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bookmarkIdSeed="9">
  <p:sldMasterIdLst>
    <p:sldMasterId id="2147486713" r:id="rId1"/>
  </p:sldMasterIdLst>
  <p:notesMasterIdLst>
    <p:notesMasterId r:id="rId11"/>
  </p:notesMasterIdLst>
  <p:sldIdLst>
    <p:sldId id="609" r:id="rId2"/>
    <p:sldId id="786" r:id="rId3"/>
    <p:sldId id="785" r:id="rId4"/>
    <p:sldId id="781" r:id="rId5"/>
    <p:sldId id="771" r:id="rId6"/>
    <p:sldId id="787" r:id="rId7"/>
    <p:sldId id="783" r:id="rId8"/>
    <p:sldId id="784" r:id="rId9"/>
    <p:sldId id="778" r:id="rId10"/>
  </p:sldIdLst>
  <p:sldSz cx="6858000" cy="9144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26B4D106-E69F-4332-BF7F-95B6CBF74E77}">
          <p14:sldIdLst>
            <p14:sldId id="609"/>
            <p14:sldId id="786"/>
            <p14:sldId id="785"/>
            <p14:sldId id="781"/>
            <p14:sldId id="771"/>
            <p14:sldId id="787"/>
            <p14:sldId id="783"/>
            <p14:sldId id="784"/>
            <p14:sldId id="778"/>
          </p14:sldIdLst>
        </p14:section>
      </p14:sectionLst>
    </p:ext>
    <p:ext uri="{EFAFB233-063F-42B5-8137-9DF3F51BA10A}">
      <p15:sldGuideLst xmlns:p15="http://schemas.microsoft.com/office/powerpoint/2012/main">
        <p15:guide id="1" orient="horz" pos="2880" userDrawn="1">
          <p15:clr>
            <a:srgbClr val="A4A3A4"/>
          </p15:clr>
        </p15:guide>
        <p15:guide id="2" pos="21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F6FE"/>
    <a:srgbClr val="F8E8FC"/>
    <a:srgbClr val="FF0000"/>
    <a:srgbClr val="EBE6F2"/>
    <a:srgbClr val="000000"/>
    <a:srgbClr val="F9D3DF"/>
    <a:srgbClr val="FFFFFF"/>
    <a:srgbClr val="FEF4F7"/>
    <a:srgbClr val="FBD5F1"/>
    <a:srgbClr val="EFF9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031" autoAdjust="0"/>
    <p:restoredTop sz="96283" autoAdjust="0"/>
  </p:normalViewPr>
  <p:slideViewPr>
    <p:cSldViewPr>
      <p:cViewPr varScale="1">
        <p:scale>
          <a:sx n="83" d="100"/>
          <a:sy n="83" d="100"/>
        </p:scale>
        <p:origin x="3336" y="90"/>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1"/>
            <a:ext cx="2971800" cy="458788"/>
          </a:xfrm>
          <a:prstGeom prst="rect">
            <a:avLst/>
          </a:prstGeom>
        </p:spPr>
        <p:txBody>
          <a:bodyPr vert="horz" lIns="91440" tIns="45720" rIns="91440" bIns="45720" rtlCol="0"/>
          <a:lstStyle>
            <a:lvl1pPr algn="r">
              <a:defRPr sz="1200"/>
            </a:lvl1pPr>
          </a:lstStyle>
          <a:p>
            <a:fld id="{E770D787-CE5F-425E-A667-DA7017184F38}" type="datetimeFigureOut">
              <a:rPr lang="en-GB" smtClean="0"/>
              <a:t>27/08/2026</a:t>
            </a:fld>
            <a:endParaRPr lang="en-GB" dirty="0"/>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49"/>
            <a:ext cx="5486400" cy="3600451"/>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1D9946-A0D1-489F-9747-6EB3FD1860E5}" type="slidenum">
              <a:rPr lang="en-GB" smtClean="0"/>
              <a:t>‹#›</a:t>
            </a:fld>
            <a:endParaRPr lang="en-GB" dirty="0"/>
          </a:p>
        </p:txBody>
      </p:sp>
    </p:spTree>
    <p:extLst>
      <p:ext uri="{BB962C8B-B14F-4D97-AF65-F5344CB8AC3E}">
        <p14:creationId xmlns:p14="http://schemas.microsoft.com/office/powerpoint/2010/main" val="41271052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49832" y="1930402"/>
            <a:ext cx="4965726" cy="4439441"/>
          </a:xfr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649832" y="6369840"/>
            <a:ext cx="4965726" cy="1148560"/>
          </a:xfrm>
        </p:spPr>
        <p:txBody>
          <a:bodyPr anchor="t"/>
          <a:lstStyle>
            <a:lvl1pPr marL="0" indent="0" algn="l">
              <a:buNone/>
              <a:defRPr cap="all">
                <a:solidFill>
                  <a:schemeClr val="bg2">
                    <a:lumMod val="40000"/>
                    <a:lumOff val="60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t>8/27/2026</a:t>
            </a:fld>
            <a:endParaRPr lang="en-US"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6F15528-21DE-4FAA-801E-634DDDAF4B2B}" type="slidenum">
              <a:rPr lang="en-GB" smtClean="0"/>
              <a:t>‹#›</a:t>
            </a:fld>
            <a:endParaRPr lang="en-GB" dirty="0"/>
          </a:p>
        </p:txBody>
      </p:sp>
    </p:spTree>
    <p:extLst>
      <p:ext uri="{BB962C8B-B14F-4D97-AF65-F5344CB8AC3E}">
        <p14:creationId xmlns:p14="http://schemas.microsoft.com/office/powerpoint/2010/main" val="32515686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49833" y="6400783"/>
            <a:ext cx="4965725" cy="755651"/>
          </a:xfrm>
        </p:spPr>
        <p:txBody>
          <a:bodyPr anchor="b">
            <a:normAutofit/>
          </a:bodyPr>
          <a:lstStyle>
            <a:lvl1pPr algn="l">
              <a:defRPr sz="18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49832" y="914400"/>
            <a:ext cx="4965726" cy="4854221"/>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4" name="Text Placeholder 3"/>
          <p:cNvSpPr>
            <a:spLocks noGrp="1"/>
          </p:cNvSpPr>
          <p:nvPr>
            <p:ph type="body" sz="half" idx="2"/>
          </p:nvPr>
        </p:nvSpPr>
        <p:spPr>
          <a:xfrm>
            <a:off x="649832" y="7156433"/>
            <a:ext cx="4965725" cy="658283"/>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33706805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49832" y="1930400"/>
            <a:ext cx="4965726" cy="2641600"/>
          </a:xfrm>
        </p:spPr>
        <p:txBody>
          <a:bodyPr/>
          <a:lstStyle>
            <a:lvl1pPr>
              <a:defRPr sz="3600"/>
            </a:lvl1pPr>
          </a:lstStyle>
          <a:p>
            <a:r>
              <a:rPr lang="en-US"/>
              <a:t>Click to edit Master title style</a:t>
            </a:r>
            <a:endParaRPr lang="en-US" dirty="0"/>
          </a:p>
        </p:txBody>
      </p:sp>
      <p:sp>
        <p:nvSpPr>
          <p:cNvPr id="8" name="Text Placeholder 3"/>
          <p:cNvSpPr>
            <a:spLocks noGrp="1"/>
          </p:cNvSpPr>
          <p:nvPr>
            <p:ph type="body" sz="half" idx="2"/>
          </p:nvPr>
        </p:nvSpPr>
        <p:spPr>
          <a:xfrm>
            <a:off x="649832" y="4876800"/>
            <a:ext cx="4965726" cy="3149600"/>
          </a:xfrm>
        </p:spPr>
        <p:txBody>
          <a:bodyPr anchor="ctr">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8/27/2026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12336986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86057" y="1930400"/>
            <a:ext cx="4500787" cy="3097832"/>
          </a:xfrm>
        </p:spPr>
        <p:txBody>
          <a:bodyPr/>
          <a:lstStyle>
            <a:lvl1pPr>
              <a:defRPr sz="3600"/>
            </a:lvl1pPr>
          </a:lstStyle>
          <a:p>
            <a:r>
              <a:rPr lang="en-US"/>
              <a:t>Click to edit Master title style</a:t>
            </a:r>
            <a:endParaRPr lang="en-US" dirty="0"/>
          </a:p>
        </p:txBody>
      </p:sp>
      <p:sp>
        <p:nvSpPr>
          <p:cNvPr id="11" name="Text Placeholder 3"/>
          <p:cNvSpPr>
            <a:spLocks noGrp="1"/>
          </p:cNvSpPr>
          <p:nvPr>
            <p:ph type="body" sz="half" idx="14"/>
          </p:nvPr>
        </p:nvSpPr>
        <p:spPr>
          <a:xfrm>
            <a:off x="1086133" y="5028232"/>
            <a:ext cx="4095869" cy="456232"/>
          </a:xfrm>
        </p:spPr>
        <p:txBody>
          <a:bodyPr vert="horz" lIns="91440" tIns="45720" rIns="91440" bIns="45720" rtlCol="0" anchor="t">
            <a:normAutofit/>
          </a:bodyPr>
          <a:lstStyle>
            <a:lvl1pPr marL="0" indent="0">
              <a:buNone/>
              <a:defRPr lang="en-US" sz="1050" b="0" i="0" kern="1200" cap="small" dirty="0">
                <a:solidFill>
                  <a:schemeClr val="bg2">
                    <a:lumMod val="40000"/>
                    <a:lumOff val="60000"/>
                  </a:schemeClr>
                </a:solidFill>
                <a:latin typeface="+mj-lt"/>
                <a:ea typeface="+mj-ea"/>
                <a:cs typeface="+mj-cs"/>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marL="0" lvl="0" indent="0">
              <a:buNone/>
            </a:pPr>
            <a:r>
              <a:rPr lang="en-US"/>
              <a:t>Click to edit Master text styles</a:t>
            </a:r>
          </a:p>
        </p:txBody>
      </p:sp>
      <p:sp>
        <p:nvSpPr>
          <p:cNvPr id="10" name="Text Placeholder 3"/>
          <p:cNvSpPr>
            <a:spLocks noGrp="1"/>
          </p:cNvSpPr>
          <p:nvPr>
            <p:ph type="body" sz="half" idx="2"/>
          </p:nvPr>
        </p:nvSpPr>
        <p:spPr>
          <a:xfrm>
            <a:off x="649832" y="5800876"/>
            <a:ext cx="4965726" cy="2235200"/>
          </a:xfrm>
        </p:spPr>
        <p:txBody>
          <a:bodyPr anchor="ctr">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8/27/2026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
        <p:nvSpPr>
          <p:cNvPr id="12" name="TextBox 11"/>
          <p:cNvSpPr txBox="1"/>
          <p:nvPr/>
        </p:nvSpPr>
        <p:spPr>
          <a:xfrm>
            <a:off x="505423" y="1295005"/>
            <a:ext cx="451193" cy="1500411"/>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9150" dirty="0"/>
              <a:t>“</a:t>
            </a:r>
          </a:p>
        </p:txBody>
      </p:sp>
      <p:sp>
        <p:nvSpPr>
          <p:cNvPr id="15" name="TextBox 14"/>
          <p:cNvSpPr txBox="1"/>
          <p:nvPr/>
        </p:nvSpPr>
        <p:spPr>
          <a:xfrm>
            <a:off x="5249768" y="3485050"/>
            <a:ext cx="451193" cy="1500411"/>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9150" dirty="0"/>
              <a:t>”</a:t>
            </a:r>
          </a:p>
        </p:txBody>
      </p:sp>
    </p:spTree>
    <p:extLst>
      <p:ext uri="{BB962C8B-B14F-4D97-AF65-F5344CB8AC3E}">
        <p14:creationId xmlns:p14="http://schemas.microsoft.com/office/powerpoint/2010/main" val="41338338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49831" y="4165601"/>
            <a:ext cx="4965727" cy="2204240"/>
          </a:xfrm>
        </p:spPr>
        <p:txBody>
          <a:bodyPr anchor="b"/>
          <a:lstStyle>
            <a:lvl1pPr algn="l">
              <a:defRPr sz="3000" b="0" cap="none"/>
            </a:lvl1pPr>
          </a:lstStyle>
          <a:p>
            <a:r>
              <a:rPr lang="en-US"/>
              <a:t>Click to edit Master title style</a:t>
            </a:r>
            <a:endParaRPr lang="en-US" dirty="0"/>
          </a:p>
        </p:txBody>
      </p:sp>
      <p:sp>
        <p:nvSpPr>
          <p:cNvPr id="3" name="Text Placeholder 2"/>
          <p:cNvSpPr>
            <a:spLocks noGrp="1"/>
          </p:cNvSpPr>
          <p:nvPr>
            <p:ph type="body" idx="1"/>
          </p:nvPr>
        </p:nvSpPr>
        <p:spPr>
          <a:xfrm>
            <a:off x="649832" y="6369841"/>
            <a:ext cx="4965726" cy="1147200"/>
          </a:xfrm>
        </p:spPr>
        <p:txBody>
          <a:bodyPr anchor="t"/>
          <a:lstStyle>
            <a:lvl1pPr marL="0" indent="0" algn="l">
              <a:buNone/>
              <a:defRPr sz="1500" cap="none">
                <a:solidFill>
                  <a:schemeClr val="bg2">
                    <a:lumMod val="40000"/>
                    <a:lumOff val="6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8/27/2026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21675043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150"/>
            </a:lvl1pPr>
          </a:lstStyle>
          <a:p>
            <a:r>
              <a:rPr lang="en-US"/>
              <a:t>Click to edit Master title style</a:t>
            </a:r>
            <a:endParaRPr lang="en-US" dirty="0"/>
          </a:p>
        </p:txBody>
      </p:sp>
      <p:sp>
        <p:nvSpPr>
          <p:cNvPr id="3" name="Text Placeholder 2"/>
          <p:cNvSpPr>
            <a:spLocks noGrp="1"/>
          </p:cNvSpPr>
          <p:nvPr>
            <p:ph type="body" idx="1"/>
          </p:nvPr>
        </p:nvSpPr>
        <p:spPr>
          <a:xfrm>
            <a:off x="356126" y="2641600"/>
            <a:ext cx="1658044" cy="768349"/>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16" name="Text Placeholder 3"/>
          <p:cNvSpPr>
            <a:spLocks noGrp="1"/>
          </p:cNvSpPr>
          <p:nvPr>
            <p:ph type="body" sz="half" idx="15"/>
          </p:nvPr>
        </p:nvSpPr>
        <p:spPr>
          <a:xfrm>
            <a:off x="367106" y="3556000"/>
            <a:ext cx="1647063" cy="4785784"/>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Text Placeholder 4"/>
          <p:cNvSpPr>
            <a:spLocks noGrp="1"/>
          </p:cNvSpPr>
          <p:nvPr>
            <p:ph type="body" sz="quarter" idx="3"/>
          </p:nvPr>
        </p:nvSpPr>
        <p:spPr>
          <a:xfrm>
            <a:off x="2185128" y="2641600"/>
            <a:ext cx="1652066" cy="768349"/>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19" name="Text Placeholder 3"/>
          <p:cNvSpPr>
            <a:spLocks noGrp="1"/>
          </p:cNvSpPr>
          <p:nvPr>
            <p:ph type="body" sz="half" idx="16"/>
          </p:nvPr>
        </p:nvSpPr>
        <p:spPr>
          <a:xfrm>
            <a:off x="2179190" y="3556000"/>
            <a:ext cx="1658003" cy="4785784"/>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14" name="Text Placeholder 4"/>
          <p:cNvSpPr>
            <a:spLocks noGrp="1"/>
          </p:cNvSpPr>
          <p:nvPr>
            <p:ph type="body" sz="quarter" idx="13"/>
          </p:nvPr>
        </p:nvSpPr>
        <p:spPr>
          <a:xfrm>
            <a:off x="4008688" y="2641600"/>
            <a:ext cx="1649744" cy="768349"/>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0" name="Text Placeholder 3"/>
          <p:cNvSpPr>
            <a:spLocks noGrp="1"/>
          </p:cNvSpPr>
          <p:nvPr>
            <p:ph type="body" sz="half" idx="17"/>
          </p:nvPr>
        </p:nvSpPr>
        <p:spPr>
          <a:xfrm>
            <a:off x="4008688" y="3556000"/>
            <a:ext cx="1649744" cy="4785784"/>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cxnSp>
        <p:nvCxnSpPr>
          <p:cNvPr id="17" name="Straight Connector 16"/>
          <p:cNvCxnSpPr/>
          <p:nvPr/>
        </p:nvCxnSpPr>
        <p:spPr>
          <a:xfrm>
            <a:off x="2096501" y="2844800"/>
            <a:ext cx="0" cy="52832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3917273" y="2844800"/>
            <a:ext cx="0" cy="5289176"/>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1D8BD707-D9CF-40AE-B4C6-C98DA3205C09}" type="datetimeFigureOut">
              <a:rPr lang="en-US" smtClean="0"/>
              <a:pPr/>
              <a:t>8/27/2026</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22113249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150"/>
            </a:lvl1pPr>
          </a:lstStyle>
          <a:p>
            <a:r>
              <a:rPr lang="en-US"/>
              <a:t>Click to edit Master title style</a:t>
            </a:r>
            <a:endParaRPr lang="en-US" dirty="0"/>
          </a:p>
        </p:txBody>
      </p:sp>
      <p:sp>
        <p:nvSpPr>
          <p:cNvPr id="3" name="Text Placeholder 2"/>
          <p:cNvSpPr>
            <a:spLocks noGrp="1"/>
          </p:cNvSpPr>
          <p:nvPr>
            <p:ph type="body" idx="1"/>
          </p:nvPr>
        </p:nvSpPr>
        <p:spPr>
          <a:xfrm>
            <a:off x="367106" y="5667932"/>
            <a:ext cx="1654209" cy="768349"/>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9" name="Picture Placeholder 2"/>
          <p:cNvSpPr>
            <a:spLocks noGrp="1" noChangeAspect="1"/>
          </p:cNvSpPr>
          <p:nvPr>
            <p:ph type="pic" idx="15"/>
          </p:nvPr>
        </p:nvSpPr>
        <p:spPr>
          <a:xfrm>
            <a:off x="367106" y="2946400"/>
            <a:ext cx="1654209" cy="203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2" name="Text Placeholder 3"/>
          <p:cNvSpPr>
            <a:spLocks noGrp="1"/>
          </p:cNvSpPr>
          <p:nvPr>
            <p:ph type="body" sz="half" idx="18"/>
          </p:nvPr>
        </p:nvSpPr>
        <p:spPr>
          <a:xfrm>
            <a:off x="367106" y="6436283"/>
            <a:ext cx="1654209" cy="87891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Text Placeholder 4"/>
          <p:cNvSpPr>
            <a:spLocks noGrp="1"/>
          </p:cNvSpPr>
          <p:nvPr>
            <p:ph type="body" sz="quarter" idx="3"/>
          </p:nvPr>
        </p:nvSpPr>
        <p:spPr>
          <a:xfrm>
            <a:off x="2188344" y="5667932"/>
            <a:ext cx="1648850" cy="768349"/>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30" name="Picture Placeholder 2"/>
          <p:cNvSpPr>
            <a:spLocks noGrp="1" noChangeAspect="1"/>
          </p:cNvSpPr>
          <p:nvPr>
            <p:ph type="pic" idx="21"/>
          </p:nvPr>
        </p:nvSpPr>
        <p:spPr>
          <a:xfrm>
            <a:off x="2188343" y="2946400"/>
            <a:ext cx="1648850" cy="203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3" name="Text Placeholder 3"/>
          <p:cNvSpPr>
            <a:spLocks noGrp="1"/>
          </p:cNvSpPr>
          <p:nvPr>
            <p:ph type="body" sz="half" idx="19"/>
          </p:nvPr>
        </p:nvSpPr>
        <p:spPr>
          <a:xfrm>
            <a:off x="2187582" y="6436282"/>
            <a:ext cx="1651034" cy="87891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14" name="Text Placeholder 4"/>
          <p:cNvSpPr>
            <a:spLocks noGrp="1"/>
          </p:cNvSpPr>
          <p:nvPr>
            <p:ph type="body" sz="quarter" idx="13"/>
          </p:nvPr>
        </p:nvSpPr>
        <p:spPr>
          <a:xfrm>
            <a:off x="4008688" y="5667932"/>
            <a:ext cx="1649744" cy="768349"/>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31" name="Picture Placeholder 2"/>
          <p:cNvSpPr>
            <a:spLocks noGrp="1" noChangeAspect="1"/>
          </p:cNvSpPr>
          <p:nvPr>
            <p:ph type="pic" idx="22"/>
          </p:nvPr>
        </p:nvSpPr>
        <p:spPr>
          <a:xfrm>
            <a:off x="4008687" y="2946400"/>
            <a:ext cx="1649744" cy="203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4" name="Text Placeholder 3"/>
          <p:cNvSpPr>
            <a:spLocks noGrp="1"/>
          </p:cNvSpPr>
          <p:nvPr>
            <p:ph type="body" sz="half" idx="20"/>
          </p:nvPr>
        </p:nvSpPr>
        <p:spPr>
          <a:xfrm>
            <a:off x="4008619" y="6436279"/>
            <a:ext cx="1651928" cy="87891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cxnSp>
        <p:nvCxnSpPr>
          <p:cNvPr id="19" name="Straight Connector 18"/>
          <p:cNvCxnSpPr/>
          <p:nvPr/>
        </p:nvCxnSpPr>
        <p:spPr>
          <a:xfrm>
            <a:off x="2096501" y="2844800"/>
            <a:ext cx="0" cy="52832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3917273" y="2844800"/>
            <a:ext cx="0" cy="5289176"/>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1D8BD707-D9CF-40AE-B4C6-C98DA3205C09}" type="datetimeFigureOut">
              <a:rPr lang="en-US" smtClean="0"/>
              <a:pPr/>
              <a:t>8/27/2026</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27247674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t>8/27/2026</a:t>
            </a:fld>
            <a:endParaRPr lang="en-US"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6F15528-21DE-4FAA-801E-634DDDAF4B2B}" type="slidenum">
              <a:rPr lang="en-GB" smtClean="0"/>
              <a:t>‹#›</a:t>
            </a:fld>
            <a:endParaRPr lang="en-GB" dirty="0"/>
          </a:p>
        </p:txBody>
      </p:sp>
    </p:spTree>
    <p:extLst>
      <p:ext uri="{BB962C8B-B14F-4D97-AF65-F5344CB8AC3E}">
        <p14:creationId xmlns:p14="http://schemas.microsoft.com/office/powerpoint/2010/main" val="28161001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672337" y="573619"/>
            <a:ext cx="986095" cy="7768167"/>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367106" y="1030940"/>
            <a:ext cx="4176609" cy="731084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t>8/27/2026</a:t>
            </a:fld>
            <a:endParaRPr lang="en-US"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6F15528-21DE-4FAA-801E-634DDDAF4B2B}" type="slidenum">
              <a:rPr lang="en-GB" smtClean="0"/>
              <a:t>‹#›</a:t>
            </a:fld>
            <a:endParaRPr lang="en-GB" dirty="0"/>
          </a:p>
        </p:txBody>
      </p:sp>
    </p:spTree>
    <p:extLst>
      <p:ext uri="{BB962C8B-B14F-4D97-AF65-F5344CB8AC3E}">
        <p14:creationId xmlns:p14="http://schemas.microsoft.com/office/powerpoint/2010/main" val="2105341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1D8BD707-D9CF-40AE-B4C6-C98DA3205C09}" type="datetimeFigureOut">
              <a:rPr lang="en-US" smtClean="0"/>
              <a:t>8/27/2026</a:t>
            </a:fld>
            <a:endParaRPr lang="en-US"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6F15528-21DE-4FAA-801E-634DDDAF4B2B}" type="slidenum">
              <a:rPr lang="en-GB" smtClean="0"/>
              <a:t>‹#›</a:t>
            </a:fld>
            <a:endParaRPr lang="en-GB" dirty="0"/>
          </a:p>
        </p:txBody>
      </p:sp>
    </p:spTree>
    <p:extLst>
      <p:ext uri="{BB962C8B-B14F-4D97-AF65-F5344CB8AC3E}">
        <p14:creationId xmlns:p14="http://schemas.microsoft.com/office/powerpoint/2010/main" val="18187507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49833" y="3815646"/>
            <a:ext cx="4965725" cy="2554196"/>
          </a:xfrm>
        </p:spPr>
        <p:txBody>
          <a:bodyPr anchor="b"/>
          <a:lstStyle>
            <a:lvl1pPr algn="l">
              <a:defRPr sz="3000" b="0" cap="none"/>
            </a:lvl1pPr>
          </a:lstStyle>
          <a:p>
            <a:r>
              <a:rPr lang="en-US"/>
              <a:t>Click to edit Master title style</a:t>
            </a:r>
            <a:endParaRPr lang="en-US" dirty="0"/>
          </a:p>
        </p:txBody>
      </p:sp>
      <p:sp>
        <p:nvSpPr>
          <p:cNvPr id="3" name="Text Placeholder 2"/>
          <p:cNvSpPr>
            <a:spLocks noGrp="1"/>
          </p:cNvSpPr>
          <p:nvPr>
            <p:ph type="body" idx="1"/>
          </p:nvPr>
        </p:nvSpPr>
        <p:spPr>
          <a:xfrm>
            <a:off x="649832" y="6369841"/>
            <a:ext cx="4965726" cy="1147200"/>
          </a:xfrm>
        </p:spPr>
        <p:txBody>
          <a:bodyPr anchor="t"/>
          <a:lstStyle>
            <a:lvl1pPr marL="0" indent="0" algn="l">
              <a:buNone/>
              <a:defRPr sz="1500" cap="all">
                <a:solidFill>
                  <a:schemeClr val="bg2">
                    <a:lumMod val="40000"/>
                    <a:lumOff val="6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t>8/27/2026</a:t>
            </a:fld>
            <a:endParaRPr lang="en-US"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6F15528-21DE-4FAA-801E-634DDDAF4B2B}" type="slidenum">
              <a:rPr lang="en-GB" smtClean="0"/>
              <a:t>‹#›</a:t>
            </a:fld>
            <a:endParaRPr lang="en-GB" dirty="0"/>
          </a:p>
        </p:txBody>
      </p:sp>
    </p:spTree>
    <p:extLst>
      <p:ext uri="{BB962C8B-B14F-4D97-AF65-F5344CB8AC3E}">
        <p14:creationId xmlns:p14="http://schemas.microsoft.com/office/powerpoint/2010/main" val="5937003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0775" y="2747435"/>
            <a:ext cx="2473585" cy="5594351"/>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181482" y="2741458"/>
            <a:ext cx="2473586" cy="5600327"/>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t>8/27/2026</a:t>
            </a:fld>
            <a:endParaRPr lang="en-US"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B6F15528-21DE-4FAA-801E-634DDDAF4B2B}" type="slidenum">
              <a:rPr lang="en-GB" smtClean="0"/>
              <a:t>‹#›</a:t>
            </a:fld>
            <a:endParaRPr lang="en-GB" dirty="0"/>
          </a:p>
        </p:txBody>
      </p:sp>
    </p:spTree>
    <p:extLst>
      <p:ext uri="{BB962C8B-B14F-4D97-AF65-F5344CB8AC3E}">
        <p14:creationId xmlns:p14="http://schemas.microsoft.com/office/powerpoint/2010/main" val="36767537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20775" y="2540000"/>
            <a:ext cx="2473584" cy="768349"/>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0775" y="3352800"/>
            <a:ext cx="2473585" cy="4988984"/>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181482" y="2540000"/>
            <a:ext cx="2473585" cy="768349"/>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181482" y="3352800"/>
            <a:ext cx="2473585" cy="4988984"/>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t>8/27/2026</a:t>
            </a:fld>
            <a:endParaRPr lang="en-US"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B6F15528-21DE-4FAA-801E-634DDDAF4B2B}" type="slidenum">
              <a:rPr lang="en-GB" smtClean="0"/>
              <a:t>‹#›</a:t>
            </a:fld>
            <a:endParaRPr lang="en-GB" dirty="0"/>
          </a:p>
        </p:txBody>
      </p:sp>
    </p:spTree>
    <p:extLst>
      <p:ext uri="{BB962C8B-B14F-4D97-AF65-F5344CB8AC3E}">
        <p14:creationId xmlns:p14="http://schemas.microsoft.com/office/powerpoint/2010/main" val="15426781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1D8BD707-D9CF-40AE-B4C6-C98DA3205C09}" type="datetimeFigureOut">
              <a:rPr lang="en-US" smtClean="0"/>
              <a:t>8/27/2026</a:t>
            </a:fld>
            <a:endParaRPr lang="en-US" dirty="0"/>
          </a:p>
        </p:txBody>
      </p:sp>
      <p:sp>
        <p:nvSpPr>
          <p:cNvPr id="5" name="Footer Placeholder 3"/>
          <p:cNvSpPr>
            <a:spLocks noGrp="1"/>
          </p:cNvSpPr>
          <p:nvPr>
            <p:ph type="ftr" sz="quarter" idx="11"/>
          </p:nvPr>
        </p:nvSpPr>
        <p:spPr/>
        <p:txBody>
          <a:bodyPr/>
          <a:lstStyle/>
          <a:p>
            <a:endParaRPr lang="en-GB" dirty="0"/>
          </a:p>
        </p:txBody>
      </p:sp>
      <p:sp>
        <p:nvSpPr>
          <p:cNvPr id="6" name="Slide Number Placeholder 4"/>
          <p:cNvSpPr>
            <a:spLocks noGrp="1"/>
          </p:cNvSpPr>
          <p:nvPr>
            <p:ph type="sldNum" sz="quarter" idx="12"/>
          </p:nvPr>
        </p:nvSpPr>
        <p:spPr/>
        <p:txBody>
          <a:bodyPr/>
          <a:lstStyle/>
          <a:p>
            <a:fld id="{B6F15528-21DE-4FAA-801E-634DDDAF4B2B}" type="slidenum">
              <a:rPr lang="en-GB" smtClean="0"/>
              <a:t>‹#›</a:t>
            </a:fld>
            <a:endParaRPr lang="en-GB" dirty="0"/>
          </a:p>
        </p:txBody>
      </p:sp>
    </p:spTree>
    <p:extLst>
      <p:ext uri="{BB962C8B-B14F-4D97-AF65-F5344CB8AC3E}">
        <p14:creationId xmlns:p14="http://schemas.microsoft.com/office/powerpoint/2010/main" val="41323603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1D8BD707-D9CF-40AE-B4C6-C98DA3205C09}" type="datetimeFigureOut">
              <a:rPr lang="en-US" smtClean="0"/>
              <a:t>8/27/2026</a:t>
            </a:fld>
            <a:endParaRPr lang="en-US" dirty="0"/>
          </a:p>
        </p:txBody>
      </p:sp>
      <p:sp>
        <p:nvSpPr>
          <p:cNvPr id="5" name="Footer Placeholder 2"/>
          <p:cNvSpPr>
            <a:spLocks noGrp="1"/>
          </p:cNvSpPr>
          <p:nvPr>
            <p:ph type="ftr" sz="quarter" idx="11"/>
          </p:nvPr>
        </p:nvSpPr>
        <p:spPr/>
        <p:txBody>
          <a:bodyPr/>
          <a:lstStyle/>
          <a:p>
            <a:endParaRPr lang="en-GB" dirty="0"/>
          </a:p>
        </p:txBody>
      </p:sp>
      <p:sp>
        <p:nvSpPr>
          <p:cNvPr id="6" name="Slide Number Placeholder 3"/>
          <p:cNvSpPr>
            <a:spLocks noGrp="1"/>
          </p:cNvSpPr>
          <p:nvPr>
            <p:ph type="sldNum" sz="quarter" idx="12"/>
          </p:nvPr>
        </p:nvSpPr>
        <p:spPr/>
        <p:txBody>
          <a:bodyPr/>
          <a:lstStyle/>
          <a:p>
            <a:fld id="{B6F15528-21DE-4FAA-801E-634DDDAF4B2B}" type="slidenum">
              <a:rPr lang="en-GB" smtClean="0"/>
              <a:t>‹#›</a:t>
            </a:fld>
            <a:endParaRPr lang="en-GB" dirty="0"/>
          </a:p>
        </p:txBody>
      </p:sp>
    </p:spTree>
    <p:extLst>
      <p:ext uri="{BB962C8B-B14F-4D97-AF65-F5344CB8AC3E}">
        <p14:creationId xmlns:p14="http://schemas.microsoft.com/office/powerpoint/2010/main" val="35632638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49831" y="1930400"/>
            <a:ext cx="1913597" cy="1930400"/>
          </a:xfrm>
        </p:spPr>
        <p:txBody>
          <a:bodyPr anchor="b"/>
          <a:lstStyle>
            <a:lvl1pPr algn="l">
              <a:defRPr sz="1800" b="0"/>
            </a:lvl1pPr>
          </a:lstStyle>
          <a:p>
            <a:r>
              <a:rPr lang="en-US"/>
              <a:t>Click to edit Master title style</a:t>
            </a:r>
            <a:endParaRPr lang="en-US" dirty="0"/>
          </a:p>
        </p:txBody>
      </p:sp>
      <p:sp>
        <p:nvSpPr>
          <p:cNvPr id="3" name="Content Placeholder 2"/>
          <p:cNvSpPr>
            <a:spLocks noGrp="1"/>
          </p:cNvSpPr>
          <p:nvPr>
            <p:ph idx="1"/>
          </p:nvPr>
        </p:nvSpPr>
        <p:spPr>
          <a:xfrm>
            <a:off x="2692048" y="1930400"/>
            <a:ext cx="2923510" cy="6096000"/>
          </a:xfrm>
        </p:spPr>
        <p:txBody>
          <a:bodyPr anchor="ctr">
            <a:normAutofit/>
          </a:bodyPr>
          <a:lstStyle>
            <a:lvl1pPr>
              <a:defRPr sz="1500"/>
            </a:lvl1pPr>
            <a:lvl2pPr>
              <a:defRPr sz="1350"/>
            </a:lvl2pPr>
            <a:lvl3pPr>
              <a:defRPr sz="1200"/>
            </a:lvl3pPr>
            <a:lvl4pPr>
              <a:defRPr sz="1050"/>
            </a:lvl4pPr>
            <a:lvl5pPr>
              <a:defRPr sz="1050"/>
            </a:lvl5pPr>
            <a:lvl6pPr>
              <a:defRPr sz="1050"/>
            </a:lvl6pPr>
            <a:lvl7pPr>
              <a:defRPr sz="1050"/>
            </a:lvl7pPr>
            <a:lvl8pPr>
              <a:defRPr sz="1050"/>
            </a:lvl8pPr>
            <a:lvl9pPr>
              <a:defRPr sz="10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49831" y="4172375"/>
            <a:ext cx="1913597" cy="3860799"/>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7" name="Date Placeholder 4"/>
          <p:cNvSpPr>
            <a:spLocks noGrp="1"/>
          </p:cNvSpPr>
          <p:nvPr>
            <p:ph type="dt" sz="half" idx="10"/>
          </p:nvPr>
        </p:nvSpPr>
        <p:spPr/>
        <p:txBody>
          <a:bodyPr/>
          <a:lstStyle/>
          <a:p>
            <a:fld id="{1D8BD707-D9CF-40AE-B4C6-C98DA3205C09}" type="datetimeFigureOut">
              <a:rPr lang="en-US" smtClean="0"/>
              <a:t>8/27/2026</a:t>
            </a:fld>
            <a:endParaRPr lang="en-US" dirty="0"/>
          </a:p>
        </p:txBody>
      </p:sp>
      <p:sp>
        <p:nvSpPr>
          <p:cNvPr id="5" name="Footer Placeholder 5"/>
          <p:cNvSpPr>
            <a:spLocks noGrp="1"/>
          </p:cNvSpPr>
          <p:nvPr>
            <p:ph type="ftr" sz="quarter" idx="11"/>
          </p:nvPr>
        </p:nvSpPr>
        <p:spPr/>
        <p:txBody>
          <a:bodyPr/>
          <a:lstStyle/>
          <a:p>
            <a:endParaRPr lang="en-GB" dirty="0"/>
          </a:p>
        </p:txBody>
      </p:sp>
      <p:sp>
        <p:nvSpPr>
          <p:cNvPr id="6" name="Slide Number Placeholder 6"/>
          <p:cNvSpPr>
            <a:spLocks noGrp="1"/>
          </p:cNvSpPr>
          <p:nvPr>
            <p:ph type="sldNum" sz="quarter" idx="12"/>
          </p:nvPr>
        </p:nvSpPr>
        <p:spPr/>
        <p:txBody>
          <a:bodyPr/>
          <a:lstStyle/>
          <a:p>
            <a:fld id="{B6F15528-21DE-4FAA-801E-634DDDAF4B2B}" type="slidenum">
              <a:rPr lang="en-GB" smtClean="0"/>
              <a:t>‹#›</a:t>
            </a:fld>
            <a:endParaRPr lang="en-GB" dirty="0"/>
          </a:p>
        </p:txBody>
      </p:sp>
    </p:spTree>
    <p:extLst>
      <p:ext uri="{BB962C8B-B14F-4D97-AF65-F5344CB8AC3E}">
        <p14:creationId xmlns:p14="http://schemas.microsoft.com/office/powerpoint/2010/main" val="1586205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49242" y="2472256"/>
            <a:ext cx="2865506" cy="2099744"/>
          </a:xfrm>
        </p:spPr>
        <p:txBody>
          <a:bodyPr anchor="b">
            <a:normAutofit/>
          </a:bodyPr>
          <a:lstStyle>
            <a:lvl1pPr algn="l">
              <a:defRPr sz="27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3910138" y="1524000"/>
            <a:ext cx="1800694" cy="6096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4" name="Text Placeholder 3"/>
          <p:cNvSpPr>
            <a:spLocks noGrp="1"/>
          </p:cNvSpPr>
          <p:nvPr>
            <p:ph type="body" sz="half" idx="2"/>
          </p:nvPr>
        </p:nvSpPr>
        <p:spPr>
          <a:xfrm>
            <a:off x="649831" y="4876800"/>
            <a:ext cx="2861046" cy="1828800"/>
          </a:xfrm>
        </p:spPr>
        <p:txBody>
          <a:bodyPr>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8/27/2026</a:t>
            </a:fld>
            <a:endParaRPr lang="en-US"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B6F15528-21DE-4FAA-801E-634DDDAF4B2B}" type="slidenum">
              <a:rPr lang="en-GB" smtClean="0"/>
              <a:t>‹#›</a:t>
            </a:fld>
            <a:endParaRPr lang="en-GB" dirty="0"/>
          </a:p>
        </p:txBody>
      </p:sp>
    </p:spTree>
    <p:extLst>
      <p:ext uri="{BB962C8B-B14F-4D97-AF65-F5344CB8AC3E}">
        <p14:creationId xmlns:p14="http://schemas.microsoft.com/office/powerpoint/2010/main" val="30718252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Oval 21"/>
          <p:cNvSpPr/>
          <p:nvPr/>
        </p:nvSpPr>
        <p:spPr>
          <a:xfrm>
            <a:off x="4724574" y="2235200"/>
            <a:ext cx="2114550" cy="37592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3" name="Oval 22"/>
          <p:cNvSpPr/>
          <p:nvPr/>
        </p:nvSpPr>
        <p:spPr>
          <a:xfrm>
            <a:off x="4267374" y="-609600"/>
            <a:ext cx="1200150" cy="21336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4" name="Oval 23"/>
          <p:cNvSpPr/>
          <p:nvPr/>
        </p:nvSpPr>
        <p:spPr>
          <a:xfrm>
            <a:off x="4724574" y="8128000"/>
            <a:ext cx="742950" cy="13208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0" name="Oval 19"/>
          <p:cNvSpPr/>
          <p:nvPr/>
        </p:nvSpPr>
        <p:spPr>
          <a:xfrm>
            <a:off x="-115491" y="3556000"/>
            <a:ext cx="3143250" cy="5588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1" name="Oval 20"/>
          <p:cNvSpPr/>
          <p:nvPr/>
        </p:nvSpPr>
        <p:spPr>
          <a:xfrm>
            <a:off x="-629841" y="3860800"/>
            <a:ext cx="1771650" cy="31496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9" name="Rectangle 18"/>
          <p:cNvSpPr/>
          <p:nvPr/>
        </p:nvSpPr>
        <p:spPr>
          <a:xfrm>
            <a:off x="5809233" y="0"/>
            <a:ext cx="514350" cy="1465944"/>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 name="Title Placeholder 1"/>
          <p:cNvSpPr>
            <a:spLocks noGrp="1"/>
          </p:cNvSpPr>
          <p:nvPr>
            <p:ph type="title"/>
          </p:nvPr>
        </p:nvSpPr>
        <p:spPr>
          <a:xfrm>
            <a:off x="363533" y="603624"/>
            <a:ext cx="5291535" cy="1867373"/>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620775" y="2737234"/>
            <a:ext cx="5033741" cy="559397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5332317" y="2505054"/>
            <a:ext cx="1320799" cy="171494"/>
          </a:xfrm>
          <a:prstGeom prst="rect">
            <a:avLst/>
          </a:prstGeom>
        </p:spPr>
        <p:txBody>
          <a:bodyPr vert="horz" lIns="91440" tIns="45720" rIns="91440" bIns="45720" rtlCol="0" anchor="t"/>
          <a:lstStyle>
            <a:lvl1pPr algn="l">
              <a:defRPr sz="825" b="0" i="0">
                <a:solidFill>
                  <a:schemeClr val="tx1">
                    <a:tint val="75000"/>
                    <a:alpha val="60000"/>
                  </a:schemeClr>
                </a:solidFill>
              </a:defRPr>
            </a:lvl1pPr>
          </a:lstStyle>
          <a:p>
            <a:fld id="{1D8BD707-D9CF-40AE-B4C6-C98DA3205C09}" type="datetimeFigureOut">
              <a:rPr lang="en-US" smtClean="0"/>
              <a:pPr/>
              <a:t>8/27/2026</a:t>
            </a:fld>
            <a:endParaRPr lang="en-US" dirty="0"/>
          </a:p>
        </p:txBody>
      </p:sp>
      <p:sp>
        <p:nvSpPr>
          <p:cNvPr id="5" name="Footer Placeholder 4"/>
          <p:cNvSpPr>
            <a:spLocks noGrp="1"/>
          </p:cNvSpPr>
          <p:nvPr>
            <p:ph type="ftr" sz="quarter" idx="3"/>
          </p:nvPr>
        </p:nvSpPr>
        <p:spPr>
          <a:xfrm rot="5400000">
            <a:off x="3549228" y="4417854"/>
            <a:ext cx="5146393" cy="171495"/>
          </a:xfrm>
          <a:prstGeom prst="rect">
            <a:avLst/>
          </a:prstGeom>
        </p:spPr>
        <p:txBody>
          <a:bodyPr vert="horz" lIns="91440" tIns="45720" rIns="91440" bIns="45720" rtlCol="0" anchor="b"/>
          <a:lstStyle>
            <a:lvl1pPr algn="l">
              <a:defRPr sz="825"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5824824" y="394315"/>
            <a:ext cx="471610" cy="1023583"/>
          </a:xfrm>
          <a:prstGeom prst="rect">
            <a:avLst/>
          </a:prstGeom>
        </p:spPr>
        <p:txBody>
          <a:bodyPr vert="horz" lIns="91440" tIns="45720" rIns="91440" bIns="45720" rtlCol="0" anchor="b"/>
          <a:lstStyle>
            <a:lvl1pPr algn="ctr">
              <a:defRPr sz="2101" b="0" i="0">
                <a:solidFill>
                  <a:schemeClr val="tx1">
                    <a:tint val="75000"/>
                  </a:schemeClr>
                </a:solidFill>
              </a:defRPr>
            </a:lvl1p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1914536675"/>
      </p:ext>
    </p:extLst>
  </p:cSld>
  <p:clrMap bg1="dk1" tx1="lt1" bg2="dk2" tx2="lt2" accent1="accent1" accent2="accent2" accent3="accent3" accent4="accent4" accent5="accent5" accent6="accent6" hlink="hlink" folHlink="folHlink"/>
  <p:sldLayoutIdLst>
    <p:sldLayoutId id="2147486714" r:id="rId1"/>
    <p:sldLayoutId id="2147486715" r:id="rId2"/>
    <p:sldLayoutId id="2147486716" r:id="rId3"/>
    <p:sldLayoutId id="2147486717" r:id="rId4"/>
    <p:sldLayoutId id="2147486718" r:id="rId5"/>
    <p:sldLayoutId id="2147486719" r:id="rId6"/>
    <p:sldLayoutId id="2147486720" r:id="rId7"/>
    <p:sldLayoutId id="2147486721" r:id="rId8"/>
    <p:sldLayoutId id="2147486722" r:id="rId9"/>
    <p:sldLayoutId id="2147486723" r:id="rId10"/>
    <p:sldLayoutId id="2147486724" r:id="rId11"/>
    <p:sldLayoutId id="2147486725" r:id="rId12"/>
    <p:sldLayoutId id="2147486726" r:id="rId13"/>
    <p:sldLayoutId id="2147486727" r:id="rId14"/>
    <p:sldLayoutId id="2147486728" r:id="rId15"/>
    <p:sldLayoutId id="2147486729" r:id="rId16"/>
    <p:sldLayoutId id="2147486730" r:id="rId17"/>
  </p:sldLayoutIdLst>
  <p:txStyles>
    <p:titleStyle>
      <a:lvl1pPr algn="l" defTabSz="342905" rtl="0" eaLnBrk="1" latinLnBrk="0" hangingPunct="1">
        <a:spcBef>
          <a:spcPct val="0"/>
        </a:spcBef>
        <a:buNone/>
        <a:defRPr sz="315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80" indent="-257180" algn="l" defTabSz="342905" rtl="0" eaLnBrk="1" latinLnBrk="0" hangingPunct="1">
        <a:spcBef>
          <a:spcPts val="750"/>
        </a:spcBef>
        <a:spcAft>
          <a:spcPts val="0"/>
        </a:spcAft>
        <a:buClr>
          <a:schemeClr val="bg2">
            <a:lumMod val="40000"/>
            <a:lumOff val="60000"/>
          </a:schemeClr>
        </a:buClr>
        <a:buSzPct val="80000"/>
        <a:buFont typeface="Wingdings 3" charset="2"/>
        <a:buChar char=""/>
        <a:defRPr sz="1500" b="0" i="0" kern="1200">
          <a:solidFill>
            <a:schemeClr val="tx1"/>
          </a:solidFill>
          <a:latin typeface="+mj-lt"/>
          <a:ea typeface="+mj-ea"/>
          <a:cs typeface="+mj-cs"/>
        </a:defRPr>
      </a:lvl1pPr>
      <a:lvl2pPr marL="557222" indent="-214316" algn="l" defTabSz="342905" rtl="0" eaLnBrk="1" latinLnBrk="0" hangingPunct="1">
        <a:spcBef>
          <a:spcPts val="750"/>
        </a:spcBef>
        <a:spcAft>
          <a:spcPts val="0"/>
        </a:spcAft>
        <a:buClr>
          <a:schemeClr val="bg2">
            <a:lumMod val="40000"/>
            <a:lumOff val="60000"/>
          </a:schemeClr>
        </a:buClr>
        <a:buSzPct val="80000"/>
        <a:buFont typeface="Wingdings 3" charset="2"/>
        <a:buChar char=""/>
        <a:defRPr sz="1350" b="0" i="0" kern="1200">
          <a:solidFill>
            <a:schemeClr val="tx1"/>
          </a:solidFill>
          <a:latin typeface="+mj-lt"/>
          <a:ea typeface="+mj-ea"/>
          <a:cs typeface="+mj-cs"/>
        </a:defRPr>
      </a:lvl2pPr>
      <a:lvl3pPr marL="857265" indent="-171453" algn="l" defTabSz="342905" rtl="0" eaLnBrk="1" latinLnBrk="0" hangingPunct="1">
        <a:spcBef>
          <a:spcPts val="750"/>
        </a:spcBef>
        <a:spcAft>
          <a:spcPts val="0"/>
        </a:spcAft>
        <a:buClr>
          <a:schemeClr val="bg2">
            <a:lumMod val="40000"/>
            <a:lumOff val="60000"/>
          </a:schemeClr>
        </a:buClr>
        <a:buSzPct val="80000"/>
        <a:buFont typeface="Wingdings 3" charset="2"/>
        <a:buChar char=""/>
        <a:defRPr sz="1200" b="0" i="0" kern="1200">
          <a:solidFill>
            <a:schemeClr val="tx1"/>
          </a:solidFill>
          <a:latin typeface="+mj-lt"/>
          <a:ea typeface="+mj-ea"/>
          <a:cs typeface="+mj-cs"/>
        </a:defRPr>
      </a:lvl3pPr>
      <a:lvl4pPr marL="1200170" indent="-171453" algn="l" defTabSz="342905" rtl="0" eaLnBrk="1" latinLnBrk="0" hangingPunct="1">
        <a:spcBef>
          <a:spcPts val="750"/>
        </a:spcBef>
        <a:spcAft>
          <a:spcPts val="0"/>
        </a:spcAft>
        <a:buClr>
          <a:schemeClr val="bg2">
            <a:lumMod val="40000"/>
            <a:lumOff val="60000"/>
          </a:schemeClr>
        </a:buClr>
        <a:buSzPct val="80000"/>
        <a:buFont typeface="Wingdings 3" charset="2"/>
        <a:buChar char=""/>
        <a:defRPr sz="1050" b="0" i="0" kern="1200">
          <a:solidFill>
            <a:schemeClr val="tx1"/>
          </a:solidFill>
          <a:latin typeface="+mj-lt"/>
          <a:ea typeface="+mj-ea"/>
          <a:cs typeface="+mj-cs"/>
        </a:defRPr>
      </a:lvl4pPr>
      <a:lvl5pPr marL="1543076" indent="-171453" algn="l" defTabSz="342905" rtl="0" eaLnBrk="1" latinLnBrk="0" hangingPunct="1">
        <a:spcBef>
          <a:spcPts val="750"/>
        </a:spcBef>
        <a:spcAft>
          <a:spcPts val="0"/>
        </a:spcAft>
        <a:buClr>
          <a:schemeClr val="bg2">
            <a:lumMod val="40000"/>
            <a:lumOff val="60000"/>
          </a:schemeClr>
        </a:buClr>
        <a:buSzPct val="80000"/>
        <a:buFont typeface="Wingdings 3" charset="2"/>
        <a:buChar char=""/>
        <a:defRPr sz="1050" b="0" i="0" kern="1200">
          <a:solidFill>
            <a:schemeClr val="tx1"/>
          </a:solidFill>
          <a:latin typeface="+mj-lt"/>
          <a:ea typeface="+mj-ea"/>
          <a:cs typeface="+mj-cs"/>
        </a:defRPr>
      </a:lvl5pPr>
      <a:lvl6pPr marL="1885982" indent="-171453" algn="l" defTabSz="342905" rtl="0" eaLnBrk="1" latinLnBrk="0" hangingPunct="1">
        <a:spcBef>
          <a:spcPts val="750"/>
        </a:spcBef>
        <a:spcAft>
          <a:spcPts val="0"/>
        </a:spcAft>
        <a:buClr>
          <a:schemeClr val="bg2">
            <a:lumMod val="40000"/>
            <a:lumOff val="60000"/>
          </a:schemeClr>
        </a:buClr>
        <a:buSzPct val="80000"/>
        <a:buFont typeface="Wingdings 3" charset="2"/>
        <a:buChar char=""/>
        <a:defRPr sz="1050" b="0" i="0" kern="1200">
          <a:solidFill>
            <a:schemeClr val="tx1"/>
          </a:solidFill>
          <a:latin typeface="+mj-lt"/>
          <a:ea typeface="+mj-ea"/>
          <a:cs typeface="+mj-cs"/>
        </a:defRPr>
      </a:lvl6pPr>
      <a:lvl7pPr marL="2228887" indent="-171453" algn="l" defTabSz="342905" rtl="0" eaLnBrk="1" latinLnBrk="0" hangingPunct="1">
        <a:spcBef>
          <a:spcPts val="750"/>
        </a:spcBef>
        <a:spcAft>
          <a:spcPts val="0"/>
        </a:spcAft>
        <a:buClr>
          <a:schemeClr val="bg2">
            <a:lumMod val="40000"/>
            <a:lumOff val="60000"/>
          </a:schemeClr>
        </a:buClr>
        <a:buSzPct val="80000"/>
        <a:buFont typeface="Wingdings 3" charset="2"/>
        <a:buChar char=""/>
        <a:defRPr sz="1050" b="0" i="0" kern="1200">
          <a:solidFill>
            <a:schemeClr val="tx1"/>
          </a:solidFill>
          <a:latin typeface="+mj-lt"/>
          <a:ea typeface="+mj-ea"/>
          <a:cs typeface="+mj-cs"/>
        </a:defRPr>
      </a:lvl7pPr>
      <a:lvl8pPr marL="2571793" indent="-171453" algn="l" defTabSz="342905" rtl="0" eaLnBrk="1" latinLnBrk="0" hangingPunct="1">
        <a:spcBef>
          <a:spcPts val="750"/>
        </a:spcBef>
        <a:spcAft>
          <a:spcPts val="0"/>
        </a:spcAft>
        <a:buClr>
          <a:schemeClr val="bg2">
            <a:lumMod val="40000"/>
            <a:lumOff val="60000"/>
          </a:schemeClr>
        </a:buClr>
        <a:buSzPct val="80000"/>
        <a:buFont typeface="Wingdings 3" charset="2"/>
        <a:buChar char=""/>
        <a:defRPr sz="1050" b="0" i="0" kern="1200">
          <a:solidFill>
            <a:schemeClr val="tx1"/>
          </a:solidFill>
          <a:latin typeface="+mj-lt"/>
          <a:ea typeface="+mj-ea"/>
          <a:cs typeface="+mj-cs"/>
        </a:defRPr>
      </a:lvl8pPr>
      <a:lvl9pPr marL="2914698" indent="-171453" algn="l" defTabSz="342905" rtl="0" eaLnBrk="1" latinLnBrk="0" hangingPunct="1">
        <a:spcBef>
          <a:spcPts val="750"/>
        </a:spcBef>
        <a:spcAft>
          <a:spcPts val="0"/>
        </a:spcAft>
        <a:buClr>
          <a:schemeClr val="bg2">
            <a:lumMod val="40000"/>
            <a:lumOff val="60000"/>
          </a:schemeClr>
        </a:buClr>
        <a:buSzPct val="80000"/>
        <a:buFont typeface="Wingdings 3" charset="2"/>
        <a:buChar char=""/>
        <a:defRPr sz="1050" b="0" i="0" kern="1200">
          <a:solidFill>
            <a:schemeClr val="tx1"/>
          </a:solidFill>
          <a:latin typeface="+mj-lt"/>
          <a:ea typeface="+mj-ea"/>
          <a:cs typeface="+mj-cs"/>
        </a:defRPr>
      </a:lvl9pPr>
    </p:bodyStyle>
    <p:otherStyle>
      <a:defPPr>
        <a:defRPr lang="en-US"/>
      </a:defPPr>
      <a:lvl1pPr marL="0" algn="l" defTabSz="342905" rtl="0" eaLnBrk="1" latinLnBrk="0" hangingPunct="1">
        <a:defRPr sz="1350" kern="1200">
          <a:solidFill>
            <a:schemeClr val="tx1"/>
          </a:solidFill>
          <a:latin typeface="+mn-lt"/>
          <a:ea typeface="+mn-ea"/>
          <a:cs typeface="+mn-cs"/>
        </a:defRPr>
      </a:lvl1pPr>
      <a:lvl2pPr marL="342905" algn="l" defTabSz="342905" rtl="0" eaLnBrk="1" latinLnBrk="0" hangingPunct="1">
        <a:defRPr sz="1350" kern="1200">
          <a:solidFill>
            <a:schemeClr val="tx1"/>
          </a:solidFill>
          <a:latin typeface="+mn-lt"/>
          <a:ea typeface="+mn-ea"/>
          <a:cs typeface="+mn-cs"/>
        </a:defRPr>
      </a:lvl2pPr>
      <a:lvl3pPr marL="685811" algn="l" defTabSz="342905" rtl="0" eaLnBrk="1" latinLnBrk="0" hangingPunct="1">
        <a:defRPr sz="1350" kern="1200">
          <a:solidFill>
            <a:schemeClr val="tx1"/>
          </a:solidFill>
          <a:latin typeface="+mn-lt"/>
          <a:ea typeface="+mn-ea"/>
          <a:cs typeface="+mn-cs"/>
        </a:defRPr>
      </a:lvl3pPr>
      <a:lvl4pPr marL="1028717" algn="l" defTabSz="342905" rtl="0" eaLnBrk="1" latinLnBrk="0" hangingPunct="1">
        <a:defRPr sz="1350" kern="1200">
          <a:solidFill>
            <a:schemeClr val="tx1"/>
          </a:solidFill>
          <a:latin typeface="+mn-lt"/>
          <a:ea typeface="+mn-ea"/>
          <a:cs typeface="+mn-cs"/>
        </a:defRPr>
      </a:lvl4pPr>
      <a:lvl5pPr marL="1371623" algn="l" defTabSz="342905" rtl="0" eaLnBrk="1" latinLnBrk="0" hangingPunct="1">
        <a:defRPr sz="1350" kern="1200">
          <a:solidFill>
            <a:schemeClr val="tx1"/>
          </a:solidFill>
          <a:latin typeface="+mn-lt"/>
          <a:ea typeface="+mn-ea"/>
          <a:cs typeface="+mn-cs"/>
        </a:defRPr>
      </a:lvl5pPr>
      <a:lvl6pPr marL="1714529" algn="l" defTabSz="342905" rtl="0" eaLnBrk="1" latinLnBrk="0" hangingPunct="1">
        <a:defRPr sz="1350" kern="1200">
          <a:solidFill>
            <a:schemeClr val="tx1"/>
          </a:solidFill>
          <a:latin typeface="+mn-lt"/>
          <a:ea typeface="+mn-ea"/>
          <a:cs typeface="+mn-cs"/>
        </a:defRPr>
      </a:lvl6pPr>
      <a:lvl7pPr marL="2057435" algn="l" defTabSz="342905" rtl="0" eaLnBrk="1" latinLnBrk="0" hangingPunct="1">
        <a:defRPr sz="1350" kern="1200">
          <a:solidFill>
            <a:schemeClr val="tx1"/>
          </a:solidFill>
          <a:latin typeface="+mn-lt"/>
          <a:ea typeface="+mn-ea"/>
          <a:cs typeface="+mn-cs"/>
        </a:defRPr>
      </a:lvl7pPr>
      <a:lvl8pPr marL="2400340" algn="l" defTabSz="342905" rtl="0" eaLnBrk="1" latinLnBrk="0" hangingPunct="1">
        <a:defRPr sz="1350" kern="1200">
          <a:solidFill>
            <a:schemeClr val="tx1"/>
          </a:solidFill>
          <a:latin typeface="+mn-lt"/>
          <a:ea typeface="+mn-ea"/>
          <a:cs typeface="+mn-cs"/>
        </a:defRPr>
      </a:lvl8pPr>
      <a:lvl9pPr marL="2743246" algn="l" defTabSz="342905"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bradford.connecttosupport.org/s4s/EventAdministrationDetailsPublic/CreateDirectory?templateId=485909cb-1bc7-4d7e-95bb-ace900e95258" TargetMode="External"/><Relationship Id="rId3" Type="http://schemas.microsoft.com/office/2007/relationships/hdphoto" Target="../media/hdphoto1.wdp"/><Relationship Id="rId7" Type="http://schemas.openxmlformats.org/officeDocument/2006/relationships/hyperlink" Target="https://bradford.connecttosupport.org/s4s/WhereILive/Council?pageId=5432" TargetMode="External"/><Relationship Id="rId2" Type="http://schemas.openxmlformats.org/officeDocument/2006/relationships/image" Target="../media/image2.png"/><Relationship Id="rId1" Type="http://schemas.openxmlformats.org/officeDocument/2006/relationships/slideLayout" Target="../slideLayouts/slideLayout13.xml"/><Relationship Id="rId6" Type="http://schemas.microsoft.com/office/2007/relationships/hdphoto" Target="../media/hdphoto2.wdp"/><Relationship Id="rId5" Type="http://schemas.openxmlformats.org/officeDocument/2006/relationships/image" Target="../media/image3.png"/><Relationship Id="rId10" Type="http://schemas.openxmlformats.org/officeDocument/2006/relationships/hyperlink" Target="mailto:Bradford.cost.of.care@uk.gt.com" TargetMode="External"/><Relationship Id="rId4" Type="http://schemas.openxmlformats.org/officeDocument/2006/relationships/hyperlink" Target="mailto:ProviderBulletin@bradford.gov.uk" TargetMode="External"/><Relationship Id="rId9" Type="http://schemas.openxmlformats.org/officeDocument/2006/relationships/hyperlink" Target="https://bradford.connecttosupport.org/media/sbqny4am/202608-serious-concerns-procedurev10-published.pdf"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bradford.connecttosupport.org/media/v4gdftse/well-led-leadership-programme-2026-funded-opportunities.pdf" TargetMode="External"/><Relationship Id="rId7" Type="http://schemas.openxmlformats.org/officeDocument/2006/relationships/hyperlink" Target="https://bradford.connecttosupport.org/media/qzsjxrle/enter-and-view-and-ascot-introduction-aug-2026_.docx" TargetMode="External"/><Relationship Id="rId2" Type="http://schemas.openxmlformats.org/officeDocument/2006/relationships/hyperlink" Target="https://www.nice.org.uk/guidance/indevelopment/gid-ng10432/consultation/html-content-20" TargetMode="External"/><Relationship Id="rId1" Type="http://schemas.openxmlformats.org/officeDocument/2006/relationships/slideLayout" Target="../slideLayouts/slideLayout13.xml"/><Relationship Id="rId6" Type="http://schemas.openxmlformats.org/officeDocument/2006/relationships/hyperlink" Target="https://bradford.connecttosupport.org/media/0k4bozhr/immedicare-training-timetable-for-pb-27th-aug.docx" TargetMode="External"/><Relationship Id="rId5" Type="http://schemas.openxmlformats.org/officeDocument/2006/relationships/hyperlink" Target="https://us.list-manage.com/CvpcOLXGd0C?e=a9d2249179&amp;c2id=a4db2c4e0e07b74fbdcfd2600c34c731" TargetMode="External"/><Relationship Id="rId4" Type="http://schemas.openxmlformats.org/officeDocument/2006/relationships/hyperlink" Target="https://us.list-manage.com/2kTGvY98kWq?e=a9d2249179&amp;c2id=a4db2c4e0e07b74fbdcfd2600c34c731"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mailto:support@astonbrooke.co.uk" TargetMode="External"/><Relationship Id="rId2" Type="http://schemas.openxmlformats.org/officeDocument/2006/relationships/hyperlink" Target="https://www.gov.uk/view-right-to-work" TargetMode="Externa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hyperlink" Target="https://links-1.govdelivery.com/CL0/https:%2F%2Fwww.bradford.gov.uk%2Fadult-social-care%2Fliving-independently%2Fdigital-switchover%2F%3Futm_medium=email%26utm_source=govdelivery%23telecare/2/010001a02510264e-bfa46c57-49b7-4fd0-ac51-4cc97d4311fb-000000/v6QM_mRehCayJLCJ2OUozaEnXW3EPm61u7VOYiylLUM=452" TargetMode="External"/><Relationship Id="rId2" Type="http://schemas.openxmlformats.org/officeDocument/2006/relationships/hyperlink" Target="https://links-1.govdelivery.com/CL0/https:%2F%2Fwww.bradford.gov.uk%2Fadult-social-care%2Fliving-independently%2Fdigital-switchover%2F%3Futm_medium=email%26utm_source=govdelivery%23telecare/1/010001a02510264e-bfa46c57-49b7-4fd0-ac51-4cc97d4311fb-000000/lG3fwkgDeK4zt9sWWVphwmw0H5qhD-aXSVJb1hZbmyg=452" TargetMode="External"/><Relationship Id="rId1" Type="http://schemas.openxmlformats.org/officeDocument/2006/relationships/slideLayout" Target="../slideLayouts/slideLayout13.xml"/><Relationship Id="rId5" Type="http://schemas.openxmlformats.org/officeDocument/2006/relationships/hyperlink" Target="https://links-1.govdelivery.com/CL0/https:%2F%2Fwww.bing.com%2Fvideos%2Friverview%2Frelatedvideo%3FFORM=VIRE%26churl=https%253A%252F%252Fwww.youtube.com%252Fchannel%252FUCPJPRFCFcf1Atsh-blmRnfQ%253Futm_medium%253Demail%2526utm_source%253Dgovdelivery%26mid=67651F503325B2CACBE567651F503325B2CACBE5%26q=open%2Breach%2Bbsl%2Bvideo%2Bdigital%2Bswitchover%26utm_medium=email%26utm_source=govdelivery/1/010001a02510264e-bfa46c57-49b7-4fd0-ac51-4cc97d4311fb-000000/bzqGJwdteBr4bIcsW0TQvtxbl6r-TlU7z0RS-Sj1XuY=452" TargetMode="External"/><Relationship Id="rId4" Type="http://schemas.openxmlformats.org/officeDocument/2006/relationships/hyperlink" Target="https://links-1.govdelivery.com/CL0/https:%2F%2Fdigitalphoneswitchover.com%2F%3Futm_medium=email%26utm_source=govdelivery/1/010001a02510264e-bfa46c57-49b7-4fd0-ac51-4cc97d4311fb-000000/FHZ3B8xmchlb_EcwFO_VAqSrVKkfO66foRnXGpgQd5o=452"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links-1.govdelivery.com/CL0/https:%2F%2Fwww.gov.uk%2Ffree-childcare-if-working%3Futm_medium=email%26utm_source=govdelivery/2/0100019fdd0341bb-b16aa580-9978-46c8-a99e-46e6c5124b32-000000/JcYZt0-O8fA3_9fedHYSF5c1k5Q7mrZjQxAtdiiGbxQ=452" TargetMode="External"/><Relationship Id="rId7" Type="http://schemas.openxmlformats.org/officeDocument/2006/relationships/hyperlink" Target="https://links-1.govdelivery.com/CL0/https:%2F%2Fwww.homeenergywestyorks.co.uk%2F%3Futm_medium=email%26utm_source=govdelivery/3/010001a02510264e-bfa46c57-49b7-4fd0-ac51-4cc97d4311fb-000000/pV_vGJKhKraemwKOa9DQ6bcvOb2axVSSKt9jCIRa624=452" TargetMode="External"/><Relationship Id="rId2" Type="http://schemas.openxmlformats.org/officeDocument/2006/relationships/hyperlink" Target="https://links-1.govdelivery.com/CL0/https:%2F%2Fwww.gov.uk%2Ffree-childcare-if-working%3Futm_medium=email%26utm_source=govdelivery/1/0100019fdd0341bb-b16aa580-9978-46c8-a99e-46e6c5124b32-000000/wZ1ZdmDl3YmhVhpzkXpMYbFh8sNC28s2s1DmBHOu0EA=452" TargetMode="External"/><Relationship Id="rId1" Type="http://schemas.openxmlformats.org/officeDocument/2006/relationships/slideLayout" Target="../slideLayouts/slideLayout13.xml"/><Relationship Id="rId6" Type="http://schemas.openxmlformats.org/officeDocument/2006/relationships/hyperlink" Target="https://links-1.govdelivery.com/CL0/https:%2F%2Fwww.homeenergywestyorks.co.uk%2F%3Futm_medium=email%26utm_source=govdelivery/2/010001a02510264e-bfa46c57-49b7-4fd0-ac51-4cc97d4311fb-000000/StlcgCA1TuyLnwRgzzGvxKH-dvoVCbOHDClEmJQO384=452" TargetMode="External"/><Relationship Id="rId5" Type="http://schemas.openxmlformats.org/officeDocument/2006/relationships/hyperlink" Target="https://links-1.govdelivery.com/CL0/https:%2F%2Ffyi.bradford.gov.uk%2Fearly-education-and-childcare%3Futm_medium=email%26utm_source=govdelivery/2/0100019fdd0341bb-b16aa580-9978-46c8-a99e-46e6c5124b32-000000/DW7G_ksjZtYt5FQ9_1vDCP6fFiwK7CCYoK9CqdpswV0=452" TargetMode="External"/><Relationship Id="rId4" Type="http://schemas.openxmlformats.org/officeDocument/2006/relationships/hyperlink" Target="https://links-1.govdelivery.com/CL0/https:%2F%2Fwww.gov.uk%2Ffree-childcare-if-working%2Fapply-for-free-childcare-if-youre-working%3Futm_medium=email%26utm_source=govdelivery/1/0100019fdd0341bb-b16aa580-9978-46c8-a99e-46e6c5124b32-000000/0pYGTFOkQQ2pWRs9S7e49bbfQwOFyKSmJNamPX4Xcy0=452"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weather.metoffice.gov.uk/warnings-and-advice/uk-warnings#?date=2026-08-27&amp;id=fe1f3f25-d859-4d2e-b460-dcaa950e188d" TargetMode="External"/><Relationship Id="rId2" Type="http://schemas.openxmlformats.org/officeDocument/2006/relationships/hyperlink" Target="https://links-2.govdelivery.com/CL0/https:%2F%2Fweather.metoffice.gov.uk%2Fwarnings-and-advice%2Fseasonal-advice/1/010101a03ee9868a-d0740778-9e38-4b38-8c2b-6f6f34333c60-000000/G6U8HIN9rYTaUfWt0UfincryEfZ5kD_An4ypOhuCYIg=452" TargetMode="External"/><Relationship Id="rId1" Type="http://schemas.openxmlformats.org/officeDocument/2006/relationships/slideLayout" Target="../slideLayouts/slideLayout13.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hyperlink" Target="https://bradfordcares.co.uk/training-calendar/" TargetMode="External"/><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hyperlink" Target="https://bradfordcares.co.uk/training-calendar/" TargetMode="External"/><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4F977A-575D-4085-3CB0-1B8DDC0F218F}"/>
            </a:ext>
          </a:extLst>
        </p:cNvPr>
        <p:cNvGrpSpPr/>
        <p:nvPr/>
      </p:nvGrpSpPr>
      <p:grpSpPr>
        <a:xfrm>
          <a:off x="0" y="0"/>
          <a:ext cx="0" cy="0"/>
          <a:chOff x="0" y="0"/>
          <a:chExt cx="0" cy="0"/>
        </a:xfrm>
      </p:grpSpPr>
      <p:pic>
        <p:nvPicPr>
          <p:cNvPr id="2" name="object 2">
            <a:extLst>
              <a:ext uri="{FF2B5EF4-FFF2-40B4-BE49-F238E27FC236}">
                <a16:creationId xmlns:a16="http://schemas.microsoft.com/office/drawing/2014/main" id="{A337CBCF-9097-F947-FCB8-F762798D1D0F}"/>
              </a:ext>
            </a:extLst>
          </p:cNvPr>
          <p:cNvPicPr/>
          <p:nvPr/>
        </p:nvPicPr>
        <p:blipFill>
          <a:blip r:embed="rId2" cstate="print">
            <a:duotone>
              <a:prstClr val="black"/>
              <a:schemeClr val="accent2">
                <a:tint val="45000"/>
                <a:satMod val="400000"/>
              </a:schemeClr>
            </a:duotone>
            <a:extLst>
              <a:ext uri="{BEBA8EAE-BF5A-486C-A8C5-ECC9F3942E4B}">
                <a14:imgProps xmlns:a14="http://schemas.microsoft.com/office/drawing/2010/main">
                  <a14:imgLayer r:embed="rId3">
                    <a14:imgEffect>
                      <a14:saturation sat="33000"/>
                    </a14:imgEffect>
                  </a14:imgLayer>
                </a14:imgProps>
              </a:ext>
            </a:extLst>
          </a:blip>
          <a:stretch>
            <a:fillRect/>
          </a:stretch>
        </p:blipFill>
        <p:spPr>
          <a:xfrm>
            <a:off x="3132556" y="-71458"/>
            <a:ext cx="3789426" cy="1792620"/>
          </a:xfrm>
          <a:prstGeom prst="rect">
            <a:avLst/>
          </a:prstGeom>
          <a:noFill/>
          <a:ln>
            <a:noFill/>
          </a:ln>
        </p:spPr>
      </p:pic>
      <p:sp>
        <p:nvSpPr>
          <p:cNvPr id="3" name="object 3">
            <a:extLst>
              <a:ext uri="{FF2B5EF4-FFF2-40B4-BE49-F238E27FC236}">
                <a16:creationId xmlns:a16="http://schemas.microsoft.com/office/drawing/2014/main" id="{104706B8-61BF-FB4B-5A14-B433A3548A4D}"/>
              </a:ext>
            </a:extLst>
          </p:cNvPr>
          <p:cNvSpPr txBox="1"/>
          <p:nvPr/>
        </p:nvSpPr>
        <p:spPr>
          <a:xfrm>
            <a:off x="152400" y="1098895"/>
            <a:ext cx="3429000" cy="1164871"/>
          </a:xfrm>
          <a:prstGeom prst="rect">
            <a:avLst/>
          </a:prstGeom>
          <a:ln w="12191">
            <a:noFill/>
          </a:ln>
        </p:spPr>
        <p:txBody>
          <a:bodyPr vert="horz" wrap="square" lIns="0" tIns="43815" rIns="0" bIns="0" rtlCol="0">
            <a:spAutoFit/>
          </a:bodyPr>
          <a:lstStyle/>
          <a:p>
            <a:pPr marL="90806" marR="92710" algn="ctr">
              <a:lnSpc>
                <a:spcPct val="99300"/>
              </a:lnSpc>
              <a:spcBef>
                <a:spcPts val="345"/>
              </a:spcBef>
            </a:pPr>
            <a:r>
              <a:rPr sz="1050" b="1" spc="-10" dirty="0">
                <a:solidFill>
                  <a:srgbClr val="F8F8F8"/>
                </a:solidFill>
                <a:latin typeface="Calibri" panose="020F0502020204030204" pitchFamily="34" charset="0"/>
                <a:ea typeface="Calibri" panose="020F0502020204030204" pitchFamily="34" charset="0"/>
                <a:cs typeface="Calibri" panose="020F0502020204030204" pitchFamily="34" charset="0"/>
              </a:rPr>
              <a:t>To </a:t>
            </a:r>
            <a:r>
              <a:rPr sz="1050" b="1" dirty="0">
                <a:solidFill>
                  <a:srgbClr val="F8F8F8"/>
                </a:solidFill>
                <a:latin typeface="Calibri" panose="020F0502020204030204" pitchFamily="34" charset="0"/>
                <a:ea typeface="Calibri" panose="020F0502020204030204" pitchFamily="34" charset="0"/>
                <a:cs typeface="Calibri" panose="020F0502020204030204" pitchFamily="34" charset="0"/>
              </a:rPr>
              <a:t>submit any </a:t>
            </a:r>
            <a:r>
              <a:rPr sz="1050" b="1" spc="-5" dirty="0">
                <a:solidFill>
                  <a:srgbClr val="F8F8F8"/>
                </a:solidFill>
                <a:latin typeface="Calibri" panose="020F0502020204030204" pitchFamily="34" charset="0"/>
                <a:ea typeface="Calibri" panose="020F0502020204030204" pitchFamily="34" charset="0"/>
                <a:cs typeface="Calibri" panose="020F0502020204030204" pitchFamily="34" charset="0"/>
              </a:rPr>
              <a:t>material </a:t>
            </a:r>
            <a:r>
              <a:rPr sz="1050" b="1" dirty="0">
                <a:solidFill>
                  <a:srgbClr val="F8F8F8"/>
                </a:solidFill>
                <a:latin typeface="Calibri" panose="020F0502020204030204" pitchFamily="34" charset="0"/>
                <a:ea typeface="Calibri" panose="020F0502020204030204" pitchFamily="34" charset="0"/>
                <a:cs typeface="Calibri" panose="020F0502020204030204" pitchFamily="34" charset="0"/>
              </a:rPr>
              <a:t>for the bulletin, the deadline is </a:t>
            </a:r>
            <a:r>
              <a:rPr sz="1050" b="1" spc="-210" dirty="0">
                <a:solidFill>
                  <a:srgbClr val="F8F8F8"/>
                </a:solidFill>
                <a:latin typeface="Calibri" panose="020F0502020204030204" pitchFamily="34" charset="0"/>
                <a:ea typeface="Calibri" panose="020F0502020204030204" pitchFamily="34" charset="0"/>
                <a:cs typeface="Calibri" panose="020F0502020204030204" pitchFamily="34" charset="0"/>
              </a:rPr>
              <a:t> </a:t>
            </a:r>
            <a:r>
              <a:rPr sz="1050" b="1" dirty="0">
                <a:solidFill>
                  <a:srgbClr val="F8F8F8"/>
                </a:solidFill>
                <a:latin typeface="Calibri" panose="020F0502020204030204" pitchFamily="34" charset="0"/>
                <a:ea typeface="Calibri" panose="020F0502020204030204" pitchFamily="34" charset="0"/>
                <a:cs typeface="Calibri" panose="020F0502020204030204" pitchFamily="34" charset="0"/>
              </a:rPr>
              <a:t>5pm the day before the </a:t>
            </a:r>
            <a:r>
              <a:rPr sz="1050" b="1" spc="-5" dirty="0">
                <a:solidFill>
                  <a:srgbClr val="F8F8F8"/>
                </a:solidFill>
                <a:latin typeface="Calibri" panose="020F0502020204030204" pitchFamily="34" charset="0"/>
                <a:ea typeface="Calibri" panose="020F0502020204030204" pitchFamily="34" charset="0"/>
                <a:cs typeface="Calibri" panose="020F0502020204030204" pitchFamily="34" charset="0"/>
              </a:rPr>
              <a:t>next </a:t>
            </a:r>
            <a:r>
              <a:rPr sz="1050" b="1" dirty="0">
                <a:solidFill>
                  <a:srgbClr val="F8F8F8"/>
                </a:solidFill>
                <a:latin typeface="Calibri" panose="020F0502020204030204" pitchFamily="34" charset="0"/>
                <a:ea typeface="Calibri" panose="020F0502020204030204" pitchFamily="34" charset="0"/>
                <a:cs typeface="Calibri" panose="020F0502020204030204" pitchFamily="34" charset="0"/>
              </a:rPr>
              <a:t>edition is due. </a:t>
            </a:r>
            <a:r>
              <a:rPr sz="1050" dirty="0">
                <a:solidFill>
                  <a:srgbClr val="F8F8F8"/>
                </a:solidFill>
                <a:latin typeface="Calibri" panose="020F0502020204030204" pitchFamily="34" charset="0"/>
                <a:ea typeface="Calibri" panose="020F0502020204030204" pitchFamily="34" charset="0"/>
                <a:cs typeface="Calibri" panose="020F0502020204030204" pitchFamily="34" charset="0"/>
              </a:rPr>
              <a:t>Please </a:t>
            </a:r>
            <a:r>
              <a:rPr sz="1050" spc="5" dirty="0">
                <a:solidFill>
                  <a:srgbClr val="F8F8F8"/>
                </a:solidFill>
                <a:latin typeface="Calibri" panose="020F0502020204030204" pitchFamily="34" charset="0"/>
                <a:ea typeface="Calibri" panose="020F0502020204030204" pitchFamily="34" charset="0"/>
                <a:cs typeface="Calibri" panose="020F0502020204030204" pitchFamily="34" charset="0"/>
              </a:rPr>
              <a:t> </a:t>
            </a:r>
            <a:r>
              <a:rPr sz="1050" spc="-5" dirty="0">
                <a:solidFill>
                  <a:srgbClr val="F8F8F8"/>
                </a:solidFill>
                <a:latin typeface="Calibri" panose="020F0502020204030204" pitchFamily="34" charset="0"/>
                <a:ea typeface="Calibri" panose="020F0502020204030204" pitchFamily="34" charset="0"/>
                <a:cs typeface="Calibri" panose="020F0502020204030204" pitchFamily="34" charset="0"/>
              </a:rPr>
              <a:t>ensure</a:t>
            </a:r>
            <a:r>
              <a:rPr sz="1050" spc="10" dirty="0">
                <a:solidFill>
                  <a:srgbClr val="F8F8F8"/>
                </a:solidFill>
                <a:latin typeface="Calibri" panose="020F0502020204030204" pitchFamily="34" charset="0"/>
                <a:ea typeface="Calibri" panose="020F0502020204030204" pitchFamily="34" charset="0"/>
                <a:cs typeface="Calibri" panose="020F0502020204030204" pitchFamily="34" charset="0"/>
              </a:rPr>
              <a:t> </a:t>
            </a:r>
            <a:r>
              <a:rPr sz="1050" spc="-5" dirty="0">
                <a:solidFill>
                  <a:srgbClr val="F8F8F8"/>
                </a:solidFill>
                <a:latin typeface="Calibri" panose="020F0502020204030204" pitchFamily="34" charset="0"/>
                <a:ea typeface="Calibri" panose="020F0502020204030204" pitchFamily="34" charset="0"/>
                <a:cs typeface="Calibri" panose="020F0502020204030204" pitchFamily="34" charset="0"/>
              </a:rPr>
              <a:t>any</a:t>
            </a:r>
            <a:r>
              <a:rPr sz="1050" spc="10" dirty="0">
                <a:solidFill>
                  <a:srgbClr val="F8F8F8"/>
                </a:solidFill>
                <a:latin typeface="Calibri" panose="020F0502020204030204" pitchFamily="34" charset="0"/>
                <a:ea typeface="Calibri" panose="020F0502020204030204" pitchFamily="34" charset="0"/>
                <a:cs typeface="Calibri" panose="020F0502020204030204" pitchFamily="34" charset="0"/>
              </a:rPr>
              <a:t> </a:t>
            </a:r>
            <a:r>
              <a:rPr sz="1050" dirty="0">
                <a:solidFill>
                  <a:srgbClr val="F8F8F8"/>
                </a:solidFill>
                <a:latin typeface="Calibri" panose="020F0502020204030204" pitchFamily="34" charset="0"/>
                <a:ea typeface="Calibri" panose="020F0502020204030204" pitchFamily="34" charset="0"/>
                <a:cs typeface="Calibri" panose="020F0502020204030204" pitchFamily="34" charset="0"/>
              </a:rPr>
              <a:t>information</a:t>
            </a:r>
            <a:r>
              <a:rPr sz="1050" spc="-10" dirty="0">
                <a:solidFill>
                  <a:srgbClr val="F8F8F8"/>
                </a:solidFill>
                <a:latin typeface="Calibri" panose="020F0502020204030204" pitchFamily="34" charset="0"/>
                <a:ea typeface="Calibri" panose="020F0502020204030204" pitchFamily="34" charset="0"/>
                <a:cs typeface="Calibri" panose="020F0502020204030204" pitchFamily="34" charset="0"/>
              </a:rPr>
              <a:t> </a:t>
            </a:r>
            <a:r>
              <a:rPr sz="1050" spc="-5" dirty="0">
                <a:solidFill>
                  <a:srgbClr val="F8F8F8"/>
                </a:solidFill>
                <a:latin typeface="Calibri" panose="020F0502020204030204" pitchFamily="34" charset="0"/>
                <a:ea typeface="Calibri" panose="020F0502020204030204" pitchFamily="34" charset="0"/>
                <a:cs typeface="Calibri" panose="020F0502020204030204" pitchFamily="34" charset="0"/>
              </a:rPr>
              <a:t>you</a:t>
            </a:r>
            <a:r>
              <a:rPr sz="1050" spc="10" dirty="0">
                <a:solidFill>
                  <a:srgbClr val="F8F8F8"/>
                </a:solidFill>
                <a:latin typeface="Calibri" panose="020F0502020204030204" pitchFamily="34" charset="0"/>
                <a:ea typeface="Calibri" panose="020F0502020204030204" pitchFamily="34" charset="0"/>
                <a:cs typeface="Calibri" panose="020F0502020204030204" pitchFamily="34" charset="0"/>
              </a:rPr>
              <a:t> </a:t>
            </a:r>
            <a:r>
              <a:rPr sz="1050" spc="-5" dirty="0">
                <a:solidFill>
                  <a:srgbClr val="F8F8F8"/>
                </a:solidFill>
                <a:latin typeface="Calibri" panose="020F0502020204030204" pitchFamily="34" charset="0"/>
                <a:ea typeface="Calibri" panose="020F0502020204030204" pitchFamily="34" charset="0"/>
                <a:cs typeface="Calibri" panose="020F0502020204030204" pitchFamily="34" charset="0"/>
              </a:rPr>
              <a:t>consult</a:t>
            </a:r>
            <a:r>
              <a:rPr sz="1050" dirty="0">
                <a:solidFill>
                  <a:srgbClr val="F8F8F8"/>
                </a:solidFill>
                <a:latin typeface="Calibri" panose="020F0502020204030204" pitchFamily="34" charset="0"/>
                <a:ea typeface="Calibri" panose="020F0502020204030204" pitchFamily="34" charset="0"/>
                <a:cs typeface="Calibri" panose="020F0502020204030204" pitchFamily="34" charset="0"/>
              </a:rPr>
              <a:t> is </a:t>
            </a:r>
            <a:r>
              <a:rPr sz="1050" spc="-5" dirty="0">
                <a:solidFill>
                  <a:srgbClr val="F8F8F8"/>
                </a:solidFill>
                <a:latin typeface="Calibri" panose="020F0502020204030204" pitchFamily="34" charset="0"/>
                <a:ea typeface="Calibri" panose="020F0502020204030204" pitchFamily="34" charset="0"/>
                <a:cs typeface="Calibri" panose="020F0502020204030204" pitchFamily="34" charset="0"/>
              </a:rPr>
              <a:t>from</a:t>
            </a:r>
            <a:r>
              <a:rPr sz="1050" dirty="0">
                <a:solidFill>
                  <a:srgbClr val="F8F8F8"/>
                </a:solidFill>
                <a:latin typeface="Calibri" panose="020F0502020204030204" pitchFamily="34" charset="0"/>
                <a:ea typeface="Calibri" panose="020F0502020204030204" pitchFamily="34" charset="0"/>
                <a:cs typeface="Calibri" panose="020F0502020204030204" pitchFamily="34" charset="0"/>
              </a:rPr>
              <a:t> a </a:t>
            </a:r>
            <a:r>
              <a:rPr sz="1050" spc="-5" dirty="0">
                <a:solidFill>
                  <a:srgbClr val="F8F8F8"/>
                </a:solidFill>
                <a:latin typeface="Calibri" panose="020F0502020204030204" pitchFamily="34" charset="0"/>
                <a:ea typeface="Calibri" panose="020F0502020204030204" pitchFamily="34" charset="0"/>
                <a:cs typeface="Calibri" panose="020F0502020204030204" pitchFamily="34" charset="0"/>
              </a:rPr>
              <a:t>reliable </a:t>
            </a:r>
            <a:r>
              <a:rPr sz="1050" dirty="0">
                <a:solidFill>
                  <a:srgbClr val="F8F8F8"/>
                </a:solidFill>
                <a:latin typeface="Calibri" panose="020F0502020204030204" pitchFamily="34" charset="0"/>
                <a:ea typeface="Calibri" panose="020F0502020204030204" pitchFamily="34" charset="0"/>
                <a:cs typeface="Calibri" panose="020F0502020204030204" pitchFamily="34" charset="0"/>
              </a:rPr>
              <a:t> </a:t>
            </a:r>
            <a:r>
              <a:rPr sz="1050" spc="-5" dirty="0">
                <a:solidFill>
                  <a:srgbClr val="F8F8F8"/>
                </a:solidFill>
                <a:latin typeface="Calibri" panose="020F0502020204030204" pitchFamily="34" charset="0"/>
                <a:ea typeface="Calibri" panose="020F0502020204030204" pitchFamily="34" charset="0"/>
                <a:cs typeface="Calibri" panose="020F0502020204030204" pitchFamily="34" charset="0"/>
              </a:rPr>
              <a:t>source,</a:t>
            </a:r>
            <a:r>
              <a:rPr sz="1050" spc="5" dirty="0">
                <a:solidFill>
                  <a:srgbClr val="F8F8F8"/>
                </a:solidFill>
                <a:latin typeface="Calibri" panose="020F0502020204030204" pitchFamily="34" charset="0"/>
                <a:ea typeface="Calibri" panose="020F0502020204030204" pitchFamily="34" charset="0"/>
                <a:cs typeface="Calibri" panose="020F0502020204030204" pitchFamily="34" charset="0"/>
              </a:rPr>
              <a:t> </a:t>
            </a:r>
            <a:r>
              <a:rPr sz="1050" dirty="0">
                <a:solidFill>
                  <a:srgbClr val="F8F8F8"/>
                </a:solidFill>
                <a:latin typeface="Calibri" panose="020F0502020204030204" pitchFamily="34" charset="0"/>
                <a:ea typeface="Calibri" panose="020F0502020204030204" pitchFamily="34" charset="0"/>
                <a:cs typeface="Calibri" panose="020F0502020204030204" pitchFamily="34" charset="0"/>
              </a:rPr>
              <a:t>including the</a:t>
            </a:r>
            <a:r>
              <a:rPr sz="1050" spc="5" dirty="0">
                <a:solidFill>
                  <a:srgbClr val="F8F8F8"/>
                </a:solidFill>
                <a:latin typeface="Calibri" panose="020F0502020204030204" pitchFamily="34" charset="0"/>
                <a:ea typeface="Calibri" panose="020F0502020204030204" pitchFamily="34" charset="0"/>
                <a:cs typeface="Calibri" panose="020F0502020204030204" pitchFamily="34" charset="0"/>
              </a:rPr>
              <a:t> </a:t>
            </a:r>
            <a:r>
              <a:rPr sz="1050" spc="-5" dirty="0">
                <a:solidFill>
                  <a:srgbClr val="F8F8F8"/>
                </a:solidFill>
                <a:latin typeface="Calibri" panose="020F0502020204030204" pitchFamily="34" charset="0"/>
                <a:ea typeface="Calibri" panose="020F0502020204030204" pitchFamily="34" charset="0"/>
                <a:cs typeface="Calibri" panose="020F0502020204030204" pitchFamily="34" charset="0"/>
              </a:rPr>
              <a:t>NHS, or</a:t>
            </a:r>
            <a:r>
              <a:rPr sz="1050" spc="10" dirty="0">
                <a:solidFill>
                  <a:srgbClr val="F8F8F8"/>
                </a:solidFill>
                <a:latin typeface="Calibri" panose="020F0502020204030204" pitchFamily="34" charset="0"/>
                <a:ea typeface="Calibri" panose="020F0502020204030204" pitchFamily="34" charset="0"/>
                <a:cs typeface="Calibri" panose="020F0502020204030204" pitchFamily="34" charset="0"/>
              </a:rPr>
              <a:t> </a:t>
            </a:r>
            <a:r>
              <a:rPr sz="1050" dirty="0">
                <a:solidFill>
                  <a:srgbClr val="F8F8F8"/>
                </a:solidFill>
                <a:latin typeface="Calibri" panose="020F0502020204030204" pitchFamily="34" charset="0"/>
                <a:ea typeface="Calibri" panose="020F0502020204030204" pitchFamily="34" charset="0"/>
                <a:cs typeface="Calibri" panose="020F0502020204030204" pitchFamily="34" charset="0"/>
              </a:rPr>
              <a:t>Public </a:t>
            </a:r>
            <a:r>
              <a:rPr sz="1050" spc="-5" dirty="0">
                <a:solidFill>
                  <a:srgbClr val="F8F8F8"/>
                </a:solidFill>
                <a:latin typeface="Calibri" panose="020F0502020204030204" pitchFamily="34" charset="0"/>
                <a:ea typeface="Calibri" panose="020F0502020204030204" pitchFamily="34" charset="0"/>
                <a:cs typeface="Calibri" panose="020F0502020204030204" pitchFamily="34" charset="0"/>
              </a:rPr>
              <a:t>Health</a:t>
            </a:r>
            <a:r>
              <a:rPr sz="1050" dirty="0">
                <a:solidFill>
                  <a:srgbClr val="F8F8F8"/>
                </a:solidFill>
                <a:latin typeface="Calibri" panose="020F0502020204030204" pitchFamily="34" charset="0"/>
                <a:ea typeface="Calibri" panose="020F0502020204030204" pitchFamily="34" charset="0"/>
                <a:cs typeface="Calibri" panose="020F0502020204030204" pitchFamily="34" charset="0"/>
              </a:rPr>
              <a:t> </a:t>
            </a:r>
            <a:r>
              <a:rPr sz="1050" spc="-5" dirty="0">
                <a:solidFill>
                  <a:srgbClr val="F8F8F8"/>
                </a:solidFill>
                <a:latin typeface="Calibri" panose="020F0502020204030204" pitchFamily="34" charset="0"/>
                <a:ea typeface="Calibri" panose="020F0502020204030204" pitchFamily="34" charset="0"/>
                <a:cs typeface="Calibri" panose="020F0502020204030204" pitchFamily="34" charset="0"/>
              </a:rPr>
              <a:t>England.</a:t>
            </a:r>
            <a:r>
              <a:rPr lang="en-GB" sz="1050" spc="-5" dirty="0">
                <a:solidFill>
                  <a:srgbClr val="F8F8F8"/>
                </a:solidFill>
                <a:latin typeface="Calibri" panose="020F0502020204030204" pitchFamily="34" charset="0"/>
                <a:ea typeface="Calibri" panose="020F0502020204030204" pitchFamily="34" charset="0"/>
                <a:cs typeface="Calibri" panose="020F0502020204030204" pitchFamily="34" charset="0"/>
              </a:rPr>
              <a:t> Information should be sent to</a:t>
            </a:r>
            <a:r>
              <a:rPr lang="en-GB" sz="1050" spc="-5" dirty="0">
                <a:solidFill>
                  <a:srgbClr val="FFFFFF"/>
                </a:solidFill>
                <a:latin typeface="Calibri" panose="020F0502020204030204" pitchFamily="34" charset="0"/>
                <a:ea typeface="Calibri" panose="020F0502020204030204" pitchFamily="34" charset="0"/>
                <a:cs typeface="Calibri" panose="020F0502020204030204" pitchFamily="34" charset="0"/>
              </a:rPr>
              <a:t> </a:t>
            </a:r>
            <a:r>
              <a:rPr lang="en-GB" sz="1050" spc="-5" dirty="0">
                <a:solidFill>
                  <a:srgbClr val="FFFFFF"/>
                </a:solidFill>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ProviderBulletin@bradford.gov.uk</a:t>
            </a:r>
            <a:r>
              <a:rPr lang="en-GB" sz="1050" spc="-5" dirty="0">
                <a:solidFill>
                  <a:srgbClr val="FFFFFF"/>
                </a:solidFill>
                <a:latin typeface="Calibri" panose="020F0502020204030204" pitchFamily="34" charset="0"/>
                <a:ea typeface="Calibri" panose="020F0502020204030204" pitchFamily="34" charset="0"/>
                <a:cs typeface="Calibri" panose="020F0502020204030204" pitchFamily="34" charset="0"/>
              </a:rPr>
              <a:t>.</a:t>
            </a:r>
          </a:p>
          <a:p>
            <a:pPr marL="90806" marR="92710" algn="ctr">
              <a:lnSpc>
                <a:spcPct val="99300"/>
              </a:lnSpc>
              <a:spcBef>
                <a:spcPts val="345"/>
              </a:spcBef>
            </a:pPr>
            <a:endParaRPr lang="en-GB" sz="800" spc="-5" dirty="0">
              <a:solidFill>
                <a:srgbClr val="F8F8F8"/>
              </a:solidFill>
              <a:latin typeface="Arial MT"/>
              <a:cs typeface="Arial MT"/>
            </a:endParaRPr>
          </a:p>
          <a:p>
            <a:pPr marL="90806" marR="92710" algn="ctr">
              <a:lnSpc>
                <a:spcPct val="99300"/>
              </a:lnSpc>
              <a:spcBef>
                <a:spcPts val="345"/>
              </a:spcBef>
            </a:pPr>
            <a:endParaRPr sz="800" dirty="0">
              <a:solidFill>
                <a:srgbClr val="F8F8F8"/>
              </a:solidFill>
              <a:latin typeface="Arial MT"/>
              <a:cs typeface="Arial MT"/>
            </a:endParaRPr>
          </a:p>
        </p:txBody>
      </p:sp>
      <p:pic>
        <p:nvPicPr>
          <p:cNvPr id="4" name="object 4">
            <a:extLst>
              <a:ext uri="{FF2B5EF4-FFF2-40B4-BE49-F238E27FC236}">
                <a16:creationId xmlns:a16="http://schemas.microsoft.com/office/drawing/2014/main" id="{B5F84B8D-B5A2-F1A7-69FE-243CB77BCB52}"/>
              </a:ext>
            </a:extLst>
          </p:cNvPr>
          <p:cNvPicPr/>
          <p:nvPr/>
        </p:nvPicPr>
        <p:blipFill>
          <a:blip r:embed="rId5" cstate="print">
            <a:extLst>
              <a:ext uri="{BEBA8EAE-BF5A-486C-A8C5-ECC9F3942E4B}">
                <a14:imgProps xmlns:a14="http://schemas.microsoft.com/office/drawing/2010/main">
                  <a14:imgLayer r:embed="rId6">
                    <a14:imgEffect>
                      <a14:saturation sat="84000"/>
                    </a14:imgEffect>
                  </a14:imgLayer>
                </a14:imgProps>
              </a:ext>
            </a:extLst>
          </a:blip>
          <a:stretch>
            <a:fillRect/>
          </a:stretch>
        </p:blipFill>
        <p:spPr>
          <a:xfrm>
            <a:off x="388621" y="108248"/>
            <a:ext cx="2407158" cy="1317499"/>
          </a:xfrm>
          <a:prstGeom prst="rect">
            <a:avLst/>
          </a:prstGeom>
        </p:spPr>
      </p:pic>
      <p:sp>
        <p:nvSpPr>
          <p:cNvPr id="11" name="TextBox 10">
            <a:extLst>
              <a:ext uri="{FF2B5EF4-FFF2-40B4-BE49-F238E27FC236}">
                <a16:creationId xmlns:a16="http://schemas.microsoft.com/office/drawing/2014/main" id="{1AC56411-B81C-EAB3-210E-5502BA8429A8}"/>
              </a:ext>
            </a:extLst>
          </p:cNvPr>
          <p:cNvSpPr txBox="1"/>
          <p:nvPr/>
        </p:nvSpPr>
        <p:spPr>
          <a:xfrm>
            <a:off x="388621" y="830744"/>
            <a:ext cx="3040379" cy="261610"/>
          </a:xfrm>
          <a:prstGeom prst="rect">
            <a:avLst/>
          </a:prstGeom>
          <a:noFill/>
          <a:ln>
            <a:noFill/>
          </a:ln>
        </p:spPr>
        <p:txBody>
          <a:bodyPr wrap="square" rtlCol="0">
            <a:spAutoFit/>
          </a:bodyPr>
          <a:lstStyle/>
          <a:p>
            <a:pPr algn="ctr"/>
            <a:r>
              <a:rPr lang="en-GB" sz="1100" b="1" spc="-125" dirty="0">
                <a:solidFill>
                  <a:srgbClr val="F8F8F8"/>
                </a:solidFill>
                <a:cs typeface="Tahoma"/>
              </a:rPr>
              <a:t>Th</a:t>
            </a:r>
            <a:r>
              <a:rPr lang="en-GB" sz="1100" b="1" spc="-140" dirty="0">
                <a:solidFill>
                  <a:srgbClr val="F8F8F8"/>
                </a:solidFill>
                <a:cs typeface="Tahoma"/>
              </a:rPr>
              <a:t>u</a:t>
            </a:r>
            <a:r>
              <a:rPr lang="en-GB" sz="1100" b="1" spc="-170" dirty="0">
                <a:solidFill>
                  <a:srgbClr val="F8F8F8"/>
                </a:solidFill>
                <a:cs typeface="Tahoma"/>
              </a:rPr>
              <a:t>r</a:t>
            </a:r>
            <a:r>
              <a:rPr lang="en-GB" sz="1100" b="1" spc="-113" dirty="0">
                <a:solidFill>
                  <a:srgbClr val="F8F8F8"/>
                </a:solidFill>
                <a:cs typeface="Tahoma"/>
              </a:rPr>
              <a:t>s</a:t>
            </a:r>
            <a:r>
              <a:rPr lang="en-GB" sz="1100" b="1" spc="60" dirty="0">
                <a:solidFill>
                  <a:srgbClr val="F8F8F8"/>
                </a:solidFill>
                <a:cs typeface="Tahoma"/>
              </a:rPr>
              <a:t>d</a:t>
            </a:r>
            <a:r>
              <a:rPr lang="en-GB" sz="1100" b="1" spc="55" dirty="0">
                <a:solidFill>
                  <a:srgbClr val="F8F8F8"/>
                </a:solidFill>
                <a:cs typeface="Tahoma"/>
              </a:rPr>
              <a:t>a</a:t>
            </a:r>
            <a:r>
              <a:rPr lang="en-GB" sz="1100" b="1" spc="5" dirty="0">
                <a:solidFill>
                  <a:srgbClr val="F8F8F8"/>
                </a:solidFill>
                <a:cs typeface="Tahoma"/>
              </a:rPr>
              <a:t>y</a:t>
            </a:r>
            <a:r>
              <a:rPr lang="en-GB" sz="1100" b="1" spc="-25" dirty="0">
                <a:solidFill>
                  <a:srgbClr val="F8F8F8"/>
                </a:solidFill>
                <a:cs typeface="Tahoma"/>
              </a:rPr>
              <a:t>  27</a:t>
            </a:r>
            <a:r>
              <a:rPr lang="en-GB" sz="1100" b="1" spc="-25" baseline="30000" dirty="0">
                <a:solidFill>
                  <a:srgbClr val="F8F8F8"/>
                </a:solidFill>
                <a:cs typeface="Tahoma"/>
              </a:rPr>
              <a:t>th</a:t>
            </a:r>
            <a:r>
              <a:rPr lang="en-GB" sz="1100" b="1" spc="-25" dirty="0">
                <a:solidFill>
                  <a:srgbClr val="F8F8F8"/>
                </a:solidFill>
                <a:cs typeface="Tahoma"/>
              </a:rPr>
              <a:t>  August 2026</a:t>
            </a:r>
            <a:endParaRPr lang="en-GB" sz="1100" dirty="0">
              <a:solidFill>
                <a:srgbClr val="F8F8F8"/>
              </a:solidFill>
              <a:cs typeface="Tahoma"/>
            </a:endParaRPr>
          </a:p>
        </p:txBody>
      </p:sp>
      <p:sp>
        <p:nvSpPr>
          <p:cNvPr id="5" name="object 6">
            <a:extLst>
              <a:ext uri="{FF2B5EF4-FFF2-40B4-BE49-F238E27FC236}">
                <a16:creationId xmlns:a16="http://schemas.microsoft.com/office/drawing/2014/main" id="{2AC0E361-6254-1AC6-120F-DFC069A1AF7B}"/>
              </a:ext>
            </a:extLst>
          </p:cNvPr>
          <p:cNvSpPr txBox="1"/>
          <p:nvPr/>
        </p:nvSpPr>
        <p:spPr>
          <a:xfrm>
            <a:off x="152400" y="2083001"/>
            <a:ext cx="6553200" cy="2174313"/>
          </a:xfrm>
          <a:prstGeom prst="rect">
            <a:avLst/>
          </a:prstGeom>
          <a:solidFill>
            <a:srgbClr val="FFFFFF"/>
          </a:solidFill>
          <a:ln w="19811">
            <a:noFill/>
          </a:ln>
        </p:spPr>
        <p:txBody>
          <a:bodyPr vert="horz" wrap="square" lIns="0" tIns="42545" rIns="0" bIns="0" rtlCol="0">
            <a:spAutoFit/>
          </a:bodyPr>
          <a:lstStyle/>
          <a:p>
            <a:pPr marL="635" algn="ctr">
              <a:spcBef>
                <a:spcPts val="334"/>
              </a:spcBef>
            </a:pPr>
            <a:r>
              <a:rPr b="1" u="sng" dirty="0">
                <a:solidFill>
                  <a:srgbClr val="000000"/>
                </a:solidFill>
                <a:latin typeface="Calibri" panose="020F0502020204030204" pitchFamily="34" charset="0"/>
                <a:ea typeface="Calibri" panose="020F0502020204030204" pitchFamily="34" charset="0"/>
                <a:cs typeface="Calibri" panose="020F0502020204030204" pitchFamily="34" charset="0"/>
              </a:rPr>
              <a:t>KEY DATES FOR YOUR DIARY</a:t>
            </a:r>
            <a:r>
              <a:rPr lang="en-US" dirty="0">
                <a:solidFill>
                  <a:srgbClr val="FF0000"/>
                </a:solidFill>
                <a:latin typeface="Calibri" panose="020F0502020204030204" pitchFamily="34" charset="0"/>
                <a:ea typeface="Calibri" panose="020F0502020204030204" pitchFamily="34" charset="0"/>
                <a:cs typeface="Calibri" panose="020F0502020204030204" pitchFamily="34" charset="0"/>
              </a:rPr>
              <a:t> </a:t>
            </a:r>
          </a:p>
          <a:p>
            <a:pPr marL="635" algn="ctr">
              <a:spcBef>
                <a:spcPts val="334"/>
              </a:spcBef>
            </a:pPr>
            <a:endParaRPr lang="en-GB"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635" algn="ctr">
              <a:spcBef>
                <a:spcPts val="334"/>
              </a:spcBef>
            </a:pPr>
            <a:r>
              <a:rPr lang="en-GB" dirty="0">
                <a:solidFill>
                  <a:srgbClr val="000000"/>
                </a:solidFill>
                <a:latin typeface="Calibri" panose="020F0502020204030204" pitchFamily="34" charset="0"/>
                <a:ea typeface="Calibri" panose="020F0502020204030204" pitchFamily="34" charset="0"/>
                <a:cs typeface="Calibri" panose="020F0502020204030204" pitchFamily="34" charset="0"/>
              </a:rPr>
              <a:t> Upcoming events can be viewed in the </a:t>
            </a:r>
          </a:p>
          <a:p>
            <a:pPr marL="635" algn="ctr">
              <a:spcBef>
                <a:spcPts val="334"/>
              </a:spcBef>
            </a:pPr>
            <a:r>
              <a:rPr lang="en-GB" b="1" dirty="0">
                <a:solidFill>
                  <a:srgbClr val="000000"/>
                </a:solidFill>
                <a:latin typeface="Calibri" panose="020F0502020204030204" pitchFamily="34" charset="0"/>
                <a:ea typeface="Calibri" panose="020F0502020204030204" pitchFamily="34" charset="0"/>
                <a:cs typeface="Calibri" panose="020F0502020204030204" pitchFamily="34" charset="0"/>
                <a:hlinkClick r:id="rId7">
                  <a:extLst>
                    <a:ext uri="{A12FA001-AC4F-418D-AE19-62706E023703}">
                      <ahyp:hlinkClr xmlns:ahyp="http://schemas.microsoft.com/office/drawing/2018/hyperlinkcolor" val="tx"/>
                    </a:ext>
                  </a:extLst>
                </a:hlinkClick>
              </a:rPr>
              <a:t>EVENTS CALENDAR</a:t>
            </a:r>
            <a:r>
              <a:rPr lang="en-GB" b="1" dirty="0">
                <a:solidFill>
                  <a:srgbClr val="000000"/>
                </a:solidFill>
                <a:latin typeface="Calibri" panose="020F0502020204030204" pitchFamily="34" charset="0"/>
                <a:ea typeface="Calibri" panose="020F0502020204030204" pitchFamily="34" charset="0"/>
                <a:cs typeface="Calibri" panose="020F0502020204030204" pitchFamily="34" charset="0"/>
              </a:rPr>
              <a:t>  </a:t>
            </a:r>
            <a:r>
              <a:rPr lang="en-GB" dirty="0">
                <a:solidFill>
                  <a:srgbClr val="000000"/>
                </a:solidFill>
                <a:latin typeface="Calibri" panose="020F0502020204030204" pitchFamily="34" charset="0"/>
                <a:ea typeface="Calibri" panose="020F0502020204030204" pitchFamily="34" charset="0"/>
                <a:cs typeface="Calibri" panose="020F0502020204030204" pitchFamily="34" charset="0"/>
              </a:rPr>
              <a:t>in the Provider Zone      </a:t>
            </a:r>
          </a:p>
          <a:p>
            <a:pPr marL="635" algn="ctr">
              <a:spcBef>
                <a:spcPts val="334"/>
              </a:spcBef>
            </a:pPr>
            <a:endParaRPr lang="en-GB"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635" algn="ctr">
              <a:spcBef>
                <a:spcPts val="334"/>
              </a:spcBef>
            </a:pPr>
            <a:r>
              <a:rPr lang="en-GB" i="1" dirty="0">
                <a:solidFill>
                  <a:srgbClr val="000000"/>
                </a:solidFill>
                <a:latin typeface="Calibri" panose="020F0502020204030204" pitchFamily="34" charset="0"/>
                <a:ea typeface="Calibri" panose="020F0502020204030204" pitchFamily="34" charset="0"/>
                <a:cs typeface="Calibri" panose="020F0502020204030204" pitchFamily="34" charset="0"/>
              </a:rPr>
              <a:t>If you are aware of any upcoming  events and would like to advertise on the Event Calendar, please visit </a:t>
            </a:r>
            <a:r>
              <a:rPr lang="en-GB" b="1" i="1" dirty="0">
                <a:solidFill>
                  <a:srgbClr val="000000"/>
                </a:solidFill>
                <a:highlight>
                  <a:srgbClr val="FFFF00"/>
                </a:highlight>
                <a:latin typeface="Calibri" panose="020F0502020204030204" pitchFamily="34" charset="0"/>
                <a:ea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HERE</a:t>
            </a:r>
            <a:r>
              <a:rPr lang="en-GB" i="1" dirty="0">
                <a:solidFill>
                  <a:srgbClr val="000000"/>
                </a:solidFill>
                <a:latin typeface="Calibri" panose="020F0502020204030204" pitchFamily="34" charset="0"/>
                <a:ea typeface="Calibri" panose="020F0502020204030204" pitchFamily="34" charset="0"/>
                <a:cs typeface="Calibri" panose="020F0502020204030204" pitchFamily="34" charset="0"/>
              </a:rPr>
              <a:t> and post an entry.</a:t>
            </a:r>
          </a:p>
        </p:txBody>
      </p:sp>
      <p:sp>
        <p:nvSpPr>
          <p:cNvPr id="8" name="TextBox 7">
            <a:extLst>
              <a:ext uri="{FF2B5EF4-FFF2-40B4-BE49-F238E27FC236}">
                <a16:creationId xmlns:a16="http://schemas.microsoft.com/office/drawing/2014/main" id="{4CB96990-4C46-295A-1C1F-0D64F8CB1CC6}"/>
              </a:ext>
            </a:extLst>
          </p:cNvPr>
          <p:cNvSpPr txBox="1"/>
          <p:nvPr/>
        </p:nvSpPr>
        <p:spPr>
          <a:xfrm>
            <a:off x="152400" y="4343400"/>
            <a:ext cx="6553200" cy="2154436"/>
          </a:xfrm>
          <a:prstGeom prst="rect">
            <a:avLst/>
          </a:prstGeom>
          <a:solidFill>
            <a:schemeClr val="bg2">
              <a:lumMod val="20000"/>
              <a:lumOff val="80000"/>
            </a:schemeClr>
          </a:solidFill>
        </p:spPr>
        <p:txBody>
          <a:bodyPr wrap="square">
            <a:spAutoFit/>
          </a:bodyPr>
          <a:lstStyle/>
          <a:p>
            <a:pPr algn="ctr"/>
            <a:r>
              <a:rPr lang="en-GB" sz="1400" b="1" u="sng" dirty="0">
                <a:solidFill>
                  <a:srgbClr val="242424"/>
                </a:solidFill>
              </a:rPr>
              <a:t>SERIOUS CONCERNS PROCEDURE</a:t>
            </a:r>
            <a:endParaRPr lang="en-GB" sz="1400" u="sng" dirty="0">
              <a:solidFill>
                <a:srgbClr val="242424"/>
              </a:solidFill>
            </a:endParaRPr>
          </a:p>
          <a:p>
            <a:pPr algn="ctr"/>
            <a:r>
              <a:rPr lang="en-GB" sz="1200" b="0" i="0" dirty="0">
                <a:solidFill>
                  <a:srgbClr val="242424"/>
                </a:solidFill>
                <a:effectLst/>
              </a:rPr>
              <a:t>The </a:t>
            </a:r>
            <a:r>
              <a:rPr lang="en-GB" sz="1200" i="0" dirty="0">
                <a:solidFill>
                  <a:srgbClr val="242424"/>
                </a:solidFill>
                <a:effectLst/>
              </a:rPr>
              <a:t>Serious Concerns Procedure sets </a:t>
            </a:r>
            <a:r>
              <a:rPr lang="en-GB" sz="1200" b="0" i="0" dirty="0">
                <a:solidFill>
                  <a:srgbClr val="242424"/>
                </a:solidFill>
                <a:effectLst/>
              </a:rPr>
              <a:t>out the procedures to be followed for all commissioned, CQC regulated services, where concerns arise in respect of a provider’s performance, including where the required improvements are not implemented or sustained.  It forms part of our approach to risk management and is embedded within the terms and conditions of contracts you may hold with us.  This document has been reviewed, in line with requirements, and the latest version, SCP v10 published August 2026, has been uploaded to Provider Zone Guidance and Useful Documents, accessible via this link  </a:t>
            </a:r>
            <a:r>
              <a:rPr lang="en-GB" sz="1200" b="0" i="0" dirty="0">
                <a:solidFill>
                  <a:srgbClr val="FF0000"/>
                </a:solidFill>
                <a:effectLst/>
                <a:hlinkClick r:id="rId9" tooltip="https://bradford.connecttosupport.org/media/sbqny4am/202608-serious-concerns-procedurev10-published.pdf">
                  <a:extLst>
                    <a:ext uri="{A12FA001-AC4F-418D-AE19-62706E023703}">
                      <ahyp:hlinkClr xmlns:ahyp="http://schemas.microsoft.com/office/drawing/2018/hyperlinkcolor" val="tx"/>
                    </a:ext>
                  </a:extLst>
                </a:hlinkClick>
              </a:rPr>
              <a:t>https://bradford.connecttosupport.org/media/sbqny4am/202608-serious-concerns-procedurev10-published.pdf</a:t>
            </a:r>
            <a:endParaRPr lang="en-GB" sz="1200" dirty="0">
              <a:solidFill>
                <a:srgbClr val="FF0000"/>
              </a:solidFill>
            </a:endParaRPr>
          </a:p>
        </p:txBody>
      </p:sp>
      <p:sp>
        <p:nvSpPr>
          <p:cNvPr id="7" name="TextBox 6">
            <a:extLst>
              <a:ext uri="{FF2B5EF4-FFF2-40B4-BE49-F238E27FC236}">
                <a16:creationId xmlns:a16="http://schemas.microsoft.com/office/drawing/2014/main" id="{97BF84EE-25BB-7DE8-D50C-5C16FD72F810}"/>
              </a:ext>
            </a:extLst>
          </p:cNvPr>
          <p:cNvSpPr txBox="1"/>
          <p:nvPr/>
        </p:nvSpPr>
        <p:spPr>
          <a:xfrm>
            <a:off x="152400" y="6601506"/>
            <a:ext cx="6553200" cy="1969770"/>
          </a:xfrm>
          <a:prstGeom prst="rect">
            <a:avLst/>
          </a:prstGeom>
          <a:solidFill>
            <a:schemeClr val="accent5">
              <a:lumMod val="20000"/>
              <a:lumOff val="80000"/>
            </a:schemeClr>
          </a:solidFill>
        </p:spPr>
        <p:txBody>
          <a:bodyPr wrap="square">
            <a:spAutoFit/>
          </a:bodyPr>
          <a:lstStyle/>
          <a:p>
            <a:pPr algn="ctr">
              <a:buNone/>
            </a:pPr>
            <a:r>
              <a:rPr lang="en-GB" sz="1400" b="1" u="sng" dirty="0">
                <a:effectLst/>
                <a:ea typeface="Aptos" panose="020B0004020202020204" pitchFamily="34" charset="0"/>
                <a:cs typeface="Aptos" panose="020B0004020202020204" pitchFamily="34" charset="0"/>
              </a:rPr>
              <a:t>COST OF CARE REMINDER</a:t>
            </a:r>
            <a:endParaRPr lang="en-GB" sz="1400" u="sng" dirty="0">
              <a:effectLst/>
              <a:ea typeface="Aptos" panose="020B0004020202020204" pitchFamily="34" charset="0"/>
              <a:cs typeface="Aptos" panose="020B0004020202020204" pitchFamily="34" charset="0"/>
            </a:endParaRPr>
          </a:p>
          <a:p>
            <a:pPr algn="ctr">
              <a:buNone/>
            </a:pPr>
            <a:r>
              <a:rPr lang="en-GB" sz="1200" dirty="0">
                <a:effectLst/>
                <a:ea typeface="Aptos" panose="020B0004020202020204" pitchFamily="34" charset="0"/>
                <a:cs typeface="Aptos" panose="020B0004020202020204" pitchFamily="34" charset="0"/>
              </a:rPr>
              <a:t>If you have current commissioned home support, care home, supported living, extra care or day services in Bradford you should now have received the cost of care templates, sent out by Grant Thornton. </a:t>
            </a:r>
            <a:r>
              <a:rPr lang="en-GB" sz="1200" u="sng" dirty="0">
                <a:effectLst/>
                <a:ea typeface="Aptos" panose="020B0004020202020204" pitchFamily="34" charset="0"/>
                <a:cs typeface="Aptos" panose="020B0004020202020204" pitchFamily="34" charset="0"/>
              </a:rPr>
              <a:t>Please can you respond to the email with the templates to confirm receipt.</a:t>
            </a:r>
            <a:endParaRPr lang="en-GB" sz="1200" dirty="0">
              <a:effectLst/>
              <a:ea typeface="Aptos" panose="020B0004020202020204" pitchFamily="34" charset="0"/>
              <a:cs typeface="Aptos" panose="020B0004020202020204" pitchFamily="34" charset="0"/>
            </a:endParaRPr>
          </a:p>
          <a:p>
            <a:pPr algn="ctr">
              <a:buNone/>
            </a:pPr>
            <a:r>
              <a:rPr lang="en-GB" sz="1200" dirty="0">
                <a:effectLst/>
                <a:ea typeface="Aptos" panose="020B0004020202020204" pitchFamily="34" charset="0"/>
                <a:cs typeface="Aptos" panose="020B0004020202020204" pitchFamily="34" charset="0"/>
              </a:rPr>
              <a:t> </a:t>
            </a:r>
          </a:p>
          <a:p>
            <a:pPr algn="ctr">
              <a:buNone/>
            </a:pPr>
            <a:r>
              <a:rPr lang="en-GB" sz="1200" dirty="0">
                <a:effectLst/>
                <a:ea typeface="Aptos" panose="020B0004020202020204" pitchFamily="34" charset="0"/>
                <a:cs typeface="Aptos" panose="020B0004020202020204" pitchFamily="34" charset="0"/>
              </a:rPr>
              <a:t>If you think you should have received the templates and haven’t, please email </a:t>
            </a:r>
            <a:r>
              <a:rPr lang="en-GB" sz="1200" u="sng" dirty="0">
                <a:solidFill>
                  <a:srgbClr val="467886"/>
                </a:solidFill>
                <a:effectLst/>
                <a:ea typeface="Aptos" panose="020B0004020202020204" pitchFamily="34" charset="0"/>
                <a:cs typeface="Aptos" panose="020B0004020202020204" pitchFamily="34" charset="0"/>
                <a:hlinkClick r:id="rId10"/>
              </a:rPr>
              <a:t>Bradford.cost.of.care@uk.gt.com</a:t>
            </a:r>
            <a:r>
              <a:rPr lang="en-GB" sz="1200" dirty="0">
                <a:effectLst/>
                <a:ea typeface="Aptos" panose="020B0004020202020204" pitchFamily="34" charset="0"/>
                <a:cs typeface="Aptos" panose="020B0004020202020204" pitchFamily="34" charset="0"/>
              </a:rPr>
              <a:t>.  </a:t>
            </a:r>
          </a:p>
          <a:p>
            <a:pPr algn="ctr">
              <a:buNone/>
            </a:pPr>
            <a:r>
              <a:rPr lang="en-GB" sz="1200" dirty="0">
                <a:effectLst/>
                <a:ea typeface="Aptos" panose="020B0004020202020204" pitchFamily="34" charset="0"/>
                <a:cs typeface="Aptos" panose="020B0004020202020204" pitchFamily="34" charset="0"/>
              </a:rPr>
              <a:t> </a:t>
            </a:r>
          </a:p>
          <a:p>
            <a:pPr algn="ctr">
              <a:buNone/>
            </a:pPr>
            <a:r>
              <a:rPr lang="en-GB" sz="1200" dirty="0">
                <a:effectLst/>
                <a:ea typeface="Aptos" panose="020B0004020202020204" pitchFamily="34" charset="0"/>
                <a:cs typeface="Aptos" panose="020B0004020202020204" pitchFamily="34" charset="0"/>
              </a:rPr>
              <a:t>The deadline for submission of the templates is 18</a:t>
            </a:r>
            <a:r>
              <a:rPr lang="en-GB" sz="1200" baseline="30000" dirty="0">
                <a:effectLst/>
                <a:ea typeface="Aptos" panose="020B0004020202020204" pitchFamily="34" charset="0"/>
                <a:cs typeface="Aptos" panose="020B0004020202020204" pitchFamily="34" charset="0"/>
              </a:rPr>
              <a:t>th</a:t>
            </a:r>
            <a:r>
              <a:rPr lang="en-GB" sz="1200" dirty="0">
                <a:effectLst/>
                <a:ea typeface="Aptos" panose="020B0004020202020204" pitchFamily="34" charset="0"/>
                <a:cs typeface="Aptos" panose="020B0004020202020204" pitchFamily="34" charset="0"/>
              </a:rPr>
              <a:t> September. </a:t>
            </a:r>
          </a:p>
        </p:txBody>
      </p:sp>
    </p:spTree>
    <p:extLst>
      <p:ext uri="{BB962C8B-B14F-4D97-AF65-F5344CB8AC3E}">
        <p14:creationId xmlns:p14="http://schemas.microsoft.com/office/powerpoint/2010/main" val="460666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B6E0AEB-8380-F81E-B74C-DE14D56DAB8E}"/>
              </a:ext>
            </a:extLst>
          </p:cNvPr>
          <p:cNvSpPr txBox="1"/>
          <p:nvPr/>
        </p:nvSpPr>
        <p:spPr>
          <a:xfrm>
            <a:off x="148728" y="2281915"/>
            <a:ext cx="6553200" cy="2739211"/>
          </a:xfrm>
          <a:prstGeom prst="rect">
            <a:avLst/>
          </a:prstGeom>
          <a:solidFill>
            <a:schemeClr val="accent6">
              <a:lumMod val="20000"/>
              <a:lumOff val="80000"/>
            </a:schemeClr>
          </a:solidFill>
        </p:spPr>
        <p:txBody>
          <a:bodyPr wrap="square">
            <a:spAutoFit/>
          </a:bodyPr>
          <a:lstStyle/>
          <a:p>
            <a:pPr algn="ctr">
              <a:buNone/>
            </a:pPr>
            <a:r>
              <a:rPr lang="en-GB" sz="1600" b="1" u="sng" dirty="0"/>
              <a:t>UPDATED GUIDANCE PREVENTING AND MANAGING AGGRESSIVE BEHAVIOUR IN PEOPLE RECEIVING NHS OR SOCIAL CARE</a:t>
            </a:r>
          </a:p>
          <a:p>
            <a:pPr algn="ctr">
              <a:buNone/>
            </a:pPr>
            <a:endParaRPr lang="en-GB" sz="1400" b="1" i="1" u="sng" dirty="0">
              <a:effectLst/>
              <a:ea typeface="Aptos" panose="020B0004020202020204" pitchFamily="34" charset="0"/>
              <a:cs typeface="Aptos" panose="020B0004020202020204" pitchFamily="34" charset="0"/>
            </a:endParaRPr>
          </a:p>
          <a:p>
            <a:pPr algn="ctr">
              <a:buNone/>
            </a:pPr>
            <a:r>
              <a:rPr lang="en-GB" sz="1400" b="1" dirty="0">
                <a:effectLst/>
                <a:ea typeface="Aptos" panose="020B0004020202020204" pitchFamily="34" charset="0"/>
                <a:cs typeface="Aptos" panose="020B0004020202020204" pitchFamily="34" charset="0"/>
              </a:rPr>
              <a:t>NICE</a:t>
            </a:r>
            <a:r>
              <a:rPr lang="en-GB" sz="1400" dirty="0">
                <a:effectLst/>
                <a:ea typeface="Aptos" panose="020B0004020202020204" pitchFamily="34" charset="0"/>
                <a:cs typeface="Aptos" panose="020B0004020202020204" pitchFamily="34" charset="0"/>
              </a:rPr>
              <a:t> is currently consulting on updated guidance preventing and managing aggressive behaviour in people receiving NHS or social care.  The draft guidance outlines practical steps organisations can take to create safer environments, reduce the risk of aggression and respond effectively when incidents occur.  The consultation is open until 5pm on Wednesday 16</a:t>
            </a:r>
            <a:r>
              <a:rPr lang="en-GB" sz="1400" baseline="30000" dirty="0">
                <a:effectLst/>
                <a:ea typeface="Aptos" panose="020B0004020202020204" pitchFamily="34" charset="0"/>
                <a:cs typeface="Aptos" panose="020B0004020202020204" pitchFamily="34" charset="0"/>
              </a:rPr>
              <a:t>th</a:t>
            </a:r>
            <a:r>
              <a:rPr lang="en-GB" sz="1400" dirty="0">
                <a:effectLst/>
                <a:ea typeface="Aptos" panose="020B0004020202020204" pitchFamily="34" charset="0"/>
                <a:cs typeface="Aptos" panose="020B0004020202020204" pitchFamily="34" charset="0"/>
              </a:rPr>
              <a:t> September 2026.  To read the draft guidelines and contribute to this please visit </a:t>
            </a:r>
            <a:r>
              <a:rPr lang="en-GB" sz="1400" b="1" u="sng" dirty="0">
                <a:solidFill>
                  <a:srgbClr val="0000FF"/>
                </a:solidFill>
                <a:effectLst/>
                <a:ea typeface="Aptos" panose="020B0004020202020204" pitchFamily="34" charset="0"/>
                <a:cs typeface="Aptos" panose="020B0004020202020204" pitchFamily="34" charset="0"/>
                <a:hlinkClick r:id="rId2"/>
              </a:rPr>
              <a:t>Consultation | Aggressive behaviour in people receiving NHS or social care: prevention and management | Guidance | NICE</a:t>
            </a:r>
            <a:endParaRPr lang="en-GB" sz="1400" b="1" dirty="0">
              <a:effectLst/>
              <a:ea typeface="Aptos" panose="020B0004020202020204" pitchFamily="34" charset="0"/>
              <a:cs typeface="Aptos" panose="020B0004020202020204" pitchFamily="34" charset="0"/>
            </a:endParaRPr>
          </a:p>
        </p:txBody>
      </p:sp>
      <p:sp>
        <p:nvSpPr>
          <p:cNvPr id="7" name="TextBox 6">
            <a:extLst>
              <a:ext uri="{FF2B5EF4-FFF2-40B4-BE49-F238E27FC236}">
                <a16:creationId xmlns:a16="http://schemas.microsoft.com/office/drawing/2014/main" id="{FDB252CA-A09D-32EE-70A2-181338613558}"/>
              </a:ext>
            </a:extLst>
          </p:cNvPr>
          <p:cNvSpPr txBox="1"/>
          <p:nvPr/>
        </p:nvSpPr>
        <p:spPr>
          <a:xfrm>
            <a:off x="148728" y="192008"/>
            <a:ext cx="6553200" cy="830997"/>
          </a:xfrm>
          <a:prstGeom prst="rect">
            <a:avLst/>
          </a:prstGeom>
          <a:solidFill>
            <a:srgbClr val="F0F6FE"/>
          </a:solidFill>
        </p:spPr>
        <p:txBody>
          <a:bodyPr wrap="square">
            <a:spAutoFit/>
          </a:bodyPr>
          <a:lstStyle/>
          <a:p>
            <a:pPr algn="ctr"/>
            <a:r>
              <a:rPr lang="en-US" sz="2400" b="1" i="0" u="none" strike="noStrike" baseline="0" dirty="0">
                <a:solidFill>
                  <a:srgbClr val="000000"/>
                </a:solidFill>
                <a:hlinkClick r:id="rId3"/>
              </a:rPr>
              <a:t>LEADERSHIP DEVELOPMENT TRAINING WELL LED PROGRAMME</a:t>
            </a:r>
            <a:endParaRPr lang="en-US" sz="2400" b="1" i="0" u="none" strike="noStrike" baseline="0" dirty="0">
              <a:solidFill>
                <a:srgbClr val="000000"/>
              </a:solidFill>
            </a:endParaRPr>
          </a:p>
        </p:txBody>
      </p:sp>
      <p:sp>
        <p:nvSpPr>
          <p:cNvPr id="3" name="TextBox 2">
            <a:extLst>
              <a:ext uri="{FF2B5EF4-FFF2-40B4-BE49-F238E27FC236}">
                <a16:creationId xmlns:a16="http://schemas.microsoft.com/office/drawing/2014/main" id="{2FB9202A-62DF-0BB4-8DD8-6F097ED1AFDF}"/>
              </a:ext>
            </a:extLst>
          </p:cNvPr>
          <p:cNvSpPr txBox="1"/>
          <p:nvPr/>
        </p:nvSpPr>
        <p:spPr>
          <a:xfrm>
            <a:off x="145099" y="5137705"/>
            <a:ext cx="6553200" cy="2477601"/>
          </a:xfrm>
          <a:prstGeom prst="rect">
            <a:avLst/>
          </a:prstGeom>
          <a:solidFill>
            <a:schemeClr val="accent5">
              <a:lumMod val="20000"/>
              <a:lumOff val="80000"/>
            </a:schemeClr>
          </a:solidFill>
        </p:spPr>
        <p:txBody>
          <a:bodyPr wrap="square">
            <a:spAutoFit/>
          </a:bodyPr>
          <a:lstStyle/>
          <a:p>
            <a:pPr algn="ctr">
              <a:lnSpc>
                <a:spcPct val="150000"/>
              </a:lnSpc>
              <a:buNone/>
            </a:pPr>
            <a:r>
              <a:rPr lang="en-GB" b="1" u="sng" dirty="0">
                <a:solidFill>
                  <a:srgbClr val="000000"/>
                </a:solidFill>
                <a:effectLst/>
                <a:ea typeface="Aptos" panose="020B0004020202020204" pitchFamily="34" charset="0"/>
                <a:cs typeface="Aptos" panose="020B0004020202020204" pitchFamily="34" charset="0"/>
              </a:rPr>
              <a:t>NEW END OF LIFE CARE REPORT</a:t>
            </a:r>
            <a:endParaRPr lang="en-GB" u="sng" dirty="0">
              <a:effectLst/>
              <a:ea typeface="Aptos" panose="020B0004020202020204" pitchFamily="34" charset="0"/>
              <a:cs typeface="Aptos" panose="020B0004020202020204" pitchFamily="34" charset="0"/>
            </a:endParaRPr>
          </a:p>
          <a:p>
            <a:pPr algn="ctr">
              <a:buNone/>
            </a:pPr>
            <a:r>
              <a:rPr lang="en-GB" sz="1600" dirty="0">
                <a:solidFill>
                  <a:srgbClr val="000000"/>
                </a:solidFill>
                <a:effectLst/>
                <a:ea typeface="Aptos" panose="020B0004020202020204" pitchFamily="34" charset="0"/>
                <a:cs typeface="Aptos" panose="020B0004020202020204" pitchFamily="34" charset="0"/>
              </a:rPr>
              <a:t>The Local Government and Social Care Ombudsman's new report, </a:t>
            </a:r>
            <a:r>
              <a:rPr lang="en-GB" sz="1600" u="sng" dirty="0">
                <a:solidFill>
                  <a:srgbClr val="228096"/>
                </a:solidFill>
                <a:effectLst/>
                <a:ea typeface="Aptos" panose="020B0004020202020204" pitchFamily="34" charset="0"/>
                <a:cs typeface="Aptos" panose="020B0004020202020204" pitchFamily="34" charset="0"/>
                <a:hlinkClick r:id="rId4"/>
              </a:rPr>
              <a:t>No second chances: what complaints teach us about end of life care</a:t>
            </a:r>
            <a:r>
              <a:rPr lang="en-GB" sz="1600" dirty="0">
                <a:solidFill>
                  <a:srgbClr val="000000"/>
                </a:solidFill>
                <a:effectLst/>
                <a:ea typeface="Aptos" panose="020B0004020202020204" pitchFamily="34" charset="0"/>
                <a:cs typeface="Aptos" panose="020B0004020202020204" pitchFamily="34" charset="0"/>
              </a:rPr>
              <a:t>, offers guidance to help councils and care providers deliver compassionate end of life care. It draws on learning from real cases and families' experiences. </a:t>
            </a:r>
            <a:r>
              <a:rPr lang="en-GB" sz="1600" u="sng" dirty="0">
                <a:solidFill>
                  <a:srgbClr val="228096"/>
                </a:solidFill>
                <a:effectLst/>
                <a:ea typeface="Aptos" panose="020B0004020202020204" pitchFamily="34" charset="0"/>
                <a:cs typeface="Aptos" panose="020B0004020202020204" pitchFamily="34" charset="0"/>
                <a:hlinkClick r:id="rId5"/>
              </a:rPr>
              <a:t>NICE quality standard on end of life care for adults</a:t>
            </a:r>
            <a:r>
              <a:rPr lang="en-GB" sz="1600" dirty="0">
                <a:solidFill>
                  <a:srgbClr val="000000"/>
                </a:solidFill>
                <a:effectLst/>
                <a:ea typeface="Aptos" panose="020B0004020202020204" pitchFamily="34" charset="0"/>
                <a:cs typeface="Aptos" panose="020B0004020202020204" pitchFamily="34" charset="0"/>
              </a:rPr>
              <a:t> echoes this focus, highlighting advance care planning, coordinated care and family support as key to good practice. </a:t>
            </a:r>
            <a:endParaRPr lang="en-GB" sz="1600" dirty="0">
              <a:effectLst/>
              <a:ea typeface="Aptos" panose="020B0004020202020204" pitchFamily="34" charset="0"/>
              <a:cs typeface="Aptos" panose="020B0004020202020204" pitchFamily="34" charset="0"/>
            </a:endParaRPr>
          </a:p>
        </p:txBody>
      </p:sp>
      <p:sp>
        <p:nvSpPr>
          <p:cNvPr id="4" name="TextBox 3">
            <a:extLst>
              <a:ext uri="{FF2B5EF4-FFF2-40B4-BE49-F238E27FC236}">
                <a16:creationId xmlns:a16="http://schemas.microsoft.com/office/drawing/2014/main" id="{86385AF4-C174-61CA-6B3D-A70ECCBEE737}"/>
              </a:ext>
            </a:extLst>
          </p:cNvPr>
          <p:cNvSpPr txBox="1"/>
          <p:nvPr/>
        </p:nvSpPr>
        <p:spPr>
          <a:xfrm>
            <a:off x="148728" y="1125427"/>
            <a:ext cx="6567888" cy="461665"/>
          </a:xfrm>
          <a:prstGeom prst="rect">
            <a:avLst/>
          </a:prstGeom>
          <a:solidFill>
            <a:schemeClr val="accent3">
              <a:lumMod val="20000"/>
              <a:lumOff val="80000"/>
            </a:schemeClr>
          </a:solidFill>
        </p:spPr>
        <p:txBody>
          <a:bodyPr wrap="square">
            <a:spAutoFit/>
          </a:bodyPr>
          <a:lstStyle/>
          <a:p>
            <a:pPr algn="ctr"/>
            <a:r>
              <a:rPr lang="en-US" sz="2400" b="1" i="0" u="none" strike="noStrike" baseline="0" dirty="0">
                <a:solidFill>
                  <a:srgbClr val="000000"/>
                </a:solidFill>
                <a:hlinkClick r:id="rId6"/>
              </a:rPr>
              <a:t>IMMEDICARE SEPTEMBER TIMETABLE </a:t>
            </a:r>
            <a:endParaRPr lang="en-US" sz="2400" b="1" i="0" u="none" strike="noStrike" baseline="0" dirty="0">
              <a:solidFill>
                <a:srgbClr val="000000"/>
              </a:solidFill>
            </a:endParaRPr>
          </a:p>
        </p:txBody>
      </p:sp>
      <p:sp>
        <p:nvSpPr>
          <p:cNvPr id="8" name="TextBox 7">
            <a:extLst>
              <a:ext uri="{FF2B5EF4-FFF2-40B4-BE49-F238E27FC236}">
                <a16:creationId xmlns:a16="http://schemas.microsoft.com/office/drawing/2014/main" id="{2F17C7B3-2190-508C-3BED-0166DD02486A}"/>
              </a:ext>
            </a:extLst>
          </p:cNvPr>
          <p:cNvSpPr txBox="1"/>
          <p:nvPr/>
        </p:nvSpPr>
        <p:spPr>
          <a:xfrm>
            <a:off x="148728" y="1703671"/>
            <a:ext cx="6553200" cy="461665"/>
          </a:xfrm>
          <a:prstGeom prst="rect">
            <a:avLst/>
          </a:prstGeom>
          <a:solidFill>
            <a:srgbClr val="F8E8FC"/>
          </a:solidFill>
        </p:spPr>
        <p:txBody>
          <a:bodyPr wrap="square">
            <a:spAutoFit/>
          </a:bodyPr>
          <a:lstStyle/>
          <a:p>
            <a:pPr algn="ctr"/>
            <a:r>
              <a:rPr lang="en-US" sz="2400" b="1" dirty="0">
                <a:solidFill>
                  <a:srgbClr val="000000"/>
                </a:solidFill>
                <a:hlinkClick r:id="rId7"/>
              </a:rPr>
              <a:t>INTRODUCTION TO </a:t>
            </a:r>
            <a:r>
              <a:rPr lang="en-GB" sz="2400" b="1" dirty="0">
                <a:hlinkClick r:id="rId7"/>
              </a:rPr>
              <a:t>ASCOT</a:t>
            </a:r>
            <a:endParaRPr lang="en-GB" sz="2400" b="1" dirty="0"/>
          </a:p>
        </p:txBody>
      </p:sp>
    </p:spTree>
    <p:extLst>
      <p:ext uri="{BB962C8B-B14F-4D97-AF65-F5344CB8AC3E}">
        <p14:creationId xmlns:p14="http://schemas.microsoft.com/office/powerpoint/2010/main" val="33480849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4F635FA-78C8-45EE-C24D-34D84A7C5762}"/>
              </a:ext>
            </a:extLst>
          </p:cNvPr>
          <p:cNvSpPr txBox="1"/>
          <p:nvPr/>
        </p:nvSpPr>
        <p:spPr>
          <a:xfrm>
            <a:off x="152400" y="152400"/>
            <a:ext cx="6553200" cy="7232749"/>
          </a:xfrm>
          <a:prstGeom prst="rect">
            <a:avLst/>
          </a:prstGeom>
          <a:solidFill>
            <a:schemeClr val="accent4">
              <a:lumMod val="40000"/>
              <a:lumOff val="60000"/>
            </a:schemeClr>
          </a:solidFill>
        </p:spPr>
        <p:txBody>
          <a:bodyPr wrap="square">
            <a:spAutoFit/>
          </a:bodyPr>
          <a:lstStyle/>
          <a:p>
            <a:pPr algn="ctr"/>
            <a:r>
              <a:rPr lang="en-US" b="1" u="sng" dirty="0"/>
              <a:t>RIGHT TO WORK CHECKS FOR OVERSEAS STAFF EMPLOYED BY VIRTUE </a:t>
            </a:r>
          </a:p>
          <a:p>
            <a:pPr algn="ctr"/>
            <a:r>
              <a:rPr lang="en-US" b="1" u="sng" dirty="0"/>
              <a:t>OF THE ‘20-HOURS ADDITIONAL’ RULE</a:t>
            </a:r>
          </a:p>
          <a:p>
            <a:pPr algn="ctr"/>
            <a:endParaRPr lang="en-US" sz="1400" dirty="0"/>
          </a:p>
          <a:p>
            <a:pPr algn="ctr"/>
            <a:r>
              <a:rPr lang="en-GB" sz="1400" b="1" dirty="0"/>
              <a:t>IMPORTANT REMINDER FOR ALL PROVIDERS!!!</a:t>
            </a:r>
            <a:endParaRPr lang="en-GB" sz="1400" dirty="0"/>
          </a:p>
          <a:p>
            <a:pPr algn="ctr"/>
            <a:r>
              <a:rPr lang="en-GB" sz="1400" b="1" dirty="0"/>
              <a:t>ALL Providers who employ overseas workers on the ‘additional 20-hours' immigration rule – please read important information below!</a:t>
            </a:r>
            <a:endParaRPr lang="en-GB" sz="1400" dirty="0"/>
          </a:p>
          <a:p>
            <a:pPr algn="ctr"/>
            <a:r>
              <a:rPr lang="en-GB" sz="1400" dirty="0"/>
              <a:t>It is crucial that your organisation checks that the overseas worker is allowed to work for your organisation, so that you do not run the risk of illegally employing the overseas worker employed by virtue of ’additional 20-hours' immigration rule.</a:t>
            </a:r>
          </a:p>
          <a:p>
            <a:pPr algn="ctr"/>
            <a:r>
              <a:rPr lang="en-GB" sz="1400" u="sng" dirty="0"/>
              <a:t>Additionally</a:t>
            </a:r>
            <a:r>
              <a:rPr lang="en-GB" sz="1400" dirty="0"/>
              <a:t>, to your usual recruitment practices, you must check and retain for your records (as recommended by Aston Brooke solicitors):</a:t>
            </a:r>
          </a:p>
          <a:p>
            <a:pPr lvl="0" algn="ctr"/>
            <a:r>
              <a:rPr lang="en-GB" sz="1400" dirty="0"/>
              <a:t>That the worker continues to work full-time hours for their main Home Office Approved Sponsor (HOAS) employer.  </a:t>
            </a:r>
            <a:r>
              <a:rPr lang="en-GB" sz="1400" b="1" dirty="0"/>
              <a:t>If the worker is no longer working full-time for their main HOAS employer, then the </a:t>
            </a:r>
            <a:r>
              <a:rPr lang="en-GB" sz="1400" b="1" u="sng" dirty="0"/>
              <a:t>worker cannot work for your organisation for the additional 20-hours, </a:t>
            </a:r>
            <a:r>
              <a:rPr lang="en-GB" sz="1400" b="1" dirty="0"/>
              <a:t>as this is illegal working</a:t>
            </a:r>
            <a:r>
              <a:rPr lang="en-GB" sz="1400" dirty="0"/>
              <a:t>.</a:t>
            </a:r>
          </a:p>
          <a:p>
            <a:pPr lvl="0" algn="ctr"/>
            <a:r>
              <a:rPr lang="en-GB" sz="1400" dirty="0"/>
              <a:t>Right to Work (use the share code) - </a:t>
            </a:r>
            <a:r>
              <a:rPr lang="en-GB" sz="1400" b="1" u="sng" dirty="0">
                <a:hlinkClick r:id="rId2"/>
              </a:rPr>
              <a:t>Check a job applicant's right to work: use their share code - GOV.UK</a:t>
            </a:r>
            <a:endParaRPr lang="en-GB" sz="1400" b="1" dirty="0"/>
          </a:p>
          <a:p>
            <a:pPr lvl="0" algn="ctr"/>
            <a:r>
              <a:rPr lang="en-GB" sz="1400" dirty="0"/>
              <a:t>Current visa and the end date to remain in the UK</a:t>
            </a:r>
          </a:p>
          <a:p>
            <a:pPr algn="ctr"/>
            <a:r>
              <a:rPr lang="en-GB" sz="1400" dirty="0"/>
              <a:t> </a:t>
            </a:r>
          </a:p>
          <a:p>
            <a:pPr algn="ctr"/>
            <a:r>
              <a:rPr lang="en-GB" sz="1400" dirty="0"/>
              <a:t>The best evidence to show that the worker continues to work full-time for their main HOAS employer is to obtain and file a copy of the overseas worker’s monthly pay slips for the last 3 months (as given to the worker by their main HOAS employer).  </a:t>
            </a:r>
            <a:r>
              <a:rPr lang="en-GB" sz="1400" b="1" dirty="0"/>
              <a:t>This should be done at least every 3 months.</a:t>
            </a:r>
            <a:endParaRPr lang="en-GB" sz="1400" dirty="0"/>
          </a:p>
          <a:p>
            <a:pPr algn="ctr"/>
            <a:r>
              <a:rPr lang="en-GB" sz="1400" dirty="0"/>
              <a:t> N.B.  If a Provider is found to have employed an overseas worker illegally, </a:t>
            </a:r>
            <a:r>
              <a:rPr lang="en-GB" sz="1400" b="1" dirty="0"/>
              <a:t>the fine is £60,000 for the first worker,</a:t>
            </a:r>
            <a:r>
              <a:rPr lang="en-GB" sz="1400" dirty="0"/>
              <a:t> £45,000 for every worker thereafter, and repeated offences can result in imprisonment for the Provider.</a:t>
            </a:r>
          </a:p>
          <a:p>
            <a:pPr algn="ctr"/>
            <a:r>
              <a:rPr lang="en-GB" sz="1400" dirty="0"/>
              <a:t>For further information or legal advice contact Aston Brookes, a partner of BCA at:  </a:t>
            </a:r>
            <a:r>
              <a:rPr lang="en-GB" sz="1400" b="1" u="sng" dirty="0">
                <a:hlinkClick r:id="rId3"/>
              </a:rPr>
              <a:t>support@astonbrooke.co.uk</a:t>
            </a:r>
            <a:endParaRPr lang="en-GB" sz="1400" b="1" dirty="0"/>
          </a:p>
        </p:txBody>
      </p:sp>
    </p:spTree>
    <p:extLst>
      <p:ext uri="{BB962C8B-B14F-4D97-AF65-F5344CB8AC3E}">
        <p14:creationId xmlns:p14="http://schemas.microsoft.com/office/powerpoint/2010/main" val="16459894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E744092-B505-2B2C-FEDB-4C336A25DA43}"/>
              </a:ext>
            </a:extLst>
          </p:cNvPr>
          <p:cNvSpPr txBox="1"/>
          <p:nvPr/>
        </p:nvSpPr>
        <p:spPr>
          <a:xfrm>
            <a:off x="152400" y="152400"/>
            <a:ext cx="6553200" cy="6927537"/>
          </a:xfrm>
          <a:prstGeom prst="rect">
            <a:avLst/>
          </a:prstGeom>
          <a:solidFill>
            <a:schemeClr val="accent1">
              <a:lumMod val="20000"/>
              <a:lumOff val="80000"/>
            </a:schemeClr>
          </a:solidFill>
        </p:spPr>
        <p:txBody>
          <a:bodyPr wrap="square">
            <a:spAutoFit/>
          </a:bodyPr>
          <a:lstStyle/>
          <a:p>
            <a:pPr algn="ctr">
              <a:spcBef>
                <a:spcPts val="1200"/>
              </a:spcBef>
              <a:spcAft>
                <a:spcPts val="1125"/>
              </a:spcAft>
              <a:buNone/>
            </a:pPr>
            <a:r>
              <a:rPr lang="en-GB" sz="2000" b="1" u="sng" dirty="0">
                <a:effectLst/>
                <a:ea typeface="Aptos" panose="020B0004020202020204" pitchFamily="34" charset="0"/>
                <a:cs typeface="Aptos" panose="020B0004020202020204" pitchFamily="34" charset="0"/>
              </a:rPr>
              <a:t>DIGITAL SWITCHOVER</a:t>
            </a:r>
          </a:p>
          <a:p>
            <a:pPr algn="ctr">
              <a:spcBef>
                <a:spcPts val="1200"/>
              </a:spcBef>
              <a:spcAft>
                <a:spcPts val="1125"/>
              </a:spcAft>
              <a:buNone/>
            </a:pPr>
            <a:r>
              <a:rPr lang="en-GB" sz="1400" dirty="0">
                <a:effectLst/>
                <a:ea typeface="Aptos" panose="020B0004020202020204" pitchFamily="34" charset="0"/>
                <a:cs typeface="Aptos" panose="020B0004020202020204" pitchFamily="34" charset="0"/>
              </a:rPr>
              <a:t>All analogue technology lines that have connected homes and business via the landline phone system will be moving across to a digital network.</a:t>
            </a:r>
          </a:p>
          <a:p>
            <a:pPr algn="ctr">
              <a:spcAft>
                <a:spcPts val="1125"/>
              </a:spcAft>
              <a:buNone/>
            </a:pPr>
            <a:r>
              <a:rPr lang="en-GB" sz="1400" dirty="0">
                <a:effectLst/>
                <a:ea typeface="Aptos" panose="020B0004020202020204" pitchFamily="34" charset="0"/>
                <a:cs typeface="Aptos" panose="020B0004020202020204" pitchFamily="34" charset="0"/>
              </a:rPr>
              <a:t>The deadline for the completing the digital phone switchover is January 2027. The reason for this change is because the old network is becoming more fragile, less reliable and harder to maintain. As a result, landline telephone providers are upgrading the old technology to modern digital services.</a:t>
            </a:r>
          </a:p>
          <a:p>
            <a:pPr algn="ctr">
              <a:spcAft>
                <a:spcPts val="1125"/>
              </a:spcAft>
              <a:buNone/>
            </a:pPr>
            <a:r>
              <a:rPr lang="en-GB" sz="1400" dirty="0">
                <a:effectLst/>
                <a:ea typeface="Aptos" panose="020B0004020202020204" pitchFamily="34" charset="0"/>
                <a:cs typeface="Aptos" panose="020B0004020202020204" pitchFamily="34" charset="0"/>
              </a:rPr>
              <a:t>It is especially important to speak the telecoms provider if you are a telecare user, would need help setting up new equipment for the digital switchover or are unable to reliably use a mobile phone in a power cut, (this might mean that you have no or unreliable mobile signal) or have a medical condition that would mean you cannot use a mobile phone.  If you support someone who is unable to speak to their telecom provider independently, please do this with them or on their behalf to ensure they receive the support they need.</a:t>
            </a:r>
          </a:p>
          <a:p>
            <a:pPr algn="ctr">
              <a:spcAft>
                <a:spcPts val="1125"/>
              </a:spcAft>
              <a:buNone/>
            </a:pPr>
            <a:r>
              <a:rPr lang="en-GB" sz="1400" dirty="0">
                <a:effectLst/>
                <a:ea typeface="Aptos" panose="020B0004020202020204" pitchFamily="34" charset="0"/>
                <a:cs typeface="Aptos" panose="020B0004020202020204" pitchFamily="34" charset="0"/>
              </a:rPr>
              <a:t>People who rely on </a:t>
            </a:r>
            <a:r>
              <a:rPr lang="en-GB" sz="1400" b="1" dirty="0">
                <a:effectLst/>
                <a:ea typeface="Aptos" panose="020B0004020202020204" pitchFamily="34" charset="0"/>
                <a:cs typeface="Aptos" panose="020B0004020202020204" pitchFamily="34" charset="0"/>
              </a:rPr>
              <a:t>telecare alarms</a:t>
            </a:r>
            <a:r>
              <a:rPr lang="en-GB" sz="1400" dirty="0">
                <a:effectLst/>
                <a:ea typeface="Aptos" panose="020B0004020202020204" pitchFamily="34" charset="0"/>
                <a:cs typeface="Aptos" panose="020B0004020202020204" pitchFamily="34" charset="0"/>
              </a:rPr>
              <a:t> will require special support to make sure their alarms keep working through the switchover. For more information on what to do please read the </a:t>
            </a:r>
            <a:r>
              <a:rPr lang="en-GB" sz="1400" b="1" u="sng" dirty="0">
                <a:solidFill>
                  <a:srgbClr val="1D5782"/>
                </a:solidFill>
                <a:effectLst/>
                <a:ea typeface="Aptos" panose="020B0004020202020204" pitchFamily="34" charset="0"/>
                <a:cs typeface="Aptos" panose="020B0004020202020204" pitchFamily="34" charset="0"/>
                <a:hlinkClick r:id="rId2"/>
              </a:rPr>
              <a:t>Telecare Alarm User section</a:t>
            </a:r>
            <a:r>
              <a:rPr lang="en-GB" sz="1400" dirty="0">
                <a:effectLst/>
                <a:ea typeface="Aptos" panose="020B0004020202020204" pitchFamily="34" charset="0"/>
                <a:cs typeface="Aptos" panose="020B0004020202020204" pitchFamily="34" charset="0"/>
              </a:rPr>
              <a:t>.</a:t>
            </a:r>
          </a:p>
          <a:p>
            <a:pPr algn="ctr">
              <a:spcAft>
                <a:spcPts val="1125"/>
              </a:spcAft>
              <a:buNone/>
            </a:pPr>
            <a:r>
              <a:rPr lang="en-GB" sz="1400" dirty="0">
                <a:effectLst/>
                <a:ea typeface="Aptos" panose="020B0004020202020204" pitchFamily="34" charset="0"/>
                <a:cs typeface="Aptos" panose="020B0004020202020204" pitchFamily="34" charset="0"/>
              </a:rPr>
              <a:t>If you are a Bradford Council Safe and Sound customer there you can find out more about this service on the: </a:t>
            </a:r>
            <a:r>
              <a:rPr lang="en-GB" sz="1400" b="1" u="sng" dirty="0">
                <a:solidFill>
                  <a:srgbClr val="1D5782"/>
                </a:solidFill>
                <a:effectLst/>
                <a:ea typeface="Aptos" panose="020B0004020202020204" pitchFamily="34" charset="0"/>
                <a:cs typeface="Aptos" panose="020B0004020202020204" pitchFamily="34" charset="0"/>
                <a:hlinkClick r:id="rId3"/>
              </a:rPr>
              <a:t>Digital Switchover | Bradford Council</a:t>
            </a:r>
            <a:endParaRPr lang="en-GB" sz="1400" b="1" dirty="0">
              <a:effectLst/>
              <a:ea typeface="Aptos" panose="020B0004020202020204" pitchFamily="34" charset="0"/>
              <a:cs typeface="Aptos" panose="020B0004020202020204" pitchFamily="34" charset="0"/>
            </a:endParaRPr>
          </a:p>
          <a:p>
            <a:pPr algn="ctr">
              <a:spcAft>
                <a:spcPts val="1125"/>
              </a:spcAft>
              <a:buNone/>
            </a:pPr>
            <a:r>
              <a:rPr lang="en-GB" sz="1400" dirty="0">
                <a:effectLst/>
                <a:ea typeface="Aptos" panose="020B0004020202020204" pitchFamily="34" charset="0"/>
                <a:cs typeface="Aptos" panose="020B0004020202020204" pitchFamily="34" charset="0"/>
              </a:rPr>
              <a:t>More information about the digital phone switchover can be found at:</a:t>
            </a:r>
            <a:r>
              <a:rPr lang="en-GB" sz="1400" b="1" dirty="0">
                <a:effectLst/>
                <a:ea typeface="Aptos" panose="020B0004020202020204" pitchFamily="34" charset="0"/>
                <a:cs typeface="Aptos" panose="020B0004020202020204" pitchFamily="34" charset="0"/>
              </a:rPr>
              <a:t> </a:t>
            </a:r>
            <a:r>
              <a:rPr lang="en-GB" sz="1400" b="1" u="sng" dirty="0">
                <a:solidFill>
                  <a:srgbClr val="1D5782"/>
                </a:solidFill>
                <a:effectLst/>
                <a:ea typeface="Aptos" panose="020B0004020202020204" pitchFamily="34" charset="0"/>
                <a:cs typeface="Aptos" panose="020B0004020202020204" pitchFamily="34" charset="0"/>
                <a:hlinkClick r:id="rId4"/>
              </a:rPr>
              <a:t>Digital Phone Switchover website</a:t>
            </a:r>
            <a:r>
              <a:rPr lang="en-GB" sz="1400" dirty="0">
                <a:effectLst/>
                <a:ea typeface="Aptos" panose="020B0004020202020204" pitchFamily="34" charset="0"/>
                <a:cs typeface="Aptos" panose="020B0004020202020204" pitchFamily="34" charset="0"/>
              </a:rPr>
              <a:t>.</a:t>
            </a:r>
          </a:p>
          <a:p>
            <a:pPr algn="ctr">
              <a:spcAft>
                <a:spcPts val="1125"/>
              </a:spcAft>
              <a:buNone/>
            </a:pPr>
            <a:r>
              <a:rPr lang="en-GB" sz="1400" dirty="0">
                <a:effectLst/>
                <a:ea typeface="Aptos" panose="020B0004020202020204" pitchFamily="34" charset="0"/>
                <a:cs typeface="Aptos" panose="020B0004020202020204" pitchFamily="34" charset="0"/>
              </a:rPr>
              <a:t>If you're deaf you can find information here about the digital switchover: </a:t>
            </a:r>
            <a:r>
              <a:rPr lang="en-GB" sz="1400" b="1" u="sng" dirty="0">
                <a:solidFill>
                  <a:srgbClr val="1D5782"/>
                </a:solidFill>
                <a:effectLst/>
                <a:ea typeface="Aptos" panose="020B0004020202020204" pitchFamily="34" charset="0"/>
                <a:cs typeface="Aptos" panose="020B0004020202020204" pitchFamily="34" charset="0"/>
                <a:hlinkClick r:id="rId5"/>
              </a:rPr>
              <a:t>Openreach video</a:t>
            </a:r>
            <a:endParaRPr lang="en-GB" sz="1400" b="1" dirty="0">
              <a:effectLst/>
              <a:ea typeface="Aptos" panose="020B0004020202020204" pitchFamily="34" charset="0"/>
              <a:cs typeface="Aptos" panose="020B0004020202020204" pitchFamily="34" charset="0"/>
            </a:endParaRPr>
          </a:p>
        </p:txBody>
      </p:sp>
    </p:spTree>
    <p:extLst>
      <p:ext uri="{BB962C8B-B14F-4D97-AF65-F5344CB8AC3E}">
        <p14:creationId xmlns:p14="http://schemas.microsoft.com/office/powerpoint/2010/main" val="17080793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C2330CC-D78A-142E-3043-29A81A2A614F}"/>
              </a:ext>
            </a:extLst>
          </p:cNvPr>
          <p:cNvSpPr txBox="1"/>
          <p:nvPr/>
        </p:nvSpPr>
        <p:spPr>
          <a:xfrm>
            <a:off x="152400" y="76200"/>
            <a:ext cx="6553200" cy="4688463"/>
          </a:xfrm>
          <a:prstGeom prst="rect">
            <a:avLst/>
          </a:prstGeom>
          <a:solidFill>
            <a:schemeClr val="accent2">
              <a:lumMod val="20000"/>
              <a:lumOff val="80000"/>
            </a:schemeClr>
          </a:solidFill>
        </p:spPr>
        <p:txBody>
          <a:bodyPr wrap="square">
            <a:spAutoFit/>
          </a:bodyPr>
          <a:lstStyle/>
          <a:p>
            <a:pPr algn="ctr">
              <a:spcAft>
                <a:spcPts val="1125"/>
              </a:spcAft>
              <a:buNone/>
            </a:pPr>
            <a:r>
              <a:rPr lang="en-US" sz="1600" b="1" u="sng" dirty="0">
                <a:solidFill>
                  <a:schemeClr val="bg1"/>
                </a:solidFill>
                <a:effectLst/>
                <a:ea typeface="Aptos" panose="020B0004020202020204" pitchFamily="34" charset="0"/>
                <a:cs typeface="Aptos" panose="020B0004020202020204" pitchFamily="34" charset="0"/>
              </a:rPr>
              <a:t>PLANNING CHILDCARE FOR SEPTEMBER 2026? DON'T MISS THE 31 AUGUST DEADLINE</a:t>
            </a:r>
            <a:endParaRPr lang="en-GB" sz="1600" b="1" u="sng" dirty="0">
              <a:solidFill>
                <a:schemeClr val="bg1"/>
              </a:solidFill>
              <a:effectLst/>
              <a:ea typeface="Aptos" panose="020B0004020202020204" pitchFamily="34" charset="0"/>
              <a:cs typeface="Aptos" panose="020B0004020202020204" pitchFamily="34" charset="0"/>
            </a:endParaRPr>
          </a:p>
          <a:p>
            <a:pPr algn="ctr">
              <a:spcAft>
                <a:spcPts val="1125"/>
              </a:spcAft>
              <a:buNone/>
            </a:pPr>
            <a:r>
              <a:rPr lang="en-GB" sz="1350" dirty="0">
                <a:solidFill>
                  <a:schemeClr val="bg1"/>
                </a:solidFill>
                <a:effectLst/>
                <a:ea typeface="Aptos" panose="020B0004020202020204" pitchFamily="34" charset="0"/>
                <a:cs typeface="Aptos" panose="020B0004020202020204" pitchFamily="34" charset="0"/>
              </a:rPr>
              <a:t>If your child will be attending childcare from September 2026, you could be eligible for up to 30 hours of free childcare each week through the Free Childcare for Working Parents </a:t>
            </a:r>
            <a:r>
              <a:rPr lang="en-GB" sz="1350" b="1" u="sng" dirty="0">
                <a:solidFill>
                  <a:srgbClr val="FF0000"/>
                </a:solidFill>
                <a:effectLst/>
                <a:ea typeface="Aptos" panose="020B0004020202020204" pitchFamily="34" charset="0"/>
                <a:cs typeface="Aptos" panose="020B0004020202020204" pitchFamily="34" charset="0"/>
                <a:hlinkClick r:id="rId2">
                  <a:extLst>
                    <a:ext uri="{A12FA001-AC4F-418D-AE19-62706E023703}">
                      <ahyp:hlinkClr xmlns:ahyp="http://schemas.microsoft.com/office/drawing/2018/hyperlinkcolor" val="tx"/>
                    </a:ext>
                  </a:extLst>
                </a:hlinkClick>
              </a:rPr>
              <a:t>scheme</a:t>
            </a:r>
            <a:r>
              <a:rPr lang="en-GB" sz="1350" b="1" dirty="0">
                <a:solidFill>
                  <a:srgbClr val="FF0000"/>
                </a:solidFill>
                <a:effectLst/>
                <a:ea typeface="Aptos" panose="020B0004020202020204" pitchFamily="34" charset="0"/>
                <a:cs typeface="Aptos" panose="020B0004020202020204" pitchFamily="34" charset="0"/>
              </a:rPr>
              <a:t>.</a:t>
            </a:r>
          </a:p>
          <a:p>
            <a:pPr algn="ctr">
              <a:spcAft>
                <a:spcPts val="1125"/>
              </a:spcAft>
              <a:buNone/>
            </a:pPr>
            <a:r>
              <a:rPr lang="en-GB" sz="1350" dirty="0">
                <a:solidFill>
                  <a:schemeClr val="bg1"/>
                </a:solidFill>
                <a:effectLst/>
                <a:ea typeface="Aptos" panose="020B0004020202020204" pitchFamily="34" charset="0"/>
                <a:cs typeface="Aptos" panose="020B0004020202020204" pitchFamily="34" charset="0"/>
              </a:rPr>
              <a:t>Don’t miss the 31 August 2026 deadline to receive your childcare eligibility code.</a:t>
            </a:r>
          </a:p>
          <a:p>
            <a:pPr algn="ctr">
              <a:spcAft>
                <a:spcPts val="1125"/>
              </a:spcAft>
              <a:buNone/>
            </a:pPr>
            <a:r>
              <a:rPr lang="en-GB" sz="1350" dirty="0">
                <a:solidFill>
                  <a:schemeClr val="bg1"/>
                </a:solidFill>
                <a:effectLst/>
                <a:ea typeface="Aptos" panose="020B0004020202020204" pitchFamily="34" charset="0"/>
                <a:cs typeface="Aptos" panose="020B0004020202020204" pitchFamily="34" charset="0"/>
              </a:rPr>
              <a:t>To start childcare in September 2026:</a:t>
            </a:r>
          </a:p>
          <a:p>
            <a:pPr algn="ctr">
              <a:spcAft>
                <a:spcPts val="1125"/>
              </a:spcAft>
              <a:buNone/>
            </a:pPr>
            <a:r>
              <a:rPr lang="en-GB" sz="1350" dirty="0">
                <a:solidFill>
                  <a:schemeClr val="bg1"/>
                </a:solidFill>
                <a:effectLst/>
                <a:ea typeface="Aptos" panose="020B0004020202020204" pitchFamily="34" charset="0"/>
                <a:cs typeface="Segoe UI Symbol" panose="020B0502040204020203" pitchFamily="34" charset="0"/>
              </a:rPr>
              <a:t>✔</a:t>
            </a:r>
            <a:r>
              <a:rPr lang="en-GB" sz="1350" dirty="0">
                <a:solidFill>
                  <a:schemeClr val="bg1"/>
                </a:solidFill>
                <a:effectLst/>
                <a:ea typeface="Aptos" panose="020B0004020202020204" pitchFamily="34" charset="0"/>
                <a:cs typeface="Aptos" panose="020B0004020202020204" pitchFamily="34" charset="0"/>
              </a:rPr>
              <a:t> Check if you are eligible for the Free Childcare for Working Parents </a:t>
            </a:r>
            <a:r>
              <a:rPr lang="en-GB" sz="1350" b="1" u="sng" dirty="0">
                <a:solidFill>
                  <a:srgbClr val="FF0000"/>
                </a:solidFill>
                <a:effectLst/>
                <a:ea typeface="Aptos" panose="020B0004020202020204" pitchFamily="34" charset="0"/>
                <a:cs typeface="Aptos" panose="020B0004020202020204" pitchFamily="34" charset="0"/>
                <a:hlinkClick r:id="rId3">
                  <a:extLst>
                    <a:ext uri="{A12FA001-AC4F-418D-AE19-62706E023703}">
                      <ahyp:hlinkClr xmlns:ahyp="http://schemas.microsoft.com/office/drawing/2018/hyperlinkcolor" val="tx"/>
                    </a:ext>
                  </a:extLst>
                </a:hlinkClick>
              </a:rPr>
              <a:t>scheme</a:t>
            </a:r>
            <a:endParaRPr lang="en-GB" sz="1350" b="1" dirty="0">
              <a:solidFill>
                <a:srgbClr val="FF0000"/>
              </a:solidFill>
              <a:effectLst/>
              <a:ea typeface="Aptos" panose="020B0004020202020204" pitchFamily="34" charset="0"/>
              <a:cs typeface="Aptos" panose="020B0004020202020204" pitchFamily="34" charset="0"/>
            </a:endParaRPr>
          </a:p>
          <a:p>
            <a:pPr algn="ctr">
              <a:spcAft>
                <a:spcPts val="1125"/>
              </a:spcAft>
              <a:buNone/>
            </a:pPr>
            <a:r>
              <a:rPr lang="en-GB" sz="1350" dirty="0">
                <a:solidFill>
                  <a:schemeClr val="bg1"/>
                </a:solidFill>
                <a:effectLst/>
                <a:ea typeface="Aptos" panose="020B0004020202020204" pitchFamily="34" charset="0"/>
                <a:cs typeface="Segoe UI Symbol" panose="020B0502040204020203" pitchFamily="34" charset="0"/>
              </a:rPr>
              <a:t>✔</a:t>
            </a:r>
            <a:r>
              <a:rPr lang="en-GB" sz="1350" dirty="0">
                <a:solidFill>
                  <a:schemeClr val="bg1"/>
                </a:solidFill>
                <a:effectLst/>
                <a:ea typeface="Aptos" panose="020B0004020202020204" pitchFamily="34" charset="0"/>
                <a:cs typeface="Aptos" panose="020B0004020202020204" pitchFamily="34" charset="0"/>
              </a:rPr>
              <a:t> Your child must be at least 9 months old by 31 August 2026 </a:t>
            </a:r>
            <a:r>
              <a:rPr lang="en-GB" sz="1350" dirty="0">
                <a:solidFill>
                  <a:schemeClr val="bg1"/>
                </a:solidFill>
                <a:effectLst/>
                <a:ea typeface="Aptos" panose="020B0004020202020204" pitchFamily="34" charset="0"/>
                <a:cs typeface="Segoe UI Symbol" panose="020B0502040204020203" pitchFamily="34" charset="0"/>
              </a:rPr>
              <a:t>✔</a:t>
            </a:r>
            <a:r>
              <a:rPr lang="en-GB" sz="1350" dirty="0">
                <a:solidFill>
                  <a:schemeClr val="bg1"/>
                </a:solidFill>
                <a:effectLst/>
                <a:ea typeface="Aptos" panose="020B0004020202020204" pitchFamily="34" charset="0"/>
                <a:cs typeface="Aptos" panose="020B0004020202020204" pitchFamily="34" charset="0"/>
              </a:rPr>
              <a:t> Apply through a </a:t>
            </a:r>
            <a:r>
              <a:rPr lang="en-GB" sz="1350" b="1" u="sng" dirty="0">
                <a:solidFill>
                  <a:srgbClr val="FF0000"/>
                </a:solidFill>
                <a:effectLst/>
                <a:ea typeface="Aptos" panose="020B0004020202020204" pitchFamily="34" charset="0"/>
                <a:cs typeface="Aptos" panose="020B0004020202020204" pitchFamily="34" charset="0"/>
                <a:hlinkClick r:id="rId4">
                  <a:extLst>
                    <a:ext uri="{A12FA001-AC4F-418D-AE19-62706E023703}">
                      <ahyp:hlinkClr xmlns:ahyp="http://schemas.microsoft.com/office/drawing/2018/hyperlinkcolor" val="tx"/>
                    </a:ext>
                  </a:extLst>
                </a:hlinkClick>
              </a:rPr>
              <a:t>GOV.UK</a:t>
            </a:r>
            <a:r>
              <a:rPr lang="en-GB" sz="1350" b="1" dirty="0">
                <a:solidFill>
                  <a:srgbClr val="FF0000"/>
                </a:solidFill>
                <a:effectLst/>
                <a:ea typeface="Aptos" panose="020B0004020202020204" pitchFamily="34" charset="0"/>
                <a:cs typeface="Aptos" panose="020B0004020202020204" pitchFamily="34" charset="0"/>
              </a:rPr>
              <a:t> </a:t>
            </a:r>
            <a:r>
              <a:rPr lang="en-GB" sz="1350" dirty="0">
                <a:solidFill>
                  <a:schemeClr val="bg1"/>
                </a:solidFill>
                <a:effectLst/>
                <a:ea typeface="Aptos" panose="020B0004020202020204" pitchFamily="34" charset="0"/>
                <a:cs typeface="Aptos" panose="020B0004020202020204" pitchFamily="34" charset="0"/>
              </a:rPr>
              <a:t>childcare account (you can register online) </a:t>
            </a:r>
            <a:r>
              <a:rPr lang="en-GB" sz="1350" dirty="0">
                <a:solidFill>
                  <a:schemeClr val="bg1"/>
                </a:solidFill>
                <a:effectLst/>
                <a:ea typeface="Aptos" panose="020B0004020202020204" pitchFamily="34" charset="0"/>
                <a:cs typeface="Segoe UI Symbol" panose="020B0502040204020203" pitchFamily="34" charset="0"/>
              </a:rPr>
              <a:t>✔</a:t>
            </a:r>
            <a:r>
              <a:rPr lang="en-GB" sz="1350" dirty="0">
                <a:solidFill>
                  <a:schemeClr val="bg1"/>
                </a:solidFill>
                <a:effectLst/>
                <a:ea typeface="Aptos" panose="020B0004020202020204" pitchFamily="34" charset="0"/>
                <a:cs typeface="Aptos" panose="020B0004020202020204" pitchFamily="34" charset="0"/>
              </a:rPr>
              <a:t> Receive your eligibility code before 31 August 2026</a:t>
            </a:r>
          </a:p>
          <a:p>
            <a:pPr algn="ctr">
              <a:spcAft>
                <a:spcPts val="1125"/>
              </a:spcAft>
              <a:buNone/>
            </a:pPr>
            <a:r>
              <a:rPr lang="en-GB" sz="1350" dirty="0">
                <a:solidFill>
                  <a:schemeClr val="bg1"/>
                </a:solidFill>
                <a:effectLst/>
                <a:ea typeface="Aptos" panose="020B0004020202020204" pitchFamily="34" charset="0"/>
                <a:cs typeface="Aptos" panose="020B0004020202020204" pitchFamily="34" charset="0"/>
              </a:rPr>
              <a:t>Start your application today and secure your code in time. Once approved, you'll receive an 11-digit eligibility code to share with your chosen childcare provider.</a:t>
            </a:r>
          </a:p>
          <a:p>
            <a:pPr algn="ctr">
              <a:spcAft>
                <a:spcPts val="1125"/>
              </a:spcAft>
              <a:buNone/>
            </a:pPr>
            <a:r>
              <a:rPr lang="en-GB" sz="1350" b="1" dirty="0">
                <a:solidFill>
                  <a:srgbClr val="FF0000"/>
                </a:solidFill>
                <a:hlinkClick r:id="rId5">
                  <a:extLst>
                    <a:ext uri="{A12FA001-AC4F-418D-AE19-62706E023703}">
                      <ahyp:hlinkClr xmlns:ahyp="http://schemas.microsoft.com/office/drawing/2018/hyperlinkcolor" val="tx"/>
                    </a:ext>
                  </a:extLst>
                </a:hlinkClick>
              </a:rPr>
              <a:t>Find out more</a:t>
            </a:r>
            <a:endParaRPr lang="en-GB" sz="1350" dirty="0">
              <a:solidFill>
                <a:srgbClr val="FF0000"/>
              </a:solidFill>
              <a:effectLst/>
              <a:ea typeface="Aptos" panose="020B0004020202020204" pitchFamily="34" charset="0"/>
              <a:cs typeface="Aptos" panose="020B0004020202020204" pitchFamily="34" charset="0"/>
            </a:endParaRPr>
          </a:p>
        </p:txBody>
      </p:sp>
      <p:sp>
        <p:nvSpPr>
          <p:cNvPr id="3" name="TextBox 2">
            <a:extLst>
              <a:ext uri="{FF2B5EF4-FFF2-40B4-BE49-F238E27FC236}">
                <a16:creationId xmlns:a16="http://schemas.microsoft.com/office/drawing/2014/main" id="{928AE018-F529-80BE-7F4B-96BE19461E84}"/>
              </a:ext>
            </a:extLst>
          </p:cNvPr>
          <p:cNvSpPr txBox="1"/>
          <p:nvPr/>
        </p:nvSpPr>
        <p:spPr>
          <a:xfrm>
            <a:off x="152400" y="4876800"/>
            <a:ext cx="6553200" cy="3954929"/>
          </a:xfrm>
          <a:prstGeom prst="rect">
            <a:avLst/>
          </a:prstGeom>
          <a:solidFill>
            <a:schemeClr val="accent3">
              <a:lumMod val="20000"/>
              <a:lumOff val="80000"/>
            </a:schemeClr>
          </a:solidFill>
        </p:spPr>
        <p:txBody>
          <a:bodyPr wrap="square">
            <a:spAutoFit/>
          </a:bodyPr>
          <a:lstStyle/>
          <a:p>
            <a:pPr algn="ctr">
              <a:spcAft>
                <a:spcPts val="1125"/>
              </a:spcAft>
              <a:buNone/>
            </a:pPr>
            <a:r>
              <a:rPr lang="en-US" sz="1600" b="1" u="sng" dirty="0">
                <a:effectLst/>
                <a:ea typeface="Aptos" panose="020B0004020202020204" pitchFamily="34" charset="0"/>
                <a:cs typeface="Aptos" panose="020B0004020202020204" pitchFamily="34" charset="0"/>
              </a:rPr>
              <a:t>FREE ADVICE ON CUTTING HOUSEHOLD ENERGY BILLS</a:t>
            </a:r>
            <a:endParaRPr lang="en-GB" sz="1600" b="1" u="sng" dirty="0">
              <a:effectLst/>
              <a:ea typeface="Aptos" panose="020B0004020202020204" pitchFamily="34" charset="0"/>
              <a:cs typeface="Aptos" panose="020B0004020202020204" pitchFamily="34" charset="0"/>
            </a:endParaRPr>
          </a:p>
          <a:p>
            <a:pPr algn="ctr">
              <a:spcAft>
                <a:spcPts val="1125"/>
              </a:spcAft>
              <a:buNone/>
            </a:pPr>
            <a:r>
              <a:rPr lang="en-GB" sz="1200" dirty="0">
                <a:effectLst/>
                <a:ea typeface="Aptos" panose="020B0004020202020204" pitchFamily="34" charset="0"/>
                <a:cs typeface="Aptos" panose="020B0004020202020204" pitchFamily="34" charset="0"/>
              </a:rPr>
              <a:t>People passing through Bradford Interchange Station can get expert advice on lowering their energy bills and improving their homes.</a:t>
            </a:r>
          </a:p>
          <a:p>
            <a:pPr algn="ctr">
              <a:spcAft>
                <a:spcPts val="1125"/>
              </a:spcAft>
              <a:buNone/>
            </a:pPr>
            <a:r>
              <a:rPr lang="en-GB" sz="1200" dirty="0">
                <a:effectLst/>
                <a:ea typeface="Aptos" panose="020B0004020202020204" pitchFamily="34" charset="0"/>
                <a:cs typeface="Aptos" panose="020B0004020202020204" pitchFamily="34" charset="0"/>
              </a:rPr>
              <a:t>Home Energy West Yorkshire is a free and impartial advice service from West Yorkshire Combined Authority. Their advisors are hosting a pop-up at the travel centre every Wednesday and Thursday from 10am to 4pm throughout August, September and October.</a:t>
            </a:r>
          </a:p>
          <a:p>
            <a:pPr algn="ctr">
              <a:spcAft>
                <a:spcPts val="1125"/>
              </a:spcAft>
              <a:buNone/>
            </a:pPr>
            <a:r>
              <a:rPr lang="en-GB" sz="1200" dirty="0">
                <a:effectLst/>
                <a:ea typeface="Aptos" panose="020B0004020202020204" pitchFamily="34" charset="0"/>
                <a:cs typeface="Aptos" panose="020B0004020202020204" pitchFamily="34" charset="0"/>
              </a:rPr>
              <a:t>They will be offering practical tips and information on a range of measures from insulation through to heat pumps and solar panels - no matter what type of home people live in or their budget.</a:t>
            </a:r>
          </a:p>
          <a:p>
            <a:pPr algn="ctr">
              <a:spcAft>
                <a:spcPts val="1125"/>
              </a:spcAft>
              <a:buNone/>
            </a:pPr>
            <a:r>
              <a:rPr lang="en-GB" sz="1200" dirty="0">
                <a:effectLst/>
                <a:ea typeface="Aptos" panose="020B0004020202020204" pitchFamily="34" charset="0"/>
                <a:cs typeface="Aptos" panose="020B0004020202020204" pitchFamily="34" charset="0"/>
              </a:rPr>
              <a:t>Anyone who visits the pop-up, registers on the Home Energy website or makes a call to the advice line will be entered into a free draw to win some great prizes including family days out and shopping vouchers.</a:t>
            </a:r>
          </a:p>
          <a:p>
            <a:pPr algn="ctr">
              <a:spcAft>
                <a:spcPts val="1125"/>
              </a:spcAft>
              <a:buNone/>
            </a:pPr>
            <a:r>
              <a:rPr lang="en-GB" sz="1200" dirty="0">
                <a:effectLst/>
                <a:ea typeface="Aptos" panose="020B0004020202020204" pitchFamily="34" charset="0"/>
                <a:cs typeface="Aptos" panose="020B0004020202020204" pitchFamily="34" charset="0"/>
              </a:rPr>
              <a:t>For more information on how Home Energy West Yorkshire can help you visit the </a:t>
            </a:r>
            <a:r>
              <a:rPr lang="en-GB" sz="1200" b="1" u="sng" dirty="0">
                <a:solidFill>
                  <a:srgbClr val="1D5782"/>
                </a:solidFill>
                <a:effectLst/>
                <a:ea typeface="Aptos" panose="020B0004020202020204" pitchFamily="34" charset="0"/>
                <a:cs typeface="Aptos" panose="020B0004020202020204" pitchFamily="34" charset="0"/>
                <a:hlinkClick r:id="rId6"/>
              </a:rPr>
              <a:t>website</a:t>
            </a:r>
            <a:r>
              <a:rPr lang="en-GB" sz="1200" dirty="0">
                <a:effectLst/>
                <a:ea typeface="Aptos" panose="020B0004020202020204" pitchFamily="34" charset="0"/>
                <a:cs typeface="Aptos" panose="020B0004020202020204" pitchFamily="34" charset="0"/>
              </a:rPr>
              <a:t> or call 0808 196 8270 Monday to Friday 8am to 6pm.</a:t>
            </a:r>
          </a:p>
          <a:p>
            <a:pPr algn="ctr">
              <a:spcAft>
                <a:spcPts val="1125"/>
              </a:spcAft>
              <a:buNone/>
            </a:pPr>
            <a:r>
              <a:rPr lang="en-GB" sz="1200" b="1" dirty="0">
                <a:hlinkClick r:id="rId7"/>
              </a:rPr>
              <a:t>Find out more</a:t>
            </a:r>
            <a:endParaRPr lang="en-GB" sz="1200" dirty="0">
              <a:effectLst/>
              <a:ea typeface="Aptos" panose="020B0004020202020204" pitchFamily="34" charset="0"/>
              <a:cs typeface="Aptos" panose="020B0004020202020204" pitchFamily="34" charset="0"/>
            </a:endParaRPr>
          </a:p>
        </p:txBody>
      </p:sp>
    </p:spTree>
    <p:extLst>
      <p:ext uri="{BB962C8B-B14F-4D97-AF65-F5344CB8AC3E}">
        <p14:creationId xmlns:p14="http://schemas.microsoft.com/office/powerpoint/2010/main" val="40883420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1E87EC6-A5ED-359D-E4F2-63582F171F6C}"/>
              </a:ext>
            </a:extLst>
          </p:cNvPr>
          <p:cNvSpPr txBox="1"/>
          <p:nvPr/>
        </p:nvSpPr>
        <p:spPr>
          <a:xfrm>
            <a:off x="685800" y="609600"/>
            <a:ext cx="5410200" cy="369332"/>
          </a:xfrm>
          <a:prstGeom prst="rect">
            <a:avLst/>
          </a:prstGeom>
          <a:noFill/>
        </p:spPr>
        <p:txBody>
          <a:bodyPr wrap="square" rtlCol="0">
            <a:spAutoFit/>
          </a:bodyPr>
          <a:lstStyle/>
          <a:p>
            <a:endParaRPr lang="en-GB" dirty="0"/>
          </a:p>
        </p:txBody>
      </p:sp>
      <p:sp>
        <p:nvSpPr>
          <p:cNvPr id="6" name="TextBox 5">
            <a:extLst>
              <a:ext uri="{FF2B5EF4-FFF2-40B4-BE49-F238E27FC236}">
                <a16:creationId xmlns:a16="http://schemas.microsoft.com/office/drawing/2014/main" id="{9018C1DD-53E0-B8E2-78D0-8943EA14D125}"/>
              </a:ext>
            </a:extLst>
          </p:cNvPr>
          <p:cNvSpPr txBox="1"/>
          <p:nvPr/>
        </p:nvSpPr>
        <p:spPr>
          <a:xfrm>
            <a:off x="152400" y="228600"/>
            <a:ext cx="6553200" cy="7153240"/>
          </a:xfrm>
          <a:prstGeom prst="rect">
            <a:avLst/>
          </a:prstGeom>
          <a:solidFill>
            <a:schemeClr val="accent3">
              <a:lumMod val="20000"/>
              <a:lumOff val="80000"/>
            </a:schemeClr>
          </a:solidFill>
        </p:spPr>
        <p:txBody>
          <a:bodyPr wrap="square">
            <a:spAutoFit/>
          </a:bodyPr>
          <a:lstStyle/>
          <a:p>
            <a:pPr algn="ctr">
              <a:spcAft>
                <a:spcPts val="1125"/>
              </a:spcAft>
              <a:buNone/>
            </a:pPr>
            <a:r>
              <a:rPr lang="en-GB" sz="1600" b="1" u="sng" dirty="0">
                <a:effectLst/>
                <a:ea typeface="Aptos" panose="020B0004020202020204" pitchFamily="34" charset="0"/>
                <a:cs typeface="Aptos" panose="020B0004020202020204" pitchFamily="34" charset="0"/>
              </a:rPr>
              <a:t>YELLOW WARNING FOR YORKSHIRE &amp; HUMBER - THUNDERSTORM</a:t>
            </a:r>
          </a:p>
          <a:p>
            <a:pPr algn="ctr">
              <a:spcAft>
                <a:spcPts val="1125"/>
              </a:spcAft>
              <a:buNone/>
            </a:pPr>
            <a:r>
              <a:rPr lang="en-GB" sz="1400" b="1" dirty="0"/>
              <a:t>Thunderstorms and heavy rain may lead to some disruption</a:t>
            </a:r>
          </a:p>
          <a:p>
            <a:pPr algn="ctr"/>
            <a:r>
              <a:rPr lang="en-GB" sz="1400" b="1" dirty="0"/>
              <a:t>What to expect</a:t>
            </a:r>
          </a:p>
          <a:p>
            <a:pPr marL="285750" lvl="0" indent="-285750">
              <a:buFont typeface="Arial" panose="020B0604020202020204" pitchFamily="34" charset="0"/>
              <a:buChar char="•"/>
            </a:pPr>
            <a:r>
              <a:rPr lang="en-GB" sz="1400" dirty="0"/>
              <a:t>Where flooding or lightning strikes occur, there is a chance of delays and some cancellations to train and bus services</a:t>
            </a:r>
          </a:p>
          <a:p>
            <a:pPr marL="285750" lvl="0" indent="-285750">
              <a:buFont typeface="Arial" panose="020B0604020202020204" pitchFamily="34" charset="0"/>
              <a:buChar char="•"/>
            </a:pPr>
            <a:r>
              <a:rPr lang="en-GB" sz="1400" dirty="0"/>
              <a:t>Spray and sudden flooding could lead to difficult driving conditions and some road closures</a:t>
            </a:r>
          </a:p>
          <a:p>
            <a:pPr marL="285750" lvl="0" indent="-285750">
              <a:buFont typeface="Arial" panose="020B0604020202020204" pitchFamily="34" charset="0"/>
              <a:buChar char="•"/>
            </a:pPr>
            <a:r>
              <a:rPr lang="en-GB" sz="1400" dirty="0"/>
              <a:t>Some communities might become cut off if roads flood</a:t>
            </a:r>
          </a:p>
          <a:p>
            <a:pPr marL="285750" lvl="0" indent="-285750">
              <a:buFont typeface="Arial" panose="020B0604020202020204" pitchFamily="34" charset="0"/>
              <a:buChar char="•"/>
            </a:pPr>
            <a:r>
              <a:rPr lang="en-GB" sz="1400" dirty="0"/>
              <a:t>Flooding of homes and businesses could happen quickly, with damage to some buildings from floodwater, lightning strikes</a:t>
            </a:r>
          </a:p>
          <a:p>
            <a:pPr marL="285750" lvl="0" indent="-285750">
              <a:buFont typeface="Arial" panose="020B0604020202020204" pitchFamily="34" charset="0"/>
              <a:buChar char="•"/>
            </a:pPr>
            <a:r>
              <a:rPr lang="en-GB" sz="1400" dirty="0"/>
              <a:t>Power cuts might occur and other services to some homes and businesses could be lost</a:t>
            </a:r>
          </a:p>
          <a:p>
            <a:pPr lvl="0" algn="ctr"/>
            <a:r>
              <a:rPr lang="en-GB" sz="1100" dirty="0">
                <a:hlinkClick r:id="rId2"/>
              </a:rPr>
              <a:t>What should I do?</a:t>
            </a:r>
            <a:endParaRPr lang="en-GB" sz="1100" dirty="0"/>
          </a:p>
          <a:p>
            <a:pPr lvl="0" algn="ctr"/>
            <a:endParaRPr lang="en-GB" sz="1100" dirty="0"/>
          </a:p>
          <a:p>
            <a:pPr algn="ctr"/>
            <a:r>
              <a:rPr lang="en-GB" sz="1400" b="1" dirty="0"/>
              <a:t>Further Details</a:t>
            </a:r>
          </a:p>
          <a:p>
            <a:pPr algn="ctr"/>
            <a:r>
              <a:rPr lang="en-GB" sz="1400" dirty="0"/>
              <a:t>A broad band of thunderstorms and heavy rain will move north across England and Wales on Thursday, perhaps becoming slow moving in the afternoon and evening. Accumulations of 20-30 mm in an hour is possible locally, while 30 to 40 mm can be expected fairly widely and up to 50 mm in a 12 hour period in places. There is a small chance that some places may see more than 50 mm in three hours and more than 75 mm through 12 hours, especially over east facing high ground. Lightning and hail of 1-2 cm will also be hazards. </a:t>
            </a:r>
          </a:p>
          <a:p>
            <a:pPr lvl="0" algn="ctr"/>
            <a:r>
              <a:rPr lang="en-GB" sz="1400" dirty="0">
                <a:hlinkClick r:id="rId3"/>
              </a:rPr>
              <a:t>Full Warning Details with a Map</a:t>
            </a:r>
            <a:endParaRPr lang="en-GB" sz="1400" dirty="0"/>
          </a:p>
          <a:p>
            <a:pPr lvl="0" algn="ctr"/>
            <a:endParaRPr lang="en-GB" sz="1400" dirty="0"/>
          </a:p>
          <a:p>
            <a:pPr lvl="0" algn="ctr"/>
            <a:endParaRPr lang="en-GB" sz="1400" dirty="0"/>
          </a:p>
          <a:p>
            <a:pPr lvl="0" algn="ctr"/>
            <a:endParaRPr lang="en-GB" sz="1400" dirty="0"/>
          </a:p>
          <a:p>
            <a:pPr lvl="0" algn="ctr"/>
            <a:endParaRPr lang="en-GB" sz="1400" dirty="0"/>
          </a:p>
          <a:p>
            <a:pPr lvl="0" algn="ctr"/>
            <a:endParaRPr lang="en-GB" sz="1400" dirty="0"/>
          </a:p>
          <a:p>
            <a:pPr lvl="0" algn="ctr"/>
            <a:endParaRPr lang="en-GB" sz="1400" dirty="0"/>
          </a:p>
          <a:p>
            <a:pPr lvl="0" algn="ctr"/>
            <a:endParaRPr lang="en-GB" sz="1400" dirty="0"/>
          </a:p>
          <a:p>
            <a:pPr algn="ctr">
              <a:spcAft>
                <a:spcPts val="1125"/>
              </a:spcAft>
              <a:buNone/>
            </a:pPr>
            <a:endParaRPr lang="en-GB" sz="1050" b="1" dirty="0">
              <a:effectLst/>
              <a:ea typeface="Aptos" panose="020B0004020202020204" pitchFamily="34" charset="0"/>
              <a:cs typeface="Aptos" panose="020B0004020202020204" pitchFamily="34" charset="0"/>
            </a:endParaRPr>
          </a:p>
        </p:txBody>
      </p:sp>
      <p:pic>
        <p:nvPicPr>
          <p:cNvPr id="9" name="Picture 8" descr="⚠">
            <a:extLst>
              <a:ext uri="{FF2B5EF4-FFF2-40B4-BE49-F238E27FC236}">
                <a16:creationId xmlns:a16="http://schemas.microsoft.com/office/drawing/2014/main" id="{7D5C8947-9511-ADAF-AAFD-5E48BFC7EAF2}"/>
              </a:ext>
            </a:extLst>
          </p:cNvPr>
          <p:cNvPicPr>
            <a:picLocks noChangeAspect="1"/>
          </p:cNvPicPr>
          <p:nvPr/>
        </p:nvPicPr>
        <p:blipFill>
          <a:blip r:embed="rId4"/>
          <a:stretch>
            <a:fillRect/>
          </a:stretch>
        </p:blipFill>
        <p:spPr>
          <a:xfrm>
            <a:off x="2695575" y="5867400"/>
            <a:ext cx="1390650" cy="1152525"/>
          </a:xfrm>
          <a:prstGeom prst="rect">
            <a:avLst/>
          </a:prstGeom>
        </p:spPr>
      </p:pic>
    </p:spTree>
    <p:extLst>
      <p:ext uri="{BB962C8B-B14F-4D97-AF65-F5344CB8AC3E}">
        <p14:creationId xmlns:p14="http://schemas.microsoft.com/office/powerpoint/2010/main" val="26118814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DF2E721-4898-F292-BBBA-A5B88F0272CF}"/>
              </a:ext>
            </a:extLst>
          </p:cNvPr>
          <p:cNvPicPr>
            <a:picLocks noChangeAspect="1"/>
          </p:cNvPicPr>
          <p:nvPr/>
        </p:nvPicPr>
        <p:blipFill>
          <a:blip r:embed="rId2"/>
          <a:stretch>
            <a:fillRect/>
          </a:stretch>
        </p:blipFill>
        <p:spPr>
          <a:xfrm>
            <a:off x="342900" y="89986"/>
            <a:ext cx="6172200" cy="8964028"/>
          </a:xfrm>
          <a:prstGeom prst="rect">
            <a:avLst/>
          </a:prstGeom>
        </p:spPr>
      </p:pic>
      <p:sp>
        <p:nvSpPr>
          <p:cNvPr id="6" name="Rectangle 5">
            <a:hlinkClick r:id="rId3"/>
            <a:extLst>
              <a:ext uri="{FF2B5EF4-FFF2-40B4-BE49-F238E27FC236}">
                <a16:creationId xmlns:a16="http://schemas.microsoft.com/office/drawing/2014/main" id="{263CC3E0-3936-B614-D428-F7F50ABFAD07}"/>
              </a:ext>
            </a:extLst>
          </p:cNvPr>
          <p:cNvSpPr/>
          <p:nvPr/>
        </p:nvSpPr>
        <p:spPr>
          <a:xfrm>
            <a:off x="3962400" y="8436625"/>
            <a:ext cx="1219200" cy="2286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4839448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2CB6397-122F-AD7C-D4B5-A202184F9208}"/>
              </a:ext>
            </a:extLst>
          </p:cNvPr>
          <p:cNvPicPr>
            <a:picLocks noChangeAspect="1"/>
          </p:cNvPicPr>
          <p:nvPr/>
        </p:nvPicPr>
        <p:blipFill>
          <a:blip r:embed="rId2"/>
          <a:stretch>
            <a:fillRect/>
          </a:stretch>
        </p:blipFill>
        <p:spPr>
          <a:xfrm>
            <a:off x="381000" y="122962"/>
            <a:ext cx="6096000" cy="8898075"/>
          </a:xfrm>
          <a:prstGeom prst="rect">
            <a:avLst/>
          </a:prstGeom>
        </p:spPr>
      </p:pic>
      <p:sp>
        <p:nvSpPr>
          <p:cNvPr id="6" name="Rectangle 5">
            <a:hlinkClick r:id="rId3"/>
            <a:extLst>
              <a:ext uri="{FF2B5EF4-FFF2-40B4-BE49-F238E27FC236}">
                <a16:creationId xmlns:a16="http://schemas.microsoft.com/office/drawing/2014/main" id="{49622744-434D-7AC0-2ECC-34E0979CFEA9}"/>
              </a:ext>
            </a:extLst>
          </p:cNvPr>
          <p:cNvSpPr/>
          <p:nvPr/>
        </p:nvSpPr>
        <p:spPr>
          <a:xfrm>
            <a:off x="3733800" y="8382000"/>
            <a:ext cx="1371600" cy="2286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2310293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CE61D82-C717-BC1D-C390-D52FB138A541}"/>
              </a:ext>
            </a:extLst>
          </p:cNvPr>
          <p:cNvPicPr>
            <a:picLocks noChangeAspect="1"/>
          </p:cNvPicPr>
          <p:nvPr/>
        </p:nvPicPr>
        <p:blipFill>
          <a:blip r:embed="rId2"/>
          <a:stretch>
            <a:fillRect/>
          </a:stretch>
        </p:blipFill>
        <p:spPr>
          <a:xfrm>
            <a:off x="342900" y="211821"/>
            <a:ext cx="6172200" cy="8720357"/>
          </a:xfrm>
          <a:prstGeom prst="rect">
            <a:avLst/>
          </a:prstGeom>
        </p:spPr>
      </p:pic>
    </p:spTree>
    <p:extLst>
      <p:ext uri="{BB962C8B-B14F-4D97-AF65-F5344CB8AC3E}">
        <p14:creationId xmlns:p14="http://schemas.microsoft.com/office/powerpoint/2010/main" val="180957711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Custom 24">
      <a:dk1>
        <a:srgbClr val="061823"/>
      </a:dk1>
      <a:lt1>
        <a:srgbClr val="061823"/>
      </a:lt1>
      <a:dk2>
        <a:srgbClr val="641766"/>
      </a:dk2>
      <a:lt2>
        <a:srgbClr val="E9ABEB"/>
      </a:lt2>
      <a:accent1>
        <a:srgbClr val="E32D91"/>
      </a:accent1>
      <a:accent2>
        <a:srgbClr val="C830CC"/>
      </a:accent2>
      <a:accent3>
        <a:srgbClr val="4EA6DC"/>
      </a:accent3>
      <a:accent4>
        <a:srgbClr val="4775E7"/>
      </a:accent4>
      <a:accent5>
        <a:srgbClr val="8971E1"/>
      </a:accent5>
      <a:accent6>
        <a:srgbClr val="D54773"/>
      </a:accent6>
      <a:hlink>
        <a:srgbClr val="FF0000"/>
      </a:hlink>
      <a:folHlink>
        <a:srgbClr val="8C8C8C"/>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34419</TotalTime>
  <Words>1668</Words>
  <Application>Microsoft Office PowerPoint</Application>
  <PresentationFormat>On-screen Show (4:3)</PresentationFormat>
  <Paragraphs>80</Paragraphs>
  <Slides>9</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9</vt:i4>
      </vt:variant>
    </vt:vector>
  </HeadingPairs>
  <TitlesOfParts>
    <vt:vector size="17" baseType="lpstr">
      <vt:lpstr>Aptos</vt:lpstr>
      <vt:lpstr>Arial</vt:lpstr>
      <vt:lpstr>Arial MT</vt:lpstr>
      <vt:lpstr>Calibri</vt:lpstr>
      <vt:lpstr>Century Gothic</vt:lpstr>
      <vt:lpstr>Tahoma</vt:lpstr>
      <vt:lpstr>Wingdings 3</vt:lpstr>
      <vt:lpstr>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Paul Hunt</dc:creator>
  <cp:lastModifiedBy>Matthew Clark</cp:lastModifiedBy>
  <cp:revision>1748</cp:revision>
  <dcterms:created xsi:type="dcterms:W3CDTF">2023-04-26T11:31:48Z</dcterms:created>
  <dcterms:modified xsi:type="dcterms:W3CDTF">2026-08-27T09:55:37Z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2023-04-26T00:00:00Z</vt:filetime>
  </property>
  <property fmtid="{D5CDD505-2E9C-101B-9397-08002B2CF9AE}" pid="3" name="Creator">
    <vt:lpwstr>Microsoft® PowerPoint® 2016</vt:lpwstr>
  </property>
  <property fmtid="{D5CDD505-2E9C-101B-9397-08002B2CF9AE}" pid="4" name="LastSaved">
    <vt:filetime>2023-04-26T00:00:00Z</vt:filetime>
  </property>
</Properties>
</file>