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9"/>
  </p:notesMasterIdLst>
  <p:sldIdLst>
    <p:sldId id="256" r:id="rId3"/>
    <p:sldId id="257" r:id="rId4"/>
    <p:sldId id="258" r:id="rId5"/>
    <p:sldId id="259" r:id="rId6"/>
    <p:sldId id="260" r:id="rId7"/>
    <p:sldId id="261"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Roboto"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17" autoAdjust="0"/>
  </p:normalViewPr>
  <p:slideViewPr>
    <p:cSldViewPr snapToGrid="0">
      <p:cViewPr varScale="1">
        <p:scale>
          <a:sx n="47" d="100"/>
          <a:sy n="47" d="100"/>
        </p:scale>
        <p:origin x="13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23856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Skills for Care was commissioned to develop a new, digital module, called ‘Learning from Events.  It supports managers in social care carry out ‘learning reviews’.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GB" dirty="0"/>
              <a:t>We have worked in partnership with:</a:t>
            </a:r>
            <a:endParaRPr dirty="0"/>
          </a:p>
          <a:p>
            <a:pPr marL="0" marR="0" lvl="0" indent="0" algn="l" rtl="0">
              <a:lnSpc>
                <a:spcPct val="100000"/>
              </a:lnSpc>
              <a:spcBef>
                <a:spcPts val="0"/>
              </a:spcBef>
              <a:spcAft>
                <a:spcPts val="0"/>
              </a:spcAft>
              <a:buClr>
                <a:schemeClr val="dk1"/>
              </a:buClr>
              <a:buSzPts val="1200"/>
              <a:buFont typeface="Calibri"/>
              <a:buNone/>
            </a:pPr>
            <a:r>
              <a:rPr lang="en-GB" dirty="0"/>
              <a:t>Digital learning developers</a:t>
            </a:r>
            <a:endParaRPr dirty="0"/>
          </a:p>
          <a:p>
            <a:pPr marL="0" marR="0" lvl="0" indent="0" algn="l" rtl="0">
              <a:lnSpc>
                <a:spcPct val="100000"/>
              </a:lnSpc>
              <a:spcBef>
                <a:spcPts val="0"/>
              </a:spcBef>
              <a:spcAft>
                <a:spcPts val="0"/>
              </a:spcAft>
              <a:buClr>
                <a:schemeClr val="dk1"/>
              </a:buClr>
              <a:buSzPts val="1200"/>
              <a:buFont typeface="Calibri"/>
              <a:buNone/>
            </a:pPr>
            <a:r>
              <a:rPr lang="en-GB" dirty="0"/>
              <a:t>The Behavioural Insights Team</a:t>
            </a:r>
            <a:endParaRPr dirty="0"/>
          </a:p>
          <a:p>
            <a:pPr marL="0" marR="0" lvl="0" indent="0" algn="l" rtl="0">
              <a:lnSpc>
                <a:spcPct val="100000"/>
              </a:lnSpc>
              <a:spcBef>
                <a:spcPts val="0"/>
              </a:spcBef>
              <a:spcAft>
                <a:spcPts val="0"/>
              </a:spcAft>
              <a:buClr>
                <a:schemeClr val="dk1"/>
              </a:buClr>
              <a:buSzPts val="1200"/>
              <a:buFont typeface="Calibri"/>
              <a:buNone/>
            </a:pPr>
            <a:r>
              <a:rPr lang="en-GB" dirty="0"/>
              <a:t>A care provider – WCS</a:t>
            </a:r>
            <a:endParaRPr dirty="0"/>
          </a:p>
          <a:p>
            <a:pPr marL="0" marR="0" lvl="0" indent="0" algn="l" rtl="0">
              <a:lnSpc>
                <a:spcPct val="100000"/>
              </a:lnSpc>
              <a:spcBef>
                <a:spcPts val="0"/>
              </a:spcBef>
              <a:spcAft>
                <a:spcPts val="0"/>
              </a:spcAft>
              <a:buClr>
                <a:schemeClr val="dk1"/>
              </a:buClr>
              <a:buSzPts val="1200"/>
              <a:buFont typeface="Calibri"/>
              <a:buNone/>
            </a:pPr>
            <a:r>
              <a:rPr lang="en-GB" dirty="0"/>
              <a:t>And, of course, the QNI.</a:t>
            </a:r>
            <a:endParaRPr dirty="0"/>
          </a:p>
          <a:p>
            <a:pPr marL="0" marR="0" lvl="0" indent="0" algn="l" rtl="0">
              <a:lnSpc>
                <a:spcPct val="100000"/>
              </a:lnSpc>
              <a:spcBef>
                <a:spcPts val="0"/>
              </a:spcBef>
              <a:spcAft>
                <a:spcPts val="0"/>
              </a:spcAft>
              <a:buClr>
                <a:schemeClr val="dk1"/>
              </a:buClr>
              <a:buSzPts val="1200"/>
              <a:buFont typeface="Calibri"/>
              <a:buNone/>
            </a:pPr>
            <a:r>
              <a:rPr lang="en-GB" dirty="0"/>
              <a:t>As well as having discussions and seeking guidance from The Chartered Institute of Human and Ergonomic Factors and the Health Safety Inspection Board.</a:t>
            </a:r>
            <a:endParaRPr dirty="0"/>
          </a:p>
          <a:p>
            <a:pPr marL="0" lvl="0" indent="0" algn="l" rtl="0">
              <a:spcBef>
                <a:spcPts val="0"/>
              </a:spcBef>
              <a:spcAft>
                <a:spcPts val="0"/>
              </a:spcAft>
              <a:buNone/>
            </a:pPr>
            <a:endParaRPr dirty="0"/>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extLst>
      <p:ext uri="{BB962C8B-B14F-4D97-AF65-F5344CB8AC3E}">
        <p14:creationId xmlns:p14="http://schemas.microsoft.com/office/powerpoint/2010/main" val="191079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a38c0c620f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a38c0c620f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sng" dirty="0">
                <a:solidFill>
                  <a:schemeClr val="dk1"/>
                </a:solidFill>
                <a:latin typeface="Calibri"/>
                <a:ea typeface="Calibri"/>
                <a:cs typeface="Calibri"/>
                <a:sym typeface="Calibri"/>
              </a:rPr>
              <a:t>So… what is a ‘learning review’?</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Learning reviews are an opportunity to bring together </a:t>
            </a:r>
            <a:r>
              <a:rPr lang="en-GB" sz="1200" b="1" i="0" dirty="0">
                <a:solidFill>
                  <a:schemeClr val="dk1"/>
                </a:solidFill>
                <a:latin typeface="Calibri"/>
                <a:ea typeface="Calibri"/>
                <a:cs typeface="Calibri"/>
                <a:sym typeface="Calibri"/>
              </a:rPr>
              <a:t>representatives of a full team </a:t>
            </a:r>
            <a:r>
              <a:rPr lang="en-GB" sz="1200" b="0" i="0" dirty="0">
                <a:solidFill>
                  <a:schemeClr val="dk1"/>
                </a:solidFill>
                <a:latin typeface="Calibri"/>
                <a:ea typeface="Calibri"/>
                <a:cs typeface="Calibri"/>
                <a:sym typeface="Calibri"/>
              </a:rPr>
              <a:t>to explore an adverse event or near miss.</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The approach has already been in use for a long time in healthcare settings and a number of different frameworks exist.</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Learning reviews take a </a:t>
            </a:r>
            <a:r>
              <a:rPr lang="en-GB" sz="1200" b="1" i="0" dirty="0">
                <a:solidFill>
                  <a:schemeClr val="dk1"/>
                </a:solidFill>
                <a:latin typeface="Calibri"/>
                <a:ea typeface="Calibri"/>
                <a:cs typeface="Calibri"/>
                <a:sym typeface="Calibri"/>
              </a:rPr>
              <a:t>holistic view</a:t>
            </a:r>
            <a:r>
              <a:rPr lang="en-GB" sz="1200" b="0" i="0" dirty="0">
                <a:solidFill>
                  <a:schemeClr val="dk1"/>
                </a:solidFill>
                <a:latin typeface="Calibri"/>
                <a:ea typeface="Calibri"/>
                <a:cs typeface="Calibri"/>
                <a:sym typeface="Calibri"/>
              </a:rPr>
              <a:t> of events, from everyone's perspective.</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The outcome is an </a:t>
            </a:r>
            <a:r>
              <a:rPr lang="en-GB" sz="1200" b="1" i="0" dirty="0">
                <a:solidFill>
                  <a:schemeClr val="dk1"/>
                </a:solidFill>
                <a:latin typeface="Calibri"/>
                <a:ea typeface="Calibri"/>
                <a:cs typeface="Calibri"/>
                <a:sym typeface="Calibri"/>
              </a:rPr>
              <a:t>action plan</a:t>
            </a:r>
            <a:r>
              <a:rPr lang="en-GB" sz="1200" b="0" i="0" dirty="0">
                <a:solidFill>
                  <a:schemeClr val="dk1"/>
                </a:solidFill>
                <a:latin typeface="Calibri"/>
                <a:ea typeface="Calibri"/>
                <a:cs typeface="Calibri"/>
                <a:sym typeface="Calibri"/>
              </a:rPr>
              <a:t> identifying improvements which can be made at a </a:t>
            </a:r>
            <a:r>
              <a:rPr lang="en-GB" sz="1200" b="1" i="0" dirty="0">
                <a:solidFill>
                  <a:schemeClr val="dk1"/>
                </a:solidFill>
                <a:latin typeface="Calibri"/>
                <a:ea typeface="Calibri"/>
                <a:cs typeface="Calibri"/>
                <a:sym typeface="Calibri"/>
              </a:rPr>
              <a:t>systemic</a:t>
            </a:r>
            <a:r>
              <a:rPr lang="en-GB" sz="1200" b="0" i="0" dirty="0">
                <a:solidFill>
                  <a:schemeClr val="dk1"/>
                </a:solidFill>
                <a:latin typeface="Calibri"/>
                <a:ea typeface="Calibri"/>
                <a:cs typeface="Calibri"/>
                <a:sym typeface="Calibri"/>
              </a:rPr>
              <a:t> and</a:t>
            </a:r>
            <a:r>
              <a:rPr lang="en-GB" sz="1200" b="1" i="0" dirty="0">
                <a:solidFill>
                  <a:schemeClr val="dk1"/>
                </a:solidFill>
                <a:latin typeface="Calibri"/>
                <a:ea typeface="Calibri"/>
                <a:cs typeface="Calibri"/>
                <a:sym typeface="Calibri"/>
              </a:rPr>
              <a:t> organisation-wide level</a:t>
            </a:r>
            <a:r>
              <a:rPr lang="en-GB" sz="1200" b="0" i="0" dirty="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b="1" i="0" dirty="0">
                <a:solidFill>
                  <a:schemeClr val="dk1"/>
                </a:solidFill>
                <a:latin typeface="Calibri"/>
                <a:ea typeface="Calibri"/>
                <a:cs typeface="Calibri"/>
                <a:sym typeface="Calibri"/>
              </a:rPr>
              <a:t>Crucially: </a:t>
            </a:r>
            <a:r>
              <a:rPr lang="en-GB" sz="1200" b="0" i="0" dirty="0">
                <a:solidFill>
                  <a:schemeClr val="dk1"/>
                </a:solidFill>
                <a:latin typeface="Calibri"/>
                <a:ea typeface="Calibri"/>
                <a:cs typeface="Calibri"/>
                <a:sym typeface="Calibri"/>
              </a:rPr>
              <a:t>Outcomes should be </a:t>
            </a:r>
            <a:r>
              <a:rPr lang="en-GB" sz="1200" b="1" i="0" dirty="0">
                <a:solidFill>
                  <a:schemeClr val="dk1"/>
                </a:solidFill>
                <a:latin typeface="Calibri"/>
                <a:ea typeface="Calibri"/>
                <a:cs typeface="Calibri"/>
                <a:sym typeface="Calibri"/>
              </a:rPr>
              <a:t>positive</a:t>
            </a:r>
            <a:r>
              <a:rPr lang="en-GB" sz="1200" b="0" i="0" dirty="0">
                <a:solidFill>
                  <a:schemeClr val="dk1"/>
                </a:solidFill>
                <a:latin typeface="Calibri"/>
                <a:ea typeface="Calibri"/>
                <a:cs typeface="Calibri"/>
                <a:sym typeface="Calibri"/>
              </a:rPr>
              <a:t>, with individuals and teams feeling supported and enabled by the proposed changes which improve </a:t>
            </a:r>
            <a:r>
              <a:rPr lang="en-GB" sz="1200" b="1" i="0" dirty="0">
                <a:solidFill>
                  <a:schemeClr val="dk1"/>
                </a:solidFill>
                <a:latin typeface="Calibri"/>
                <a:ea typeface="Calibri"/>
                <a:cs typeface="Calibri"/>
                <a:sym typeface="Calibri"/>
              </a:rPr>
              <a:t>quality and safety of care.</a:t>
            </a:r>
            <a:endParaRPr dirty="0"/>
          </a:p>
          <a:p>
            <a:pPr marL="0" marR="0" lvl="0" indent="0" algn="l" rtl="0">
              <a:lnSpc>
                <a:spcPct val="100000"/>
              </a:lnSpc>
              <a:spcBef>
                <a:spcPts val="0"/>
              </a:spcBef>
              <a:spcAft>
                <a:spcPts val="0"/>
              </a:spcAft>
              <a:buClr>
                <a:schemeClr val="dk1"/>
              </a:buClr>
              <a:buSzPts val="1200"/>
              <a:buFont typeface="Calibri"/>
              <a:buNone/>
            </a:pPr>
            <a:endParaRPr b="0" dirty="0"/>
          </a:p>
          <a:p>
            <a:pPr marL="0" marR="0" lvl="0" indent="0" algn="l" rtl="0">
              <a:lnSpc>
                <a:spcPct val="100000"/>
              </a:lnSpc>
              <a:spcBef>
                <a:spcPts val="0"/>
              </a:spcBef>
              <a:spcAft>
                <a:spcPts val="0"/>
              </a:spcAft>
              <a:buClr>
                <a:schemeClr val="dk1"/>
              </a:buClr>
              <a:buSzPts val="1200"/>
              <a:buFont typeface="Calibri"/>
              <a:buNone/>
            </a:pPr>
            <a:endParaRPr b="0" dirty="0"/>
          </a:p>
          <a:p>
            <a:pPr marL="0" marR="0" lvl="0" indent="0" algn="l" rtl="0">
              <a:lnSpc>
                <a:spcPct val="100000"/>
              </a:lnSpc>
              <a:spcBef>
                <a:spcPts val="0"/>
              </a:spcBef>
              <a:spcAft>
                <a:spcPts val="0"/>
              </a:spcAft>
              <a:buClr>
                <a:schemeClr val="dk1"/>
              </a:buClr>
              <a:buSzPts val="1200"/>
              <a:buFont typeface="Calibri"/>
              <a:buNone/>
            </a:pPr>
            <a:r>
              <a:rPr lang="en-GB" b="1" dirty="0"/>
              <a:t>Specifically the module will address:</a:t>
            </a:r>
            <a:endParaRPr dirty="0"/>
          </a:p>
          <a:p>
            <a:pPr marL="0" marR="0" lvl="0" indent="0" algn="l" rtl="0">
              <a:lnSpc>
                <a:spcPct val="100000"/>
              </a:lnSpc>
              <a:spcBef>
                <a:spcPts val="0"/>
              </a:spcBef>
              <a:spcAft>
                <a:spcPts val="0"/>
              </a:spcAft>
              <a:buClr>
                <a:schemeClr val="dk1"/>
              </a:buClr>
              <a:buSzPts val="1200"/>
              <a:buFont typeface="Calibri"/>
              <a:buNone/>
            </a:pPr>
            <a:r>
              <a:rPr lang="en-GB" b="0" dirty="0"/>
              <a:t>What learning reviews are and why they’re needed</a:t>
            </a:r>
            <a:endParaRPr dirty="0"/>
          </a:p>
          <a:p>
            <a:pPr marL="0" marR="0" lvl="0" indent="0" algn="l" rtl="0">
              <a:lnSpc>
                <a:spcPct val="100000"/>
              </a:lnSpc>
              <a:spcBef>
                <a:spcPts val="0"/>
              </a:spcBef>
              <a:spcAft>
                <a:spcPts val="0"/>
              </a:spcAft>
              <a:buClr>
                <a:schemeClr val="dk1"/>
              </a:buClr>
              <a:buSzPts val="1200"/>
              <a:buFont typeface="Calibri"/>
              <a:buNone/>
            </a:pPr>
            <a:r>
              <a:rPr lang="en-GB" b="0" dirty="0"/>
              <a:t>How managers can move from completing reviews at an individual level to involving the wider team</a:t>
            </a:r>
            <a:endParaRPr dirty="0"/>
          </a:p>
          <a:p>
            <a:pPr marL="0" marR="0" lvl="0" indent="0" algn="l" rtl="0">
              <a:lnSpc>
                <a:spcPct val="100000"/>
              </a:lnSpc>
              <a:spcBef>
                <a:spcPts val="0"/>
              </a:spcBef>
              <a:spcAft>
                <a:spcPts val="0"/>
              </a:spcAft>
              <a:buClr>
                <a:schemeClr val="dk1"/>
              </a:buClr>
              <a:buSzPts val="1200"/>
              <a:buFont typeface="Calibri"/>
              <a:buNone/>
            </a:pPr>
            <a:r>
              <a:rPr lang="en-GB" b="0" dirty="0"/>
              <a:t>Support managers and leaders develop the skills and confidence to carry reviews out effectively within care settings </a:t>
            </a:r>
            <a:endParaRPr dirty="0"/>
          </a:p>
          <a:p>
            <a:pPr marL="0" marR="0" lvl="0" indent="0" algn="l" rtl="0">
              <a:lnSpc>
                <a:spcPct val="100000"/>
              </a:lnSpc>
              <a:spcBef>
                <a:spcPts val="0"/>
              </a:spcBef>
              <a:spcAft>
                <a:spcPts val="0"/>
              </a:spcAft>
              <a:buClr>
                <a:schemeClr val="dk1"/>
              </a:buClr>
              <a:buSzPts val="1200"/>
              <a:buFont typeface="Calibri"/>
              <a:buNone/>
            </a:pPr>
            <a:r>
              <a:rPr lang="en-GB" b="0" dirty="0"/>
              <a:t>Practical tips for embedding learning reviews into the working environment</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GB" dirty="0"/>
              <a:t>The module will be available from 26</a:t>
            </a:r>
            <a:r>
              <a:rPr lang="en-GB" baseline="30000" dirty="0"/>
              <a:t>th</a:t>
            </a:r>
            <a:r>
              <a:rPr lang="en-GB" dirty="0"/>
              <a:t> October and accessed through Skills for Care’s new virtual learning environment.</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GB" dirty="0"/>
              <a:t>Skills for Care are also pleased to confirm that Workforce Development Funding has been attached to the digital module.  Organisations will be able to claim £100 upon completion of the module.</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GB" b="1" u="sng" dirty="0"/>
              <a:t>Who is the module for?</a:t>
            </a:r>
            <a:endParaRPr dirty="0"/>
          </a:p>
          <a:p>
            <a:pPr marL="0" marR="0" lvl="0" indent="0" algn="l" rtl="0">
              <a:lnSpc>
                <a:spcPct val="100000"/>
              </a:lnSpc>
              <a:spcBef>
                <a:spcPts val="0"/>
              </a:spcBef>
              <a:spcAft>
                <a:spcPts val="0"/>
              </a:spcAft>
              <a:buClr>
                <a:schemeClr val="dk1"/>
              </a:buClr>
              <a:buSzPts val="1200"/>
              <a:buFont typeface="Calibri"/>
              <a:buNone/>
            </a:pPr>
            <a:endParaRPr b="1" u="sng" dirty="0"/>
          </a:p>
          <a:p>
            <a:pPr marL="0" marR="0" lvl="0" indent="0" algn="l" rtl="0">
              <a:lnSpc>
                <a:spcPct val="100000"/>
              </a:lnSpc>
              <a:spcBef>
                <a:spcPts val="0"/>
              </a:spcBef>
              <a:spcAft>
                <a:spcPts val="0"/>
              </a:spcAft>
              <a:buClr>
                <a:schemeClr val="dk1"/>
              </a:buClr>
              <a:buSzPts val="1200"/>
              <a:buFont typeface="Calibri"/>
              <a:buNone/>
            </a:pPr>
            <a:r>
              <a:rPr lang="en-GB" dirty="0"/>
              <a:t>The module was originally commissioned for care home managers to support them if they had any COVID-19 outbreaks or incidents.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GB" b="1" dirty="0"/>
              <a:t>However,</a:t>
            </a:r>
            <a:r>
              <a:rPr lang="en-GB" b="0" dirty="0"/>
              <a:t> the content has been developed to support managers </a:t>
            </a:r>
            <a:r>
              <a:rPr lang="en-GB" dirty="0"/>
              <a:t>apply their learning to any sort of incident or near miss that needs exploration, learning from, and action to mitigate in the future.  And can be easily applied to any social care setting.</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GB" dirty="0"/>
              <a:t>It is very suitable for nurses working within social care to support them to lead these discussions, even if you are not in a management position.</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GB" b="1" dirty="0"/>
              <a:t>Winter Plan</a:t>
            </a:r>
            <a:endParaRPr dirty="0"/>
          </a:p>
          <a:p>
            <a:pPr marL="0" marR="0" lvl="0" indent="0" algn="l" rtl="0">
              <a:lnSpc>
                <a:spcPct val="100000"/>
              </a:lnSpc>
              <a:spcBef>
                <a:spcPts val="0"/>
              </a:spcBef>
              <a:spcAft>
                <a:spcPts val="0"/>
              </a:spcAft>
              <a:buClr>
                <a:schemeClr val="dk1"/>
              </a:buClr>
              <a:buSzPts val="1200"/>
              <a:buFont typeface="Calibri"/>
              <a:buNone/>
            </a:pPr>
            <a:r>
              <a:rPr lang="en-GB" b="0" dirty="0"/>
              <a:t>If you’ve had the opportunity to review the governments Winter Plan, you might have spotted that learning reviews are referred to a couple of times within it.</a:t>
            </a:r>
            <a:endParaRPr dirty="0"/>
          </a:p>
          <a:p>
            <a:pPr marL="0" marR="0" lvl="0" indent="0" algn="l" rtl="0">
              <a:lnSpc>
                <a:spcPct val="100000"/>
              </a:lnSpc>
              <a:spcBef>
                <a:spcPts val="0"/>
              </a:spcBef>
              <a:spcAft>
                <a:spcPts val="0"/>
              </a:spcAft>
              <a:buClr>
                <a:schemeClr val="dk1"/>
              </a:buClr>
              <a:buSzPts val="1200"/>
              <a:buFont typeface="Calibri"/>
              <a:buNone/>
            </a:pPr>
            <a:endParaRPr b="0" dirty="0"/>
          </a:p>
          <a:p>
            <a:pPr marL="0" marR="0" lvl="0" indent="0" algn="l" rtl="0">
              <a:lnSpc>
                <a:spcPct val="100000"/>
              </a:lnSpc>
              <a:spcBef>
                <a:spcPts val="0"/>
              </a:spcBef>
              <a:spcAft>
                <a:spcPts val="0"/>
              </a:spcAft>
              <a:buClr>
                <a:schemeClr val="dk1"/>
              </a:buClr>
              <a:buSzPts val="1200"/>
              <a:buFont typeface="Calibri"/>
              <a:buNone/>
            </a:pPr>
            <a:r>
              <a:rPr lang="en-GB" b="0" dirty="0"/>
              <a:t>It talks about undertaking learning reviews after any </a:t>
            </a:r>
            <a:r>
              <a:rPr lang="en-GB" b="0" dirty="0" err="1"/>
              <a:t>covid</a:t>
            </a:r>
            <a:r>
              <a:rPr lang="en-GB" b="0" dirty="0"/>
              <a:t> outbreak, as well as enabling staff to access online learning to undertake these reviews.</a:t>
            </a:r>
            <a:endParaRPr dirty="0"/>
          </a:p>
          <a:p>
            <a:pPr marL="0" marR="0" lvl="0" indent="0" algn="l" rtl="0">
              <a:lnSpc>
                <a:spcPct val="100000"/>
              </a:lnSpc>
              <a:spcBef>
                <a:spcPts val="0"/>
              </a:spcBef>
              <a:spcAft>
                <a:spcPts val="0"/>
              </a:spcAft>
              <a:buClr>
                <a:schemeClr val="dk1"/>
              </a:buClr>
              <a:buSzPts val="1200"/>
              <a:buFont typeface="Calibri"/>
              <a:buNone/>
            </a:pPr>
            <a:endParaRPr b="0" dirty="0"/>
          </a:p>
          <a:p>
            <a:pPr marL="0" marR="0" lvl="0" indent="0" algn="l" rtl="0">
              <a:lnSpc>
                <a:spcPct val="100000"/>
              </a:lnSpc>
              <a:spcBef>
                <a:spcPts val="0"/>
              </a:spcBef>
              <a:spcAft>
                <a:spcPts val="0"/>
              </a:spcAft>
              <a:buClr>
                <a:schemeClr val="dk1"/>
              </a:buClr>
              <a:buSzPts val="1200"/>
              <a:buFont typeface="Calibri"/>
              <a:buNone/>
            </a:pPr>
            <a:r>
              <a:rPr lang="en-GB" b="1" dirty="0"/>
              <a:t>It’s interactive</a:t>
            </a:r>
            <a:endParaRPr dirty="0"/>
          </a:p>
          <a:p>
            <a:pPr marL="0" lvl="0" indent="0" algn="l" rtl="0">
              <a:spcBef>
                <a:spcPts val="0"/>
              </a:spcBef>
              <a:spcAft>
                <a:spcPts val="0"/>
              </a:spcAft>
              <a:buNone/>
            </a:pPr>
            <a:r>
              <a:rPr lang="en-GB" dirty="0"/>
              <a:t>The module is interactive.  Through it, we explore 2 case studies – one in written form, and one through videos.  There are activities throughout to help you consolidate your learning.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It will take learners around 35 minutes to work through, and has further reading signposted at the end.</a:t>
            </a:r>
            <a:endParaRPr dirty="0"/>
          </a:p>
          <a:p>
            <a:pPr marL="0" marR="0" lvl="0" indent="0" algn="l" rtl="0">
              <a:lnSpc>
                <a:spcPct val="100000"/>
              </a:lnSpc>
              <a:spcBef>
                <a:spcPts val="0"/>
              </a:spcBef>
              <a:spcAft>
                <a:spcPts val="0"/>
              </a:spcAft>
              <a:buClr>
                <a:schemeClr val="dk1"/>
              </a:buClr>
              <a:buSzPts val="1200"/>
              <a:buFont typeface="Calibri"/>
              <a:buNone/>
            </a:pPr>
            <a:endParaRPr b="0" dirty="0"/>
          </a:p>
          <a:p>
            <a:pPr marL="0" marR="0" lvl="0" indent="0" algn="l" rtl="0">
              <a:lnSpc>
                <a:spcPct val="100000"/>
              </a:lnSpc>
              <a:spcBef>
                <a:spcPts val="0"/>
              </a:spcBef>
              <a:spcAft>
                <a:spcPts val="0"/>
              </a:spcAft>
              <a:buClr>
                <a:schemeClr val="dk1"/>
              </a:buClr>
              <a:buSzPts val="1200"/>
              <a:buFont typeface="Calibri"/>
              <a:buNone/>
            </a:pPr>
            <a:endParaRPr b="0" dirty="0"/>
          </a:p>
          <a:p>
            <a:pPr marL="0" marR="0" lvl="0" indent="0" algn="l" rtl="0">
              <a:lnSpc>
                <a:spcPct val="100000"/>
              </a:lnSpc>
              <a:spcBef>
                <a:spcPts val="0"/>
              </a:spcBef>
              <a:spcAft>
                <a:spcPts val="0"/>
              </a:spcAft>
              <a:buClr>
                <a:schemeClr val="dk1"/>
              </a:buClr>
              <a:buSzPts val="1200"/>
              <a:buFont typeface="Calibri"/>
              <a:buNone/>
            </a:pPr>
            <a:endParaRPr b="0" dirty="0"/>
          </a:p>
          <a:p>
            <a:pPr marL="0" marR="0" lvl="0" indent="0" algn="l" rtl="0">
              <a:lnSpc>
                <a:spcPct val="100000"/>
              </a:lnSpc>
              <a:spcBef>
                <a:spcPts val="0"/>
              </a:spcBef>
              <a:spcAft>
                <a:spcPts val="0"/>
              </a:spcAft>
              <a:buClr>
                <a:schemeClr val="dk1"/>
              </a:buClr>
              <a:buSzPts val="1200"/>
              <a:buFont typeface="Calibri"/>
              <a:buNone/>
            </a:pPr>
            <a:endParaRPr b="1" dirty="0"/>
          </a:p>
        </p:txBody>
      </p:sp>
      <p:sp>
        <p:nvSpPr>
          <p:cNvPr id="105" name="Google Shape;105;ga38c0c620f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105517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GB" b="1"/>
              <a:t>What is PAcE?</a:t>
            </a:r>
            <a:endParaRPr b="1"/>
          </a:p>
          <a:p>
            <a:pPr marL="0" lvl="0" indent="0" algn="l" rtl="0">
              <a:spcBef>
                <a:spcPts val="0"/>
              </a:spcBef>
              <a:spcAft>
                <a:spcPts val="0"/>
              </a:spcAft>
              <a:buClr>
                <a:schemeClr val="dk1"/>
              </a:buClr>
              <a:buSzPts val="1200"/>
              <a:buFont typeface="Calibri"/>
              <a:buNone/>
            </a:pPr>
            <a:r>
              <a:rPr lang="en-GB"/>
              <a:t>‘PAcE’ is a crucial part of the module.  It supports a holistic discussion, guiding participants in the learning review to consider the </a:t>
            </a:r>
            <a:r>
              <a:rPr lang="en-GB" b="1"/>
              <a:t>P</a:t>
            </a:r>
            <a:r>
              <a:rPr lang="en-GB"/>
              <a:t>eople, </a:t>
            </a:r>
            <a:r>
              <a:rPr lang="en-GB" b="1"/>
              <a:t>Ac</a:t>
            </a:r>
            <a:r>
              <a:rPr lang="en-GB"/>
              <a:t>tivity and </a:t>
            </a:r>
            <a:r>
              <a:rPr lang="en-GB" b="1"/>
              <a:t>E</a:t>
            </a:r>
            <a:r>
              <a:rPr lang="en-GB"/>
              <a:t>nvironmental factors that contributed to the incident or near miss.  Importantly, it then encourages discussion about the interactions between these factors, and leads on to discussions about the actions that are needed for the future.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GB" i="1"/>
              <a:t>Examples:  </a:t>
            </a:r>
            <a:endParaRPr/>
          </a:p>
          <a:p>
            <a:pPr marL="0" lvl="0" indent="0" algn="l" rtl="0">
              <a:spcBef>
                <a:spcPts val="0"/>
              </a:spcBef>
              <a:spcAft>
                <a:spcPts val="0"/>
              </a:spcAft>
              <a:buClr>
                <a:schemeClr val="dk1"/>
              </a:buClr>
              <a:buSzPts val="1200"/>
              <a:buFont typeface="Calibri"/>
              <a:buNone/>
            </a:pPr>
            <a:r>
              <a:rPr lang="en-GB" i="1"/>
              <a:t>A medication error.  The usual response might be that the worker made a mistake and therefore need to undertake further training.  The PAcE model would dig further in to this. Considering the factors and the interactions, it might be concluded that the event was caused by the interaction:</a:t>
            </a:r>
            <a:endParaRPr/>
          </a:p>
          <a:p>
            <a:pPr marL="0" lvl="0" indent="0" algn="l" rtl="0">
              <a:spcBef>
                <a:spcPts val="0"/>
              </a:spcBef>
              <a:spcAft>
                <a:spcPts val="0"/>
              </a:spcAft>
              <a:buClr>
                <a:schemeClr val="dk1"/>
              </a:buClr>
              <a:buSzPts val="1200"/>
              <a:buFont typeface="Calibri"/>
              <a:buNone/>
            </a:pPr>
            <a:r>
              <a:rPr lang="en-GB" b="1" i="1"/>
              <a:t>People</a:t>
            </a:r>
            <a:r>
              <a:rPr lang="en-GB" i="1"/>
              <a:t>: </a:t>
            </a:r>
            <a:endParaRPr/>
          </a:p>
          <a:p>
            <a:pPr marL="0" lvl="0" indent="0" algn="l" rtl="0">
              <a:spcBef>
                <a:spcPts val="0"/>
              </a:spcBef>
              <a:spcAft>
                <a:spcPts val="0"/>
              </a:spcAft>
              <a:buClr>
                <a:schemeClr val="dk1"/>
              </a:buClr>
              <a:buSzPts val="1200"/>
              <a:buFont typeface="Calibri"/>
              <a:buNone/>
            </a:pPr>
            <a:r>
              <a:rPr lang="en-GB" i="1"/>
              <a:t>Senior care worker who is feeling tired and stressed.</a:t>
            </a:r>
            <a:endParaRPr/>
          </a:p>
          <a:p>
            <a:pPr marL="0" lvl="0" indent="0" algn="l" rtl="0">
              <a:spcBef>
                <a:spcPts val="0"/>
              </a:spcBef>
              <a:spcAft>
                <a:spcPts val="0"/>
              </a:spcAft>
              <a:buClr>
                <a:schemeClr val="dk1"/>
              </a:buClr>
              <a:buSzPts val="1200"/>
              <a:buFont typeface="Calibri"/>
              <a:buNone/>
            </a:pPr>
            <a:r>
              <a:rPr lang="en-GB" i="1"/>
              <a:t>Junior member of staff who interrupted the worker on their rounds.</a:t>
            </a:r>
            <a:endParaRPr/>
          </a:p>
          <a:p>
            <a:pPr marL="0" lvl="0" indent="0" algn="l" rtl="0">
              <a:spcBef>
                <a:spcPts val="0"/>
              </a:spcBef>
              <a:spcAft>
                <a:spcPts val="0"/>
              </a:spcAft>
              <a:buClr>
                <a:schemeClr val="dk1"/>
              </a:buClr>
              <a:buSzPts val="1200"/>
              <a:buFont typeface="Calibri"/>
              <a:buNone/>
            </a:pPr>
            <a:r>
              <a:rPr lang="en-GB" b="1" i="1"/>
              <a:t>Activity</a:t>
            </a:r>
            <a:r>
              <a:rPr lang="en-GB" i="1"/>
              <a:t>:</a:t>
            </a:r>
            <a:endParaRPr/>
          </a:p>
          <a:p>
            <a:pPr marL="0" lvl="0" indent="0" algn="l" rtl="0">
              <a:spcBef>
                <a:spcPts val="0"/>
              </a:spcBef>
              <a:spcAft>
                <a:spcPts val="0"/>
              </a:spcAft>
              <a:buClr>
                <a:schemeClr val="dk1"/>
              </a:buClr>
              <a:buSzPts val="1200"/>
              <a:buFont typeface="Calibri"/>
              <a:buNone/>
            </a:pPr>
            <a:r>
              <a:rPr lang="en-GB" i="1"/>
              <a:t>Carrying out medication rounds.</a:t>
            </a:r>
            <a:endParaRPr/>
          </a:p>
          <a:p>
            <a:pPr marL="0" lvl="0" indent="0" algn="l" rtl="0">
              <a:spcBef>
                <a:spcPts val="0"/>
              </a:spcBef>
              <a:spcAft>
                <a:spcPts val="0"/>
              </a:spcAft>
              <a:buClr>
                <a:schemeClr val="dk1"/>
              </a:buClr>
              <a:buSzPts val="1200"/>
              <a:buFont typeface="Calibri"/>
              <a:buNone/>
            </a:pPr>
            <a:r>
              <a:rPr lang="en-GB" i="1"/>
              <a:t>Other simultaneous activity carried out by the junior worker.</a:t>
            </a:r>
            <a:endParaRPr/>
          </a:p>
          <a:p>
            <a:pPr marL="0" lvl="0" indent="0" algn="l" rtl="0">
              <a:spcBef>
                <a:spcPts val="0"/>
              </a:spcBef>
              <a:spcAft>
                <a:spcPts val="0"/>
              </a:spcAft>
              <a:buClr>
                <a:schemeClr val="dk1"/>
              </a:buClr>
              <a:buSzPts val="1200"/>
              <a:buFont typeface="Calibri"/>
              <a:buNone/>
            </a:pPr>
            <a:r>
              <a:rPr lang="en-GB" b="1" i="1"/>
              <a:t>Environment</a:t>
            </a:r>
            <a:r>
              <a:rPr lang="en-GB" i="1"/>
              <a:t>:</a:t>
            </a:r>
            <a:endParaRPr/>
          </a:p>
          <a:p>
            <a:pPr marL="0" lvl="0" indent="0" algn="l" rtl="0">
              <a:spcBef>
                <a:spcPts val="0"/>
              </a:spcBef>
              <a:spcAft>
                <a:spcPts val="0"/>
              </a:spcAft>
              <a:buClr>
                <a:schemeClr val="dk1"/>
              </a:buClr>
              <a:buSzPts val="1200"/>
              <a:buFont typeface="Calibri"/>
              <a:buNone/>
            </a:pPr>
            <a:r>
              <a:rPr lang="en-GB" i="1"/>
              <a:t>Busy, noisy room.</a:t>
            </a:r>
            <a:endParaRPr/>
          </a:p>
          <a:p>
            <a:pPr marL="0" lvl="0" indent="0" algn="l" rtl="0">
              <a:spcBef>
                <a:spcPts val="0"/>
              </a:spcBef>
              <a:spcAft>
                <a:spcPts val="0"/>
              </a:spcAft>
              <a:buClr>
                <a:schemeClr val="dk1"/>
              </a:buClr>
              <a:buSzPts val="1200"/>
              <a:buFont typeface="Calibri"/>
              <a:buNone/>
            </a:pPr>
            <a:r>
              <a:rPr lang="en-GB" i="1"/>
              <a:t>You can see how this, when considered holistically, contributed to the incident.  No one is to blame, but the interactions between the different factors led to this medication error.</a:t>
            </a:r>
            <a:endParaRPr/>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GB" i="1"/>
              <a:t>Trip hazard.  A family member takes a resident for a walk and the resident trips on a broken step.  Staff never use these steps because they know they are broken and present a hazard, but the family member wasn’t aware.  People: Resident and family member who were all unaware of the hazrd, staff who were aware of the hazard and avoided it.  Activity: Family member, unaware of hazard, taking resident for a walk. Environment: Broken step.  All these factors contributed to the significant event.</a:t>
            </a:r>
            <a:endParaRPr i="1"/>
          </a:p>
          <a:p>
            <a:pPr marL="0" lvl="0" indent="0" algn="l" rtl="0">
              <a:spcBef>
                <a:spcPts val="0"/>
              </a:spcBef>
              <a:spcAft>
                <a:spcPts val="0"/>
              </a:spcAft>
              <a:buClr>
                <a:schemeClr val="dk1"/>
              </a:buClr>
              <a:buSzPts val="1200"/>
              <a:buFont typeface="Calibri"/>
              <a:buNone/>
            </a:pPr>
            <a:endParaRPr/>
          </a:p>
        </p:txBody>
      </p:sp>
      <p:sp>
        <p:nvSpPr>
          <p:cNvPr id="129" name="Google Shape;1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3</a:t>
            </a:fld>
            <a:endParaRPr/>
          </a:p>
        </p:txBody>
      </p:sp>
    </p:spTree>
    <p:extLst>
      <p:ext uri="{BB962C8B-B14F-4D97-AF65-F5344CB8AC3E}">
        <p14:creationId xmlns:p14="http://schemas.microsoft.com/office/powerpoint/2010/main" val="391635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 module is interactive.  Through it, we explore 2 case studies – one in written form, and one through videos.</a:t>
            </a:r>
            <a:endParaRPr/>
          </a:p>
          <a:p>
            <a:pPr marL="0" lvl="0" indent="0" algn="l" rtl="0">
              <a:spcBef>
                <a:spcPts val="0"/>
              </a:spcBef>
              <a:spcAft>
                <a:spcPts val="0"/>
              </a:spcAft>
              <a:buNone/>
            </a:pPr>
            <a:endParaRPr/>
          </a:p>
          <a:p>
            <a:pPr marL="0" lvl="0" indent="0" algn="l" rtl="0">
              <a:spcBef>
                <a:spcPts val="0"/>
              </a:spcBef>
              <a:spcAft>
                <a:spcPts val="0"/>
              </a:spcAft>
              <a:buNone/>
            </a:pPr>
            <a:r>
              <a:rPr lang="en-GB"/>
              <a:t>It will take learners around 35 minutes to work through, and has further reading signposted at the end.</a:t>
            </a:r>
            <a:endParaRPr/>
          </a:p>
        </p:txBody>
      </p:sp>
      <p:sp>
        <p:nvSpPr>
          <p:cNvPr id="140" name="Google Shape;14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10894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a:t>Learners will have access to 2 job aids to support them in completing learning reviews. These can be downloaded and printed at the end of the module.</a:t>
            </a:r>
            <a:endParaRPr/>
          </a:p>
          <a:p>
            <a:pPr marL="0" lvl="0" indent="0" algn="l" rtl="0">
              <a:spcBef>
                <a:spcPts val="0"/>
              </a:spcBef>
              <a:spcAft>
                <a:spcPts val="0"/>
              </a:spcAft>
              <a:buClr>
                <a:schemeClr val="dk1"/>
              </a:buClr>
              <a:buSzPts val="1200"/>
              <a:buFont typeface="Calibri"/>
              <a:buNone/>
            </a:pPr>
            <a:endParaRPr/>
          </a:p>
        </p:txBody>
      </p:sp>
      <p:sp>
        <p:nvSpPr>
          <p:cNvPr id="148" name="Google Shape;148;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GB"/>
              <a:t>5</a:t>
            </a:fld>
            <a:endParaRPr/>
          </a:p>
        </p:txBody>
      </p:sp>
    </p:spTree>
    <p:extLst>
      <p:ext uri="{BB962C8B-B14F-4D97-AF65-F5344CB8AC3E}">
        <p14:creationId xmlns:p14="http://schemas.microsoft.com/office/powerpoint/2010/main" val="273214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External audiences:</a:t>
            </a:r>
            <a:endParaRPr dirty="0"/>
          </a:p>
          <a:p>
            <a:pPr marL="0" lvl="0" indent="0" algn="l" rtl="0">
              <a:spcBef>
                <a:spcPts val="0"/>
              </a:spcBef>
              <a:spcAft>
                <a:spcPts val="0"/>
              </a:spcAft>
              <a:buNone/>
            </a:pPr>
            <a:r>
              <a:rPr lang="en-GB" b="0" dirty="0"/>
              <a:t>Sign up and complete the course.  </a:t>
            </a:r>
            <a:endParaRPr dirty="0"/>
          </a:p>
          <a:p>
            <a:pPr marL="0" lvl="0" indent="0" algn="l" rtl="0">
              <a:spcBef>
                <a:spcPts val="0"/>
              </a:spcBef>
              <a:spcAft>
                <a:spcPts val="0"/>
              </a:spcAft>
              <a:buNone/>
            </a:pPr>
            <a:r>
              <a:rPr lang="en-GB" b="0" dirty="0"/>
              <a:t>And try a learning review!</a:t>
            </a:r>
            <a:endParaRPr dirty="0"/>
          </a:p>
          <a:p>
            <a:pPr marL="0" lvl="0" indent="0" algn="l" rtl="0">
              <a:spcBef>
                <a:spcPts val="0"/>
              </a:spcBef>
              <a:spcAft>
                <a:spcPts val="0"/>
              </a:spcAft>
              <a:buNone/>
            </a:pPr>
            <a:r>
              <a:rPr lang="en-GB" b="0" dirty="0"/>
              <a:t>We’d love to hear how you’re getting on, so tell us!  Use Twitter/</a:t>
            </a:r>
            <a:r>
              <a:rPr lang="en-GB" b="0" dirty="0" err="1"/>
              <a:t>etc</a:t>
            </a:r>
            <a:endParaRPr b="1" dirty="0"/>
          </a:p>
          <a:p>
            <a:pPr marL="0" lvl="0" indent="0" algn="l" rtl="0">
              <a:spcBef>
                <a:spcPts val="0"/>
              </a:spcBef>
              <a:spcAft>
                <a:spcPts val="0"/>
              </a:spcAft>
              <a:buNone/>
            </a:pPr>
            <a:r>
              <a:rPr lang="en-GB" b="0" dirty="0"/>
              <a:t>Don’t keep it to yourselves, please let others know about the course.  </a:t>
            </a:r>
            <a:endParaRPr dirty="0"/>
          </a:p>
          <a:p>
            <a:pPr marL="0" marR="0" lvl="0" indent="0" algn="l" rtl="0">
              <a:lnSpc>
                <a:spcPct val="100000"/>
              </a:lnSpc>
              <a:spcBef>
                <a:spcPts val="0"/>
              </a:spcBef>
              <a:spcAft>
                <a:spcPts val="0"/>
              </a:spcAft>
              <a:buClr>
                <a:schemeClr val="dk1"/>
              </a:buClr>
              <a:buSzPts val="1200"/>
              <a:buFont typeface="Calibri"/>
              <a:buNone/>
            </a:pPr>
            <a:r>
              <a:rPr lang="en-GB" b="0" dirty="0"/>
              <a:t>WDF is available as a contribution to the learners time committed to the learning – whilst completing the module and doing to follow-on reading.</a:t>
            </a:r>
            <a:endParaRPr dirty="0"/>
          </a:p>
          <a:p>
            <a:pPr marL="0" lvl="0" indent="0" algn="l" rtl="0">
              <a:spcBef>
                <a:spcPts val="0"/>
              </a:spcBef>
              <a:spcAft>
                <a:spcPts val="0"/>
              </a:spcAft>
              <a:buNone/>
            </a:pPr>
            <a:r>
              <a:rPr lang="en-GB" b="0" dirty="0"/>
              <a:t>WDF claims are subject to the usual eligibility criteria and claimed in the same way other courses are claimed.</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GB" b="1" dirty="0"/>
              <a:t>Internal audiences:  </a:t>
            </a:r>
            <a:endParaRPr dirty="0"/>
          </a:p>
          <a:p>
            <a:pPr marL="0" lvl="0" indent="0" algn="l" rtl="0">
              <a:spcBef>
                <a:spcPts val="0"/>
              </a:spcBef>
              <a:spcAft>
                <a:spcPts val="0"/>
              </a:spcAft>
              <a:buNone/>
            </a:pPr>
            <a:r>
              <a:rPr lang="en-GB" b="0" dirty="0"/>
              <a:t>Share the message far and wide!  DHSC are keen for </a:t>
            </a:r>
            <a:r>
              <a:rPr lang="en-GB" b="0" i="1" dirty="0"/>
              <a:t>every</a:t>
            </a:r>
            <a:r>
              <a:rPr lang="en-GB" b="0" i="0" dirty="0"/>
              <a:t> RM to complete this course!!!</a:t>
            </a:r>
            <a:endParaRPr b="0" dirty="0"/>
          </a:p>
          <a:p>
            <a:pPr marL="0" lvl="0" indent="0" algn="l" rtl="0">
              <a:spcBef>
                <a:spcPts val="0"/>
              </a:spcBef>
              <a:spcAft>
                <a:spcPts val="0"/>
              </a:spcAft>
              <a:buNone/>
            </a:pPr>
            <a:r>
              <a:rPr lang="en-GB" b="0" dirty="0"/>
              <a:t>We have a communications plan running from October through to January.  </a:t>
            </a:r>
            <a:endParaRPr dirty="0"/>
          </a:p>
          <a:p>
            <a:pPr marL="0" lvl="0" indent="0" algn="l" rtl="0">
              <a:spcBef>
                <a:spcPts val="0"/>
              </a:spcBef>
              <a:spcAft>
                <a:spcPts val="0"/>
              </a:spcAft>
              <a:buNone/>
            </a:pPr>
            <a:r>
              <a:rPr lang="en-GB" b="0" dirty="0"/>
              <a:t>Please use the text and key messages that are within the </a:t>
            </a:r>
            <a:r>
              <a:rPr lang="en-GB" b="0" dirty="0" err="1"/>
              <a:t>comms</a:t>
            </a:r>
            <a:r>
              <a:rPr lang="en-GB" b="0" dirty="0"/>
              <a:t> plan for consistency.</a:t>
            </a:r>
            <a:endParaRPr dirty="0"/>
          </a:p>
          <a:p>
            <a:pPr marL="0" lvl="0" indent="0" algn="l" rtl="0">
              <a:spcBef>
                <a:spcPts val="0"/>
              </a:spcBef>
              <a:spcAft>
                <a:spcPts val="0"/>
              </a:spcAft>
              <a:buNone/>
            </a:pPr>
            <a:r>
              <a:rPr lang="en-GB" b="0" dirty="0"/>
              <a:t>And please let us know who you’ll be sharing this with!  We’d love to keep an eye on who’s hearing about it.</a:t>
            </a:r>
            <a:endParaRPr dirty="0"/>
          </a:p>
          <a:p>
            <a:pPr marL="0" lvl="0" indent="0" algn="l" rtl="0">
              <a:spcBef>
                <a:spcPts val="0"/>
              </a:spcBef>
              <a:spcAft>
                <a:spcPts val="0"/>
              </a:spcAft>
              <a:buNone/>
            </a:pPr>
            <a:r>
              <a:rPr lang="en-GB" b="0" dirty="0"/>
              <a:t>WDF is available as a contribution to the learners time committed to the learning – whilst completing the module and doing to follow-on reading.</a:t>
            </a:r>
            <a:endParaRPr dirty="0"/>
          </a:p>
          <a:p>
            <a:pPr marL="0" lvl="0" indent="0" algn="l" rtl="0">
              <a:spcBef>
                <a:spcPts val="0"/>
              </a:spcBef>
              <a:spcAft>
                <a:spcPts val="0"/>
              </a:spcAft>
              <a:buNone/>
            </a:pPr>
            <a:r>
              <a:rPr lang="en-GB" b="0" dirty="0"/>
              <a:t>WDF claims are subject to the usual eligibility criteria and claimed in the same way other courses are claimed.</a:t>
            </a:r>
            <a:endParaRPr dirty="0"/>
          </a:p>
          <a:p>
            <a:pPr marL="0" lvl="0" indent="0" algn="l" rtl="0">
              <a:spcBef>
                <a:spcPts val="0"/>
              </a:spcBef>
              <a:spcAft>
                <a:spcPts val="0"/>
              </a:spcAft>
              <a:buNone/>
            </a:pPr>
            <a:endParaRPr b="0" dirty="0"/>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4261412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ursing">
  <p:cSld name="Nursing">
    <p:spTree>
      <p:nvGrpSpPr>
        <p:cNvPr id="1" name="Shape 11"/>
        <p:cNvGrpSpPr/>
        <p:nvPr/>
      </p:nvGrpSpPr>
      <p:grpSpPr>
        <a:xfrm>
          <a:off x="0" y="0"/>
          <a:ext cx="0" cy="0"/>
          <a:chOff x="0" y="0"/>
          <a:chExt cx="0" cy="0"/>
        </a:xfrm>
      </p:grpSpPr>
      <p:sp>
        <p:nvSpPr>
          <p:cNvPr id="12" name="Google Shape;12;p2"/>
          <p:cNvSpPr/>
          <p:nvPr/>
        </p:nvSpPr>
        <p:spPr>
          <a:xfrm>
            <a:off x="0" y="6416675"/>
            <a:ext cx="12192000" cy="441326"/>
          </a:xfrm>
          <a:prstGeom prst="rect">
            <a:avLst/>
          </a:prstGeom>
          <a:solidFill>
            <a:srgbClr val="005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 name="Google Shape;13;p2"/>
          <p:cNvPicPr preferRelativeResize="0"/>
          <p:nvPr/>
        </p:nvPicPr>
        <p:blipFill rotWithShape="1">
          <a:blip r:embed="rId2">
            <a:alphaModFix/>
          </a:blip>
          <a:srcRect/>
          <a:stretch/>
        </p:blipFill>
        <p:spPr>
          <a:xfrm>
            <a:off x="12700" y="3292838"/>
            <a:ext cx="12166600" cy="2984500"/>
          </a:xfrm>
          <a:prstGeom prst="rect">
            <a:avLst/>
          </a:prstGeom>
          <a:noFill/>
          <a:ln>
            <a:noFill/>
          </a:ln>
        </p:spPr>
      </p:pic>
      <p:sp>
        <p:nvSpPr>
          <p:cNvPr id="14" name="Google Shape;14;p2"/>
          <p:cNvSpPr txBox="1">
            <a:spLocks noGrp="1"/>
          </p:cNvSpPr>
          <p:nvPr>
            <p:ph type="title"/>
          </p:nvPr>
        </p:nvSpPr>
        <p:spPr>
          <a:xfrm>
            <a:off x="490306" y="740665"/>
            <a:ext cx="9454972" cy="116986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5EB8"/>
              </a:buClr>
              <a:buSzPts val="4200"/>
              <a:buFont typeface="Arial"/>
              <a:buNone/>
              <a:defRPr sz="4200" b="1" i="0" u="none" strike="noStrike" cap="none">
                <a:solidFill>
                  <a:srgbClr val="005EB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
          <p:cNvSpPr txBox="1">
            <a:spLocks noGrp="1"/>
          </p:cNvSpPr>
          <p:nvPr>
            <p:ph type="body" idx="1"/>
          </p:nvPr>
        </p:nvSpPr>
        <p:spPr>
          <a:xfrm>
            <a:off x="465922" y="2325751"/>
            <a:ext cx="9454972" cy="64681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5EB8"/>
              </a:buClr>
              <a:buSzPts val="2800"/>
              <a:buFont typeface="Noto Sans Symbols"/>
              <a:buChar char="▪"/>
              <a:defRPr sz="28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rgbClr val="005EB8"/>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slide 1">
  <p:cSld name="Picture slide 1">
    <p:spTree>
      <p:nvGrpSpPr>
        <p:cNvPr id="1" name="Shape 59"/>
        <p:cNvGrpSpPr/>
        <p:nvPr/>
      </p:nvGrpSpPr>
      <p:grpSpPr>
        <a:xfrm>
          <a:off x="0" y="0"/>
          <a:ext cx="0" cy="0"/>
          <a:chOff x="0" y="0"/>
          <a:chExt cx="0" cy="0"/>
        </a:xfrm>
      </p:grpSpPr>
      <p:sp>
        <p:nvSpPr>
          <p:cNvPr id="60" name="Google Shape;60;p12"/>
          <p:cNvSpPr/>
          <p:nvPr/>
        </p:nvSpPr>
        <p:spPr>
          <a:xfrm>
            <a:off x="0" y="6416675"/>
            <a:ext cx="12192000" cy="441300"/>
          </a:xfrm>
          <a:prstGeom prst="rect">
            <a:avLst/>
          </a:prstGeom>
          <a:solidFill>
            <a:schemeClr val="accent1"/>
          </a:solidFill>
          <a:ln w="12700" cap="flat" cmpd="sng">
            <a:solidFill>
              <a:srgbClr val="0044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1" name="Google Shape;61;p12"/>
          <p:cNvSpPr txBox="1">
            <a:spLocks noGrp="1"/>
          </p:cNvSpPr>
          <p:nvPr>
            <p:ph type="body" idx="1"/>
          </p:nvPr>
        </p:nvSpPr>
        <p:spPr>
          <a:xfrm>
            <a:off x="490307" y="2145794"/>
            <a:ext cx="9822600" cy="3989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05EB8"/>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rgbClr val="005EB8"/>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rgbClr val="005EB8"/>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rgbClr val="005EB8"/>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12"/>
          <p:cNvSpPr txBox="1">
            <a:spLocks noGrp="1"/>
          </p:cNvSpPr>
          <p:nvPr>
            <p:ph type="body" idx="2"/>
          </p:nvPr>
        </p:nvSpPr>
        <p:spPr>
          <a:xfrm>
            <a:off x="490305" y="1351028"/>
            <a:ext cx="9822600" cy="731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5EB8"/>
              </a:buClr>
              <a:buSzPts val="2800"/>
              <a:buFont typeface="Noto Sans Symbols"/>
              <a:buChar char="▪"/>
              <a:defRPr sz="28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rgbClr val="005EB8"/>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63" name="Google Shape;63;p12"/>
          <p:cNvPicPr preferRelativeResize="0"/>
          <p:nvPr/>
        </p:nvPicPr>
        <p:blipFill rotWithShape="1">
          <a:blip r:embed="rId2">
            <a:alphaModFix/>
          </a:blip>
          <a:srcRect/>
          <a:stretch/>
        </p:blipFill>
        <p:spPr>
          <a:xfrm>
            <a:off x="10789099" y="1609971"/>
            <a:ext cx="1228323" cy="4614823"/>
          </a:xfrm>
          <a:prstGeom prst="rect">
            <a:avLst/>
          </a:prstGeom>
          <a:noFill/>
          <a:ln>
            <a:noFill/>
          </a:ln>
        </p:spPr>
      </p:pic>
      <p:sp>
        <p:nvSpPr>
          <p:cNvPr id="64" name="Google Shape;64;p12"/>
          <p:cNvSpPr txBox="1">
            <a:spLocks noGrp="1"/>
          </p:cNvSpPr>
          <p:nvPr>
            <p:ph type="title"/>
          </p:nvPr>
        </p:nvSpPr>
        <p:spPr>
          <a:xfrm>
            <a:off x="490306" y="441326"/>
            <a:ext cx="9822600" cy="646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5EB8"/>
              </a:buClr>
              <a:buSzPts val="3600"/>
              <a:buFont typeface="Arial"/>
              <a:buNone/>
              <a:defRPr sz="3600" b="1" i="0" u="none" strike="noStrike" cap="none">
                <a:solidFill>
                  <a:srgbClr val="005EB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slide 3 (teal)">
  <p:cSld name="Picture slide 3 (teal)">
    <p:spTree>
      <p:nvGrpSpPr>
        <p:cNvPr id="1" name="Shape 65"/>
        <p:cNvGrpSpPr/>
        <p:nvPr/>
      </p:nvGrpSpPr>
      <p:grpSpPr>
        <a:xfrm>
          <a:off x="0" y="0"/>
          <a:ext cx="0" cy="0"/>
          <a:chOff x="0" y="0"/>
          <a:chExt cx="0" cy="0"/>
        </a:xfrm>
      </p:grpSpPr>
      <p:sp>
        <p:nvSpPr>
          <p:cNvPr id="66" name="Google Shape;66;p13"/>
          <p:cNvSpPr/>
          <p:nvPr/>
        </p:nvSpPr>
        <p:spPr>
          <a:xfrm>
            <a:off x="0" y="6416675"/>
            <a:ext cx="12192000" cy="441300"/>
          </a:xfrm>
          <a:prstGeom prst="rect">
            <a:avLst/>
          </a:prstGeom>
          <a:solidFill>
            <a:schemeClr val="accent1"/>
          </a:solidFill>
          <a:ln w="12700" cap="flat" cmpd="sng">
            <a:solidFill>
              <a:srgbClr val="0044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7" name="Google Shape;67;p13"/>
          <p:cNvSpPr txBox="1">
            <a:spLocks noGrp="1"/>
          </p:cNvSpPr>
          <p:nvPr>
            <p:ph type="body" idx="1"/>
          </p:nvPr>
        </p:nvSpPr>
        <p:spPr>
          <a:xfrm>
            <a:off x="490307" y="2145794"/>
            <a:ext cx="9822600" cy="3989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08C95"/>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rgbClr val="008C95"/>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rgbClr val="008C95"/>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rgbClr val="008C95"/>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rgbClr val="008C95"/>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Google Shape;68;p13"/>
          <p:cNvSpPr txBox="1">
            <a:spLocks noGrp="1"/>
          </p:cNvSpPr>
          <p:nvPr>
            <p:ph type="body" idx="2"/>
          </p:nvPr>
        </p:nvSpPr>
        <p:spPr>
          <a:xfrm>
            <a:off x="490305" y="1351028"/>
            <a:ext cx="9822600" cy="731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8C95"/>
              </a:buClr>
              <a:buSzPts val="2800"/>
              <a:buFont typeface="Noto Sans Symbols"/>
              <a:buChar char="▪"/>
              <a:defRPr sz="2800" b="0" i="0" u="none" strike="noStrike" cap="none">
                <a:solidFill>
                  <a:srgbClr val="008C95"/>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rgbClr val="005EB8"/>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69" name="Google Shape;69;p13"/>
          <p:cNvPicPr preferRelativeResize="0"/>
          <p:nvPr/>
        </p:nvPicPr>
        <p:blipFill rotWithShape="1">
          <a:blip r:embed="rId2">
            <a:alphaModFix/>
          </a:blip>
          <a:srcRect/>
          <a:stretch/>
        </p:blipFill>
        <p:spPr>
          <a:xfrm>
            <a:off x="10789099" y="1609971"/>
            <a:ext cx="1228323" cy="4614823"/>
          </a:xfrm>
          <a:prstGeom prst="rect">
            <a:avLst/>
          </a:prstGeom>
          <a:noFill/>
          <a:ln>
            <a:noFill/>
          </a:ln>
        </p:spPr>
      </p:pic>
      <p:sp>
        <p:nvSpPr>
          <p:cNvPr id="70" name="Google Shape;70;p13"/>
          <p:cNvSpPr txBox="1">
            <a:spLocks noGrp="1"/>
          </p:cNvSpPr>
          <p:nvPr>
            <p:ph type="title"/>
          </p:nvPr>
        </p:nvSpPr>
        <p:spPr>
          <a:xfrm>
            <a:off x="490306" y="441326"/>
            <a:ext cx="9822600" cy="646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5EB8"/>
              </a:buClr>
              <a:buSzPts val="3600"/>
              <a:buFont typeface="Arial"/>
              <a:buNone/>
              <a:defRPr sz="3600" b="1" i="0" u="none" strike="noStrike" cap="none">
                <a:solidFill>
                  <a:srgbClr val="005EB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slide 4 (violet)">
  <p:cSld name="Picture slide 4 (violet)">
    <p:spTree>
      <p:nvGrpSpPr>
        <p:cNvPr id="1" name="Shape 71"/>
        <p:cNvGrpSpPr/>
        <p:nvPr/>
      </p:nvGrpSpPr>
      <p:grpSpPr>
        <a:xfrm>
          <a:off x="0" y="0"/>
          <a:ext cx="0" cy="0"/>
          <a:chOff x="0" y="0"/>
          <a:chExt cx="0" cy="0"/>
        </a:xfrm>
      </p:grpSpPr>
      <p:sp>
        <p:nvSpPr>
          <p:cNvPr id="72" name="Google Shape;72;p14"/>
          <p:cNvSpPr/>
          <p:nvPr/>
        </p:nvSpPr>
        <p:spPr>
          <a:xfrm>
            <a:off x="0" y="6416675"/>
            <a:ext cx="12192000" cy="441300"/>
          </a:xfrm>
          <a:prstGeom prst="rect">
            <a:avLst/>
          </a:prstGeom>
          <a:solidFill>
            <a:schemeClr val="accent1"/>
          </a:solidFill>
          <a:ln w="12700" cap="flat" cmpd="sng">
            <a:solidFill>
              <a:srgbClr val="0044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3" name="Google Shape;73;p14"/>
          <p:cNvSpPr txBox="1">
            <a:spLocks noGrp="1"/>
          </p:cNvSpPr>
          <p:nvPr>
            <p:ph type="body" idx="1"/>
          </p:nvPr>
        </p:nvSpPr>
        <p:spPr>
          <a:xfrm>
            <a:off x="490307" y="2145794"/>
            <a:ext cx="9822600" cy="3989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330072"/>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rgbClr val="330072"/>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rgbClr val="330072"/>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rgbClr val="330072"/>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rgbClr val="33007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4" name="Google Shape;74;p14"/>
          <p:cNvSpPr txBox="1">
            <a:spLocks noGrp="1"/>
          </p:cNvSpPr>
          <p:nvPr>
            <p:ph type="body" idx="2"/>
          </p:nvPr>
        </p:nvSpPr>
        <p:spPr>
          <a:xfrm>
            <a:off x="490305" y="1351028"/>
            <a:ext cx="9822600" cy="731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330072"/>
              </a:buClr>
              <a:buSzPts val="2800"/>
              <a:buFont typeface="Noto Sans Symbols"/>
              <a:buChar char="▪"/>
              <a:defRPr sz="2800" b="0" i="0" u="none" strike="noStrike" cap="none">
                <a:solidFill>
                  <a:srgbClr val="330072"/>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rgbClr val="005EB8"/>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75" name="Google Shape;75;p14"/>
          <p:cNvPicPr preferRelativeResize="0"/>
          <p:nvPr/>
        </p:nvPicPr>
        <p:blipFill rotWithShape="1">
          <a:blip r:embed="rId2">
            <a:alphaModFix/>
          </a:blip>
          <a:srcRect/>
          <a:stretch/>
        </p:blipFill>
        <p:spPr>
          <a:xfrm>
            <a:off x="10789099" y="1609971"/>
            <a:ext cx="1228323" cy="4614823"/>
          </a:xfrm>
          <a:prstGeom prst="rect">
            <a:avLst/>
          </a:prstGeom>
          <a:noFill/>
          <a:ln>
            <a:noFill/>
          </a:ln>
        </p:spPr>
      </p:pic>
      <p:sp>
        <p:nvSpPr>
          <p:cNvPr id="76" name="Google Shape;76;p14"/>
          <p:cNvSpPr txBox="1">
            <a:spLocks noGrp="1"/>
          </p:cNvSpPr>
          <p:nvPr>
            <p:ph type="title"/>
          </p:nvPr>
        </p:nvSpPr>
        <p:spPr>
          <a:xfrm>
            <a:off x="490306" y="441326"/>
            <a:ext cx="9822600" cy="646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5EB8"/>
              </a:buClr>
              <a:buSzPts val="3600"/>
              <a:buFont typeface="Arial"/>
              <a:buNone/>
              <a:defRPr sz="3600" b="1" i="0" u="none" strike="noStrike" cap="none">
                <a:solidFill>
                  <a:srgbClr val="005EB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slide 5 (green)">
  <p:cSld name="Picture slide 5 (green)">
    <p:spTree>
      <p:nvGrpSpPr>
        <p:cNvPr id="1" name="Shape 77"/>
        <p:cNvGrpSpPr/>
        <p:nvPr/>
      </p:nvGrpSpPr>
      <p:grpSpPr>
        <a:xfrm>
          <a:off x="0" y="0"/>
          <a:ext cx="0" cy="0"/>
          <a:chOff x="0" y="0"/>
          <a:chExt cx="0" cy="0"/>
        </a:xfrm>
      </p:grpSpPr>
      <p:sp>
        <p:nvSpPr>
          <p:cNvPr id="78" name="Google Shape;78;p15"/>
          <p:cNvSpPr/>
          <p:nvPr/>
        </p:nvSpPr>
        <p:spPr>
          <a:xfrm>
            <a:off x="0" y="6416675"/>
            <a:ext cx="12192000" cy="441300"/>
          </a:xfrm>
          <a:prstGeom prst="rect">
            <a:avLst/>
          </a:prstGeom>
          <a:solidFill>
            <a:schemeClr val="accent1"/>
          </a:solidFill>
          <a:ln w="12700" cap="flat" cmpd="sng">
            <a:solidFill>
              <a:srgbClr val="0044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9" name="Google Shape;79;p15"/>
          <p:cNvSpPr txBox="1">
            <a:spLocks noGrp="1"/>
          </p:cNvSpPr>
          <p:nvPr>
            <p:ph type="body" idx="1"/>
          </p:nvPr>
        </p:nvSpPr>
        <p:spPr>
          <a:xfrm>
            <a:off x="490307" y="2145794"/>
            <a:ext cx="9822600" cy="3989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0A651"/>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rgbClr val="00A651"/>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rgbClr val="00A65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rgbClr val="00A65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rgbClr val="00A651"/>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Google Shape;80;p15"/>
          <p:cNvSpPr txBox="1">
            <a:spLocks noGrp="1"/>
          </p:cNvSpPr>
          <p:nvPr>
            <p:ph type="body" idx="2"/>
          </p:nvPr>
        </p:nvSpPr>
        <p:spPr>
          <a:xfrm>
            <a:off x="490305" y="1351028"/>
            <a:ext cx="9822600" cy="731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A651"/>
              </a:buClr>
              <a:buSzPts val="2800"/>
              <a:buFont typeface="Noto Sans Symbols"/>
              <a:buChar char="▪"/>
              <a:defRPr sz="2800" b="0" i="0" u="none" strike="noStrike" cap="none">
                <a:solidFill>
                  <a:srgbClr val="00A651"/>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rgbClr val="005EB8"/>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81" name="Google Shape;81;p15"/>
          <p:cNvPicPr preferRelativeResize="0"/>
          <p:nvPr/>
        </p:nvPicPr>
        <p:blipFill rotWithShape="1">
          <a:blip r:embed="rId2">
            <a:alphaModFix/>
          </a:blip>
          <a:srcRect/>
          <a:stretch/>
        </p:blipFill>
        <p:spPr>
          <a:xfrm>
            <a:off x="10789099" y="1609971"/>
            <a:ext cx="1228323" cy="4614823"/>
          </a:xfrm>
          <a:prstGeom prst="rect">
            <a:avLst/>
          </a:prstGeom>
          <a:noFill/>
          <a:ln>
            <a:noFill/>
          </a:ln>
        </p:spPr>
      </p:pic>
      <p:sp>
        <p:nvSpPr>
          <p:cNvPr id="82" name="Google Shape;82;p15"/>
          <p:cNvSpPr txBox="1">
            <a:spLocks noGrp="1"/>
          </p:cNvSpPr>
          <p:nvPr>
            <p:ph type="title"/>
          </p:nvPr>
        </p:nvSpPr>
        <p:spPr>
          <a:xfrm>
            <a:off x="490306" y="441326"/>
            <a:ext cx="9822600" cy="646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5EB8"/>
              </a:buClr>
              <a:buSzPts val="3600"/>
              <a:buFont typeface="Arial"/>
              <a:buNone/>
              <a:defRPr sz="3600" b="1" i="0" u="none" strike="noStrike" cap="none">
                <a:solidFill>
                  <a:srgbClr val="005EB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slide 5 (cherry)">
  <p:cSld name="Picture slide 5 (cherry)">
    <p:spTree>
      <p:nvGrpSpPr>
        <p:cNvPr id="1" name="Shape 83"/>
        <p:cNvGrpSpPr/>
        <p:nvPr/>
      </p:nvGrpSpPr>
      <p:grpSpPr>
        <a:xfrm>
          <a:off x="0" y="0"/>
          <a:ext cx="0" cy="0"/>
          <a:chOff x="0" y="0"/>
          <a:chExt cx="0" cy="0"/>
        </a:xfrm>
      </p:grpSpPr>
      <p:sp>
        <p:nvSpPr>
          <p:cNvPr id="84" name="Google Shape;84;p16"/>
          <p:cNvSpPr/>
          <p:nvPr/>
        </p:nvSpPr>
        <p:spPr>
          <a:xfrm>
            <a:off x="0" y="6416675"/>
            <a:ext cx="12192000" cy="441300"/>
          </a:xfrm>
          <a:prstGeom prst="rect">
            <a:avLst/>
          </a:prstGeom>
          <a:solidFill>
            <a:schemeClr val="accent1"/>
          </a:solidFill>
          <a:ln w="12700" cap="flat" cmpd="sng">
            <a:solidFill>
              <a:srgbClr val="0044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5" name="Google Shape;85;p16"/>
          <p:cNvSpPr txBox="1">
            <a:spLocks noGrp="1"/>
          </p:cNvSpPr>
          <p:nvPr>
            <p:ph type="body" idx="1"/>
          </p:nvPr>
        </p:nvSpPr>
        <p:spPr>
          <a:xfrm>
            <a:off x="490307" y="2145794"/>
            <a:ext cx="9822600" cy="3989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BA0C2F"/>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rgbClr val="BA0C2F"/>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rgbClr val="BA0C2F"/>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rgbClr val="BA0C2F"/>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rgbClr val="BA0C2F"/>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6" name="Google Shape;86;p16"/>
          <p:cNvSpPr txBox="1">
            <a:spLocks noGrp="1"/>
          </p:cNvSpPr>
          <p:nvPr>
            <p:ph type="body" idx="2"/>
          </p:nvPr>
        </p:nvSpPr>
        <p:spPr>
          <a:xfrm>
            <a:off x="490305" y="1351028"/>
            <a:ext cx="9822600" cy="731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BA0C2F"/>
              </a:buClr>
              <a:buSzPts val="2800"/>
              <a:buFont typeface="Noto Sans Symbols"/>
              <a:buChar char="▪"/>
              <a:defRPr sz="2800" b="0" i="0" u="none" strike="noStrike" cap="none">
                <a:solidFill>
                  <a:srgbClr val="BA0C2F"/>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rgbClr val="005EB8"/>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87" name="Google Shape;87;p16"/>
          <p:cNvPicPr preferRelativeResize="0"/>
          <p:nvPr/>
        </p:nvPicPr>
        <p:blipFill rotWithShape="1">
          <a:blip r:embed="rId2">
            <a:alphaModFix/>
          </a:blip>
          <a:srcRect/>
          <a:stretch/>
        </p:blipFill>
        <p:spPr>
          <a:xfrm>
            <a:off x="10789099" y="1609971"/>
            <a:ext cx="1228323" cy="4614823"/>
          </a:xfrm>
          <a:prstGeom prst="rect">
            <a:avLst/>
          </a:prstGeom>
          <a:noFill/>
          <a:ln>
            <a:noFill/>
          </a:ln>
        </p:spPr>
      </p:pic>
      <p:sp>
        <p:nvSpPr>
          <p:cNvPr id="88" name="Google Shape;88;p16"/>
          <p:cNvSpPr txBox="1">
            <a:spLocks noGrp="1"/>
          </p:cNvSpPr>
          <p:nvPr>
            <p:ph type="title"/>
          </p:nvPr>
        </p:nvSpPr>
        <p:spPr>
          <a:xfrm>
            <a:off x="490306" y="441326"/>
            <a:ext cx="9822600" cy="646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5EB8"/>
              </a:buClr>
              <a:buSzPts val="3600"/>
              <a:buFont typeface="Arial"/>
              <a:buNone/>
              <a:defRPr sz="3600" b="1" i="0" u="none" strike="noStrike" cap="none">
                <a:solidFill>
                  <a:srgbClr val="005EB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slide 2 (plum) 1">
  <p:cSld name="1_Picture slide 2 (plum)">
    <p:spTree>
      <p:nvGrpSpPr>
        <p:cNvPr id="1" name="Shape 89"/>
        <p:cNvGrpSpPr/>
        <p:nvPr/>
      </p:nvGrpSpPr>
      <p:grpSpPr>
        <a:xfrm>
          <a:off x="0" y="0"/>
          <a:ext cx="0" cy="0"/>
          <a:chOff x="0" y="0"/>
          <a:chExt cx="0" cy="0"/>
        </a:xfrm>
      </p:grpSpPr>
      <p:sp>
        <p:nvSpPr>
          <p:cNvPr id="90" name="Google Shape;90;p17"/>
          <p:cNvSpPr/>
          <p:nvPr/>
        </p:nvSpPr>
        <p:spPr>
          <a:xfrm>
            <a:off x="0" y="6416675"/>
            <a:ext cx="12192000" cy="441300"/>
          </a:xfrm>
          <a:prstGeom prst="rect">
            <a:avLst/>
          </a:prstGeom>
          <a:solidFill>
            <a:schemeClr val="accent1"/>
          </a:solidFill>
          <a:ln w="12700" cap="flat" cmpd="sng">
            <a:solidFill>
              <a:srgbClr val="0044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17"/>
          <p:cNvSpPr txBox="1">
            <a:spLocks noGrp="1"/>
          </p:cNvSpPr>
          <p:nvPr>
            <p:ph type="body" idx="1"/>
          </p:nvPr>
        </p:nvSpPr>
        <p:spPr>
          <a:xfrm>
            <a:off x="490307" y="2145794"/>
            <a:ext cx="9822600" cy="3989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A20067"/>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rgbClr val="A20067"/>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rgbClr val="A20067"/>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rgbClr val="A20067"/>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rgbClr val="A20067"/>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 name="Google Shape;92;p17"/>
          <p:cNvSpPr txBox="1">
            <a:spLocks noGrp="1"/>
          </p:cNvSpPr>
          <p:nvPr>
            <p:ph type="body" idx="2"/>
          </p:nvPr>
        </p:nvSpPr>
        <p:spPr>
          <a:xfrm>
            <a:off x="490305" y="1351028"/>
            <a:ext cx="9822600" cy="731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A20067"/>
              </a:buClr>
              <a:buSzPts val="2800"/>
              <a:buFont typeface="Noto Sans Symbols"/>
              <a:buChar char="▪"/>
              <a:defRPr sz="2800" b="0" i="0" u="none" strike="noStrike" cap="none">
                <a:solidFill>
                  <a:srgbClr val="A20067"/>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rgbClr val="005EB8"/>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3" name="Google Shape;93;p17"/>
          <p:cNvPicPr preferRelativeResize="0"/>
          <p:nvPr/>
        </p:nvPicPr>
        <p:blipFill rotWithShape="1">
          <a:blip r:embed="rId2">
            <a:alphaModFix/>
          </a:blip>
          <a:srcRect/>
          <a:stretch/>
        </p:blipFill>
        <p:spPr>
          <a:xfrm>
            <a:off x="10789099" y="1609971"/>
            <a:ext cx="1228323" cy="4614823"/>
          </a:xfrm>
          <a:prstGeom prst="rect">
            <a:avLst/>
          </a:prstGeom>
          <a:noFill/>
          <a:ln>
            <a:noFill/>
          </a:ln>
        </p:spPr>
      </p:pic>
      <p:sp>
        <p:nvSpPr>
          <p:cNvPr id="94" name="Google Shape;94;p17"/>
          <p:cNvSpPr txBox="1">
            <a:spLocks noGrp="1"/>
          </p:cNvSpPr>
          <p:nvPr>
            <p:ph type="title"/>
          </p:nvPr>
        </p:nvSpPr>
        <p:spPr>
          <a:xfrm>
            <a:off x="490306" y="441326"/>
            <a:ext cx="9822600" cy="646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5EB8"/>
              </a:buClr>
              <a:buSzPts val="3600"/>
              <a:buFont typeface="Arial"/>
              <a:buNone/>
              <a:defRPr sz="3600" b="1" i="0" u="none" strike="noStrike" cap="none">
                <a:solidFill>
                  <a:srgbClr val="005EB8"/>
                </a:solidFill>
                <a:latin typeface="Arial"/>
                <a:ea typeface="Arial"/>
                <a:cs typeface="Arial"/>
                <a:sym typeface="Aria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reers/young people">
  <p:cSld name="Careers/young people">
    <p:spTree>
      <p:nvGrpSpPr>
        <p:cNvPr id="1" name="Shape 16"/>
        <p:cNvGrpSpPr/>
        <p:nvPr/>
      </p:nvGrpSpPr>
      <p:grpSpPr>
        <a:xfrm>
          <a:off x="0" y="0"/>
          <a:ext cx="0" cy="0"/>
          <a:chOff x="0" y="0"/>
          <a:chExt cx="0" cy="0"/>
        </a:xfrm>
      </p:grpSpPr>
      <p:sp>
        <p:nvSpPr>
          <p:cNvPr id="17" name="Google Shape;17;p3"/>
          <p:cNvSpPr/>
          <p:nvPr/>
        </p:nvSpPr>
        <p:spPr>
          <a:xfrm>
            <a:off x="0" y="6416675"/>
            <a:ext cx="12192000" cy="441326"/>
          </a:xfrm>
          <a:prstGeom prst="rect">
            <a:avLst/>
          </a:prstGeom>
          <a:solidFill>
            <a:srgbClr val="005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 name="Google Shape;18;p3"/>
          <p:cNvPicPr preferRelativeResize="0"/>
          <p:nvPr/>
        </p:nvPicPr>
        <p:blipFill rotWithShape="1">
          <a:blip r:embed="rId2">
            <a:alphaModFix/>
          </a:blip>
          <a:srcRect/>
          <a:stretch/>
        </p:blipFill>
        <p:spPr>
          <a:xfrm>
            <a:off x="12700" y="3292838"/>
            <a:ext cx="12166600" cy="2984500"/>
          </a:xfrm>
          <a:prstGeom prst="rect">
            <a:avLst/>
          </a:prstGeom>
          <a:noFill/>
          <a:ln>
            <a:noFill/>
          </a:ln>
        </p:spPr>
      </p:pic>
      <p:sp>
        <p:nvSpPr>
          <p:cNvPr id="19" name="Google Shape;19;p3"/>
          <p:cNvSpPr txBox="1">
            <a:spLocks noGrp="1"/>
          </p:cNvSpPr>
          <p:nvPr>
            <p:ph type="title"/>
          </p:nvPr>
        </p:nvSpPr>
        <p:spPr>
          <a:xfrm>
            <a:off x="490306" y="740665"/>
            <a:ext cx="9454972" cy="116986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5EB8"/>
              </a:buClr>
              <a:buSzPts val="4200"/>
              <a:buFont typeface="Arial"/>
              <a:buNone/>
              <a:defRPr sz="4200" b="1" i="0" u="none" strike="noStrike" cap="none">
                <a:solidFill>
                  <a:srgbClr val="005EB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3"/>
          <p:cNvSpPr txBox="1">
            <a:spLocks noGrp="1"/>
          </p:cNvSpPr>
          <p:nvPr>
            <p:ph type="body" idx="1"/>
          </p:nvPr>
        </p:nvSpPr>
        <p:spPr>
          <a:xfrm>
            <a:off x="465922" y="2325751"/>
            <a:ext cx="9454972" cy="64681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5EB8"/>
              </a:buClr>
              <a:buSzPts val="2800"/>
              <a:buFont typeface="Noto Sans Symbols"/>
              <a:buChar char="▪"/>
              <a:defRPr sz="28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rgbClr val="005EB8"/>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vents/meetings">
  <p:cSld name="Events/meetings">
    <p:spTree>
      <p:nvGrpSpPr>
        <p:cNvPr id="1" name="Shape 21"/>
        <p:cNvGrpSpPr/>
        <p:nvPr/>
      </p:nvGrpSpPr>
      <p:grpSpPr>
        <a:xfrm>
          <a:off x="0" y="0"/>
          <a:ext cx="0" cy="0"/>
          <a:chOff x="0" y="0"/>
          <a:chExt cx="0" cy="0"/>
        </a:xfrm>
      </p:grpSpPr>
      <p:sp>
        <p:nvSpPr>
          <p:cNvPr id="22" name="Google Shape;22;p4"/>
          <p:cNvSpPr/>
          <p:nvPr/>
        </p:nvSpPr>
        <p:spPr>
          <a:xfrm>
            <a:off x="0" y="6416675"/>
            <a:ext cx="12192000" cy="441326"/>
          </a:xfrm>
          <a:prstGeom prst="rect">
            <a:avLst/>
          </a:prstGeom>
          <a:solidFill>
            <a:srgbClr val="005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3" name="Google Shape;23;p4"/>
          <p:cNvPicPr preferRelativeResize="0"/>
          <p:nvPr/>
        </p:nvPicPr>
        <p:blipFill rotWithShape="1">
          <a:blip r:embed="rId2">
            <a:alphaModFix/>
          </a:blip>
          <a:srcRect/>
          <a:stretch/>
        </p:blipFill>
        <p:spPr>
          <a:xfrm>
            <a:off x="12700" y="3292838"/>
            <a:ext cx="12166600" cy="2984500"/>
          </a:xfrm>
          <a:prstGeom prst="rect">
            <a:avLst/>
          </a:prstGeom>
          <a:noFill/>
          <a:ln>
            <a:noFill/>
          </a:ln>
        </p:spPr>
      </p:pic>
      <p:sp>
        <p:nvSpPr>
          <p:cNvPr id="24" name="Google Shape;24;p4"/>
          <p:cNvSpPr txBox="1">
            <a:spLocks noGrp="1"/>
          </p:cNvSpPr>
          <p:nvPr>
            <p:ph type="title"/>
          </p:nvPr>
        </p:nvSpPr>
        <p:spPr>
          <a:xfrm>
            <a:off x="490306" y="740665"/>
            <a:ext cx="9454972" cy="116986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5EB8"/>
              </a:buClr>
              <a:buSzPts val="4200"/>
              <a:buFont typeface="Arial"/>
              <a:buNone/>
              <a:defRPr sz="4200" b="1" i="0" u="none" strike="noStrike" cap="none">
                <a:solidFill>
                  <a:srgbClr val="005EB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465922" y="2325751"/>
            <a:ext cx="9454972" cy="64681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5EB8"/>
              </a:buClr>
              <a:buSzPts val="2800"/>
              <a:buFont typeface="Noto Sans Symbols"/>
              <a:buChar char="▪"/>
              <a:defRPr sz="28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rgbClr val="005EB8"/>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dividual employer (community/home care)">
  <p:cSld name="Individual employer (community/home care)">
    <p:spTree>
      <p:nvGrpSpPr>
        <p:cNvPr id="1" name="Shape 26"/>
        <p:cNvGrpSpPr/>
        <p:nvPr/>
      </p:nvGrpSpPr>
      <p:grpSpPr>
        <a:xfrm>
          <a:off x="0" y="0"/>
          <a:ext cx="0" cy="0"/>
          <a:chOff x="0" y="0"/>
          <a:chExt cx="0" cy="0"/>
        </a:xfrm>
      </p:grpSpPr>
      <p:sp>
        <p:nvSpPr>
          <p:cNvPr id="27" name="Google Shape;27;p5"/>
          <p:cNvSpPr/>
          <p:nvPr/>
        </p:nvSpPr>
        <p:spPr>
          <a:xfrm>
            <a:off x="0" y="6416675"/>
            <a:ext cx="12192000" cy="441326"/>
          </a:xfrm>
          <a:prstGeom prst="rect">
            <a:avLst/>
          </a:prstGeom>
          <a:solidFill>
            <a:srgbClr val="005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8" name="Google Shape;28;p5"/>
          <p:cNvPicPr preferRelativeResize="0"/>
          <p:nvPr/>
        </p:nvPicPr>
        <p:blipFill rotWithShape="1">
          <a:blip r:embed="rId2">
            <a:alphaModFix/>
          </a:blip>
          <a:srcRect/>
          <a:stretch/>
        </p:blipFill>
        <p:spPr>
          <a:xfrm>
            <a:off x="12700" y="3292838"/>
            <a:ext cx="12166600" cy="2984500"/>
          </a:xfrm>
          <a:prstGeom prst="rect">
            <a:avLst/>
          </a:prstGeom>
          <a:noFill/>
          <a:ln>
            <a:noFill/>
          </a:ln>
        </p:spPr>
      </p:pic>
      <p:sp>
        <p:nvSpPr>
          <p:cNvPr id="29" name="Google Shape;29;p5"/>
          <p:cNvSpPr txBox="1">
            <a:spLocks noGrp="1"/>
          </p:cNvSpPr>
          <p:nvPr>
            <p:ph type="title"/>
          </p:nvPr>
        </p:nvSpPr>
        <p:spPr>
          <a:xfrm>
            <a:off x="490306" y="740665"/>
            <a:ext cx="9454972" cy="116986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5EB8"/>
              </a:buClr>
              <a:buSzPts val="4200"/>
              <a:buFont typeface="Arial"/>
              <a:buNone/>
              <a:defRPr sz="4200" b="1" i="0" u="none" strike="noStrike" cap="none">
                <a:solidFill>
                  <a:srgbClr val="005EB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
          <p:cNvSpPr txBox="1">
            <a:spLocks noGrp="1"/>
          </p:cNvSpPr>
          <p:nvPr>
            <p:ph type="body" idx="1"/>
          </p:nvPr>
        </p:nvSpPr>
        <p:spPr>
          <a:xfrm>
            <a:off x="465922" y="2325751"/>
            <a:ext cx="9454972" cy="64681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5EB8"/>
              </a:buClr>
              <a:buSzPts val="2800"/>
              <a:buFont typeface="Noto Sans Symbols"/>
              <a:buChar char="▪"/>
              <a:defRPr sz="28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rgbClr val="005EB8"/>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eadership and management">
  <p:cSld name="Leadership and management">
    <p:spTree>
      <p:nvGrpSpPr>
        <p:cNvPr id="1" name="Shape 31"/>
        <p:cNvGrpSpPr/>
        <p:nvPr/>
      </p:nvGrpSpPr>
      <p:grpSpPr>
        <a:xfrm>
          <a:off x="0" y="0"/>
          <a:ext cx="0" cy="0"/>
          <a:chOff x="0" y="0"/>
          <a:chExt cx="0" cy="0"/>
        </a:xfrm>
      </p:grpSpPr>
      <p:sp>
        <p:nvSpPr>
          <p:cNvPr id="32" name="Google Shape;32;p6"/>
          <p:cNvSpPr/>
          <p:nvPr/>
        </p:nvSpPr>
        <p:spPr>
          <a:xfrm>
            <a:off x="0" y="6416675"/>
            <a:ext cx="12192000" cy="441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3" name="Google Shape;33;p6"/>
          <p:cNvPicPr preferRelativeResize="0"/>
          <p:nvPr/>
        </p:nvPicPr>
        <p:blipFill rotWithShape="1">
          <a:blip r:embed="rId2">
            <a:alphaModFix/>
          </a:blip>
          <a:srcRect/>
          <a:stretch/>
        </p:blipFill>
        <p:spPr>
          <a:xfrm>
            <a:off x="12700" y="3292838"/>
            <a:ext cx="12166600" cy="2984500"/>
          </a:xfrm>
          <a:prstGeom prst="rect">
            <a:avLst/>
          </a:prstGeom>
          <a:noFill/>
          <a:ln>
            <a:noFill/>
          </a:ln>
        </p:spPr>
      </p:pic>
      <p:sp>
        <p:nvSpPr>
          <p:cNvPr id="34" name="Google Shape;34;p6"/>
          <p:cNvSpPr txBox="1">
            <a:spLocks noGrp="1"/>
          </p:cNvSpPr>
          <p:nvPr>
            <p:ph type="title"/>
          </p:nvPr>
        </p:nvSpPr>
        <p:spPr>
          <a:xfrm>
            <a:off x="490306" y="740665"/>
            <a:ext cx="9454972" cy="116986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5EB8"/>
              </a:buClr>
              <a:buSzPts val="4200"/>
              <a:buFont typeface="Arial"/>
              <a:buNone/>
              <a:defRPr sz="4200" b="1" i="0" u="none" strike="noStrike" cap="none">
                <a:solidFill>
                  <a:srgbClr val="005EB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6"/>
          <p:cNvSpPr txBox="1">
            <a:spLocks noGrp="1"/>
          </p:cNvSpPr>
          <p:nvPr>
            <p:ph type="body" idx="1"/>
          </p:nvPr>
        </p:nvSpPr>
        <p:spPr>
          <a:xfrm>
            <a:off x="465922" y="2325751"/>
            <a:ext cx="9454972" cy="64681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E87722"/>
              </a:buClr>
              <a:buSzPts val="2800"/>
              <a:buFont typeface="Noto Sans Symbols"/>
              <a:buChar char="▪"/>
              <a:defRPr sz="2800" b="0" i="0" u="none" strike="noStrike" cap="none">
                <a:solidFill>
                  <a:srgbClr val="E87722"/>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rgbClr val="005EB8"/>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arning disability/autism">
  <p:cSld name="Learning disability/autism">
    <p:spTree>
      <p:nvGrpSpPr>
        <p:cNvPr id="1" name="Shape 36"/>
        <p:cNvGrpSpPr/>
        <p:nvPr/>
      </p:nvGrpSpPr>
      <p:grpSpPr>
        <a:xfrm>
          <a:off x="0" y="0"/>
          <a:ext cx="0" cy="0"/>
          <a:chOff x="0" y="0"/>
          <a:chExt cx="0" cy="0"/>
        </a:xfrm>
      </p:grpSpPr>
      <p:sp>
        <p:nvSpPr>
          <p:cNvPr id="37" name="Google Shape;37;p7"/>
          <p:cNvSpPr/>
          <p:nvPr/>
        </p:nvSpPr>
        <p:spPr>
          <a:xfrm>
            <a:off x="0" y="6416675"/>
            <a:ext cx="12192000" cy="441326"/>
          </a:xfrm>
          <a:prstGeom prst="rect">
            <a:avLst/>
          </a:prstGeom>
          <a:solidFill>
            <a:srgbClr val="005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8" name="Google Shape;38;p7"/>
          <p:cNvPicPr preferRelativeResize="0"/>
          <p:nvPr/>
        </p:nvPicPr>
        <p:blipFill rotWithShape="1">
          <a:blip r:embed="rId2">
            <a:alphaModFix/>
          </a:blip>
          <a:srcRect/>
          <a:stretch/>
        </p:blipFill>
        <p:spPr>
          <a:xfrm>
            <a:off x="12700" y="3292838"/>
            <a:ext cx="12166600" cy="2984500"/>
          </a:xfrm>
          <a:prstGeom prst="rect">
            <a:avLst/>
          </a:prstGeom>
          <a:noFill/>
          <a:ln>
            <a:noFill/>
          </a:ln>
        </p:spPr>
      </p:pic>
      <p:sp>
        <p:nvSpPr>
          <p:cNvPr id="39" name="Google Shape;39;p7"/>
          <p:cNvSpPr txBox="1">
            <a:spLocks noGrp="1"/>
          </p:cNvSpPr>
          <p:nvPr>
            <p:ph type="title"/>
          </p:nvPr>
        </p:nvSpPr>
        <p:spPr>
          <a:xfrm>
            <a:off x="490306" y="740665"/>
            <a:ext cx="9454972" cy="116986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5EB8"/>
              </a:buClr>
              <a:buSzPts val="4200"/>
              <a:buFont typeface="Arial"/>
              <a:buNone/>
              <a:defRPr sz="4200" b="1" i="0" u="none" strike="noStrike" cap="none">
                <a:solidFill>
                  <a:srgbClr val="005EB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7"/>
          <p:cNvSpPr txBox="1">
            <a:spLocks noGrp="1"/>
          </p:cNvSpPr>
          <p:nvPr>
            <p:ph type="body" idx="1"/>
          </p:nvPr>
        </p:nvSpPr>
        <p:spPr>
          <a:xfrm>
            <a:off x="465922" y="2325751"/>
            <a:ext cx="9454972" cy="64681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5EB8"/>
              </a:buClr>
              <a:buSzPts val="2800"/>
              <a:buFont typeface="Noto Sans Symbols"/>
              <a:buChar char="▪"/>
              <a:defRPr sz="28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rgbClr val="005EB8"/>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ining">
  <p:cSld name="Training">
    <p:spTree>
      <p:nvGrpSpPr>
        <p:cNvPr id="1" name="Shape 41"/>
        <p:cNvGrpSpPr/>
        <p:nvPr/>
      </p:nvGrpSpPr>
      <p:grpSpPr>
        <a:xfrm>
          <a:off x="0" y="0"/>
          <a:ext cx="0" cy="0"/>
          <a:chOff x="0" y="0"/>
          <a:chExt cx="0" cy="0"/>
        </a:xfrm>
      </p:grpSpPr>
      <p:sp>
        <p:nvSpPr>
          <p:cNvPr id="42" name="Google Shape;42;p8"/>
          <p:cNvSpPr/>
          <p:nvPr/>
        </p:nvSpPr>
        <p:spPr>
          <a:xfrm>
            <a:off x="0" y="6416675"/>
            <a:ext cx="12192000" cy="441326"/>
          </a:xfrm>
          <a:prstGeom prst="rect">
            <a:avLst/>
          </a:prstGeom>
          <a:solidFill>
            <a:srgbClr val="005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3" name="Google Shape;43;p8"/>
          <p:cNvPicPr preferRelativeResize="0"/>
          <p:nvPr/>
        </p:nvPicPr>
        <p:blipFill rotWithShape="1">
          <a:blip r:embed="rId2">
            <a:alphaModFix/>
          </a:blip>
          <a:srcRect/>
          <a:stretch/>
        </p:blipFill>
        <p:spPr>
          <a:xfrm>
            <a:off x="12700" y="3292838"/>
            <a:ext cx="12166600" cy="2984500"/>
          </a:xfrm>
          <a:prstGeom prst="rect">
            <a:avLst/>
          </a:prstGeom>
          <a:noFill/>
          <a:ln>
            <a:noFill/>
          </a:ln>
        </p:spPr>
      </p:pic>
      <p:sp>
        <p:nvSpPr>
          <p:cNvPr id="44" name="Google Shape;44;p8"/>
          <p:cNvSpPr txBox="1">
            <a:spLocks noGrp="1"/>
          </p:cNvSpPr>
          <p:nvPr>
            <p:ph type="title"/>
          </p:nvPr>
        </p:nvSpPr>
        <p:spPr>
          <a:xfrm>
            <a:off x="490306" y="740665"/>
            <a:ext cx="9454972" cy="116986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5EB8"/>
              </a:buClr>
              <a:buSzPts val="4200"/>
              <a:buFont typeface="Arial"/>
              <a:buNone/>
              <a:defRPr sz="4200" b="1" i="0" u="none" strike="noStrike" cap="none">
                <a:solidFill>
                  <a:srgbClr val="005EB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8"/>
          <p:cNvSpPr txBox="1">
            <a:spLocks noGrp="1"/>
          </p:cNvSpPr>
          <p:nvPr>
            <p:ph type="body" idx="1"/>
          </p:nvPr>
        </p:nvSpPr>
        <p:spPr>
          <a:xfrm>
            <a:off x="465922" y="2325751"/>
            <a:ext cx="9454972" cy="64681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5EB8"/>
              </a:buClr>
              <a:buSzPts val="2800"/>
              <a:buFont typeface="Noto Sans Symbols"/>
              <a:buChar char="▪"/>
              <a:defRPr sz="28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rgbClr val="005EB8"/>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slide 2 (plum)">
  <p:cSld name="Picture slide 2 (plum)">
    <p:spTree>
      <p:nvGrpSpPr>
        <p:cNvPr id="1" name="Shape 48"/>
        <p:cNvGrpSpPr/>
        <p:nvPr/>
      </p:nvGrpSpPr>
      <p:grpSpPr>
        <a:xfrm>
          <a:off x="0" y="0"/>
          <a:ext cx="0" cy="0"/>
          <a:chOff x="0" y="0"/>
          <a:chExt cx="0" cy="0"/>
        </a:xfrm>
      </p:grpSpPr>
      <p:sp>
        <p:nvSpPr>
          <p:cNvPr id="49" name="Google Shape;49;p10"/>
          <p:cNvSpPr/>
          <p:nvPr/>
        </p:nvSpPr>
        <p:spPr>
          <a:xfrm>
            <a:off x="0" y="6416675"/>
            <a:ext cx="12192000" cy="441300"/>
          </a:xfrm>
          <a:prstGeom prst="rect">
            <a:avLst/>
          </a:prstGeom>
          <a:solidFill>
            <a:schemeClr val="accent1"/>
          </a:solidFill>
          <a:ln w="12700" cap="flat" cmpd="sng">
            <a:solidFill>
              <a:srgbClr val="0044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0" name="Google Shape;50;p10"/>
          <p:cNvSpPr txBox="1">
            <a:spLocks noGrp="1"/>
          </p:cNvSpPr>
          <p:nvPr>
            <p:ph type="body" idx="1"/>
          </p:nvPr>
        </p:nvSpPr>
        <p:spPr>
          <a:xfrm>
            <a:off x="490307" y="2145794"/>
            <a:ext cx="9822600" cy="3989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A20067"/>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rgbClr val="A20067"/>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rgbClr val="A20067"/>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rgbClr val="A20067"/>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rgbClr val="A20067"/>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body" idx="2"/>
          </p:nvPr>
        </p:nvSpPr>
        <p:spPr>
          <a:xfrm>
            <a:off x="490305" y="1351028"/>
            <a:ext cx="9822600" cy="731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A20067"/>
              </a:buClr>
              <a:buSzPts val="2800"/>
              <a:buFont typeface="Noto Sans Symbols"/>
              <a:buChar char="▪"/>
              <a:defRPr sz="2800" b="0" i="0" u="none" strike="noStrike" cap="none">
                <a:solidFill>
                  <a:srgbClr val="A20067"/>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rgbClr val="005EB8"/>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52" name="Google Shape;52;p10"/>
          <p:cNvPicPr preferRelativeResize="0"/>
          <p:nvPr/>
        </p:nvPicPr>
        <p:blipFill rotWithShape="1">
          <a:blip r:embed="rId2">
            <a:alphaModFix/>
          </a:blip>
          <a:srcRect/>
          <a:stretch/>
        </p:blipFill>
        <p:spPr>
          <a:xfrm>
            <a:off x="10789099" y="1609971"/>
            <a:ext cx="1228323" cy="4614823"/>
          </a:xfrm>
          <a:prstGeom prst="rect">
            <a:avLst/>
          </a:prstGeom>
          <a:noFill/>
          <a:ln>
            <a:noFill/>
          </a:ln>
        </p:spPr>
      </p:pic>
      <p:sp>
        <p:nvSpPr>
          <p:cNvPr id="53" name="Google Shape;53;p10"/>
          <p:cNvSpPr txBox="1">
            <a:spLocks noGrp="1"/>
          </p:cNvSpPr>
          <p:nvPr>
            <p:ph type="title"/>
          </p:nvPr>
        </p:nvSpPr>
        <p:spPr>
          <a:xfrm>
            <a:off x="490306" y="441326"/>
            <a:ext cx="9822600" cy="646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5EB8"/>
              </a:buClr>
              <a:buSzPts val="3600"/>
              <a:buFont typeface="Arial"/>
              <a:buNone/>
              <a:defRPr sz="3600" b="1" i="0" u="none" strike="noStrike" cap="none">
                <a:solidFill>
                  <a:srgbClr val="005EB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54"/>
        <p:cNvGrpSpPr/>
        <p:nvPr/>
      </p:nvGrpSpPr>
      <p:grpSpPr>
        <a:xfrm>
          <a:off x="0" y="0"/>
          <a:ext cx="0" cy="0"/>
          <a:chOff x="0" y="0"/>
          <a:chExt cx="0" cy="0"/>
        </a:xfrm>
      </p:grpSpPr>
      <p:sp>
        <p:nvSpPr>
          <p:cNvPr id="55" name="Google Shape;55;p11"/>
          <p:cNvSpPr/>
          <p:nvPr/>
        </p:nvSpPr>
        <p:spPr>
          <a:xfrm>
            <a:off x="0" y="6416675"/>
            <a:ext cx="12192000" cy="441300"/>
          </a:xfrm>
          <a:prstGeom prst="rect">
            <a:avLst/>
          </a:prstGeom>
          <a:solidFill>
            <a:schemeClr val="accent1"/>
          </a:solidFill>
          <a:ln w="12700" cap="flat" cmpd="sng">
            <a:solidFill>
              <a:srgbClr val="0044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6" name="Google Shape;56;p11"/>
          <p:cNvSpPr txBox="1">
            <a:spLocks noGrp="1"/>
          </p:cNvSpPr>
          <p:nvPr>
            <p:ph type="body" idx="1"/>
          </p:nvPr>
        </p:nvSpPr>
        <p:spPr>
          <a:xfrm>
            <a:off x="490306" y="2145794"/>
            <a:ext cx="11161200" cy="3989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05EB8"/>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rgbClr val="005EB8"/>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rgbClr val="005EB8"/>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rgbClr val="005EB8"/>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 name="Google Shape;57;p11"/>
          <p:cNvSpPr txBox="1">
            <a:spLocks noGrp="1"/>
          </p:cNvSpPr>
          <p:nvPr>
            <p:ph type="title"/>
          </p:nvPr>
        </p:nvSpPr>
        <p:spPr>
          <a:xfrm>
            <a:off x="490305" y="441326"/>
            <a:ext cx="9822600" cy="646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5EB8"/>
              </a:buClr>
              <a:buSzPts val="3600"/>
              <a:buFont typeface="Arial"/>
              <a:buNone/>
              <a:defRPr sz="3600" b="1" i="0" u="none" strike="noStrike" cap="none">
                <a:solidFill>
                  <a:srgbClr val="005EB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 name="Google Shape;58;p11"/>
          <p:cNvSpPr txBox="1">
            <a:spLocks noGrp="1"/>
          </p:cNvSpPr>
          <p:nvPr>
            <p:ph type="body" idx="2"/>
          </p:nvPr>
        </p:nvSpPr>
        <p:spPr>
          <a:xfrm>
            <a:off x="490304" y="1351028"/>
            <a:ext cx="9822600" cy="731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5EB8"/>
              </a:buClr>
              <a:buSzPts val="2800"/>
              <a:buFont typeface="Noto Sans Symbols"/>
              <a:buChar char="▪"/>
              <a:defRPr sz="28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rgbClr val="005EB8"/>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rgbClr val="005EB8"/>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9.jp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A picture containing drawing&#10;&#10;Description automatically generated"/>
          <p:cNvPicPr preferRelativeResize="0"/>
          <p:nvPr/>
        </p:nvPicPr>
        <p:blipFill rotWithShape="1">
          <a:blip r:embed="rId9">
            <a:alphaModFix/>
          </a:blip>
          <a:srcRect/>
          <a:stretch/>
        </p:blipFill>
        <p:spPr>
          <a:xfrm>
            <a:off x="10474960" y="0"/>
            <a:ext cx="1717040" cy="17170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pic>
        <p:nvPicPr>
          <p:cNvPr id="47" name="Google Shape;47;p9" descr="A picture containing drawing&#10;&#10;Description automatically generated"/>
          <p:cNvPicPr preferRelativeResize="0"/>
          <p:nvPr/>
        </p:nvPicPr>
        <p:blipFill rotWithShape="1">
          <a:blip r:embed="rId10">
            <a:alphaModFix/>
          </a:blip>
          <a:srcRect/>
          <a:stretch/>
        </p:blipFill>
        <p:spPr>
          <a:xfrm>
            <a:off x="10782300" y="0"/>
            <a:ext cx="1409700" cy="1409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93">
          <p15:clr>
            <a:srgbClr val="F26B43"/>
          </p15:clr>
        </p15:guide>
        <p15:guide id="4" pos="7287">
          <p15:clr>
            <a:srgbClr val="F26B43"/>
          </p15:clr>
        </p15:guide>
        <p15:guide id="5" orient="horz" pos="4042">
          <p15:clr>
            <a:srgbClr val="F26B43"/>
          </p15:clr>
        </p15:guide>
        <p15:guide id="6" orient="horz" pos="27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7.jpg"/><Relationship Id="rId4" Type="http://schemas.openxmlformats.org/officeDocument/2006/relationships/hyperlink" Target="http://www.skillsforcare.org.uk/LearningFromEven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490306" y="740665"/>
            <a:ext cx="9454972" cy="11698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EB8"/>
              </a:buClr>
              <a:buSzPts val="4200"/>
              <a:buFont typeface="Arial"/>
              <a:buNone/>
            </a:pPr>
            <a:r>
              <a:rPr lang="en-GB"/>
              <a:t>Learning from Events</a:t>
            </a:r>
            <a:endParaRPr/>
          </a:p>
        </p:txBody>
      </p:sp>
      <p:sp>
        <p:nvSpPr>
          <p:cNvPr id="101" name="Google Shape;101;p18"/>
          <p:cNvSpPr txBox="1">
            <a:spLocks noGrp="1"/>
          </p:cNvSpPr>
          <p:nvPr>
            <p:ph type="body" idx="1"/>
          </p:nvPr>
        </p:nvSpPr>
        <p:spPr>
          <a:xfrm>
            <a:off x="465922" y="2325751"/>
            <a:ext cx="9454972" cy="6468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GB"/>
              <a:t>October 2020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p:nvPr/>
        </p:nvSpPr>
        <p:spPr>
          <a:xfrm>
            <a:off x="6679200" y="3172225"/>
            <a:ext cx="3863400" cy="1726800"/>
          </a:xfrm>
          <a:prstGeom prst="rect">
            <a:avLst/>
          </a:pr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p:nvPr/>
        </p:nvSpPr>
        <p:spPr>
          <a:xfrm>
            <a:off x="497285" y="3132875"/>
            <a:ext cx="5714700" cy="3167400"/>
          </a:xfrm>
          <a:prstGeom prst="rect">
            <a:avLst/>
          </a:pr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p:nvPr/>
        </p:nvSpPr>
        <p:spPr>
          <a:xfrm>
            <a:off x="497313" y="1439075"/>
            <a:ext cx="5714400" cy="1357800"/>
          </a:xfrm>
          <a:prstGeom prst="rect">
            <a:avLst/>
          </a:pr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txBox="1">
            <a:spLocks noGrp="1"/>
          </p:cNvSpPr>
          <p:nvPr>
            <p:ph type="body" idx="2"/>
          </p:nvPr>
        </p:nvSpPr>
        <p:spPr>
          <a:xfrm>
            <a:off x="490300" y="1351025"/>
            <a:ext cx="5721600" cy="4644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sz="2100" b="1">
                <a:solidFill>
                  <a:srgbClr val="FFFFFF"/>
                </a:solidFill>
              </a:rPr>
              <a:t>What is it?</a:t>
            </a:r>
            <a:endParaRPr sz="2100" b="1">
              <a:solidFill>
                <a:srgbClr val="FFFFFF"/>
              </a:solidFill>
            </a:endParaRPr>
          </a:p>
        </p:txBody>
      </p:sp>
      <p:sp>
        <p:nvSpPr>
          <p:cNvPr id="111" name="Google Shape;111;p19"/>
          <p:cNvSpPr txBox="1">
            <a:spLocks noGrp="1"/>
          </p:cNvSpPr>
          <p:nvPr>
            <p:ph type="title"/>
          </p:nvPr>
        </p:nvSpPr>
        <p:spPr>
          <a:xfrm>
            <a:off x="490306" y="441326"/>
            <a:ext cx="9822600" cy="64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EB8"/>
              </a:buClr>
              <a:buSzPts val="3600"/>
              <a:buFont typeface="Arial"/>
              <a:buNone/>
            </a:pPr>
            <a:r>
              <a:rPr lang="en-GB"/>
              <a:t>Learning from Events</a:t>
            </a:r>
            <a:endParaRPr/>
          </a:p>
        </p:txBody>
      </p:sp>
      <p:sp>
        <p:nvSpPr>
          <p:cNvPr id="112" name="Google Shape;112;p19"/>
          <p:cNvSpPr txBox="1"/>
          <p:nvPr/>
        </p:nvSpPr>
        <p:spPr>
          <a:xfrm>
            <a:off x="633430" y="6383081"/>
            <a:ext cx="9822600" cy="464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A20067"/>
              </a:buClr>
              <a:buSzPts val="2800"/>
              <a:buFont typeface="Noto Sans Symbols"/>
              <a:buNone/>
            </a:pPr>
            <a:endParaRPr sz="2800" b="1" i="0" u="none" strike="noStrike" cap="none">
              <a:solidFill>
                <a:srgbClr val="A20067"/>
              </a:solidFill>
              <a:latin typeface="Arial"/>
              <a:ea typeface="Arial"/>
              <a:cs typeface="Arial"/>
              <a:sym typeface="Arial"/>
            </a:endParaRPr>
          </a:p>
          <a:p>
            <a:pPr marL="0" marR="0" lvl="0" indent="0" algn="ctr" rtl="0">
              <a:lnSpc>
                <a:spcPct val="90000"/>
              </a:lnSpc>
              <a:spcBef>
                <a:spcPts val="1000"/>
              </a:spcBef>
              <a:spcAft>
                <a:spcPts val="0"/>
              </a:spcAft>
              <a:buClr>
                <a:srgbClr val="A20067"/>
              </a:buClr>
              <a:buSzPts val="2800"/>
              <a:buFont typeface="Noto Sans Symbols"/>
              <a:buNone/>
            </a:pPr>
            <a:endParaRPr sz="2800" b="1" i="0" u="none" strike="noStrike" cap="none">
              <a:solidFill>
                <a:srgbClr val="A20067"/>
              </a:solidFill>
              <a:latin typeface="Arial"/>
              <a:ea typeface="Arial"/>
              <a:cs typeface="Arial"/>
              <a:sym typeface="Arial"/>
            </a:endParaRPr>
          </a:p>
        </p:txBody>
      </p:sp>
      <p:pic>
        <p:nvPicPr>
          <p:cNvPr id="113" name="Google Shape;113;p19"/>
          <p:cNvPicPr preferRelativeResize="0"/>
          <p:nvPr/>
        </p:nvPicPr>
        <p:blipFill rotWithShape="1">
          <a:blip r:embed="rId3">
            <a:alphaModFix/>
          </a:blip>
          <a:srcRect/>
          <a:stretch/>
        </p:blipFill>
        <p:spPr>
          <a:xfrm>
            <a:off x="5009953" y="1828475"/>
            <a:ext cx="1201772" cy="954300"/>
          </a:xfrm>
          <a:prstGeom prst="rect">
            <a:avLst/>
          </a:prstGeom>
          <a:noFill/>
          <a:ln>
            <a:noFill/>
          </a:ln>
        </p:spPr>
      </p:pic>
      <p:sp>
        <p:nvSpPr>
          <p:cNvPr id="114" name="Google Shape;114;p19"/>
          <p:cNvSpPr txBox="1">
            <a:spLocks noGrp="1"/>
          </p:cNvSpPr>
          <p:nvPr>
            <p:ph type="body" idx="1"/>
          </p:nvPr>
        </p:nvSpPr>
        <p:spPr>
          <a:xfrm>
            <a:off x="490300" y="2038175"/>
            <a:ext cx="4384800" cy="46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sz="2000" b="1" dirty="0"/>
              <a:t>A short digital module to support you to run learning reviews.</a:t>
            </a:r>
            <a:endParaRPr sz="2000" b="1" dirty="0">
              <a:solidFill>
                <a:srgbClr val="A20067"/>
              </a:solidFill>
            </a:endParaRPr>
          </a:p>
        </p:txBody>
      </p:sp>
      <p:sp>
        <p:nvSpPr>
          <p:cNvPr id="115" name="Google Shape;115;p19"/>
          <p:cNvSpPr txBox="1">
            <a:spLocks noGrp="1"/>
          </p:cNvSpPr>
          <p:nvPr>
            <p:ph type="body" idx="1"/>
          </p:nvPr>
        </p:nvSpPr>
        <p:spPr>
          <a:xfrm>
            <a:off x="569525" y="3573050"/>
            <a:ext cx="5721600" cy="2411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1800" b="1" dirty="0">
                <a:latin typeface="Roboto"/>
                <a:ea typeface="Roboto"/>
                <a:cs typeface="Roboto"/>
                <a:sym typeface="Roboto"/>
              </a:rPr>
              <a:t>This</a:t>
            </a:r>
            <a:r>
              <a:rPr lang="en-GB" sz="1800" b="1" dirty="0">
                <a:solidFill>
                  <a:srgbClr val="3C4043"/>
                </a:solidFill>
                <a:highlight>
                  <a:srgbClr val="FFFFFF"/>
                </a:highlight>
                <a:latin typeface="Roboto"/>
                <a:ea typeface="Roboto"/>
                <a:cs typeface="Roboto"/>
                <a:sym typeface="Roboto"/>
              </a:rPr>
              <a:t> </a:t>
            </a:r>
            <a:r>
              <a:rPr lang="en-GB" sz="1800" b="1" dirty="0">
                <a:latin typeface="Roboto"/>
                <a:ea typeface="Roboto"/>
                <a:cs typeface="Roboto"/>
                <a:sym typeface="Roboto"/>
              </a:rPr>
              <a:t>35 minute module will address:</a:t>
            </a:r>
            <a:endParaRPr sz="1800" b="1" dirty="0">
              <a:latin typeface="Roboto"/>
              <a:ea typeface="Roboto"/>
              <a:cs typeface="Roboto"/>
              <a:sym typeface="Roboto"/>
            </a:endParaRPr>
          </a:p>
          <a:p>
            <a:pPr marL="228600" lvl="0" indent="-190500" algn="l" rtl="0">
              <a:lnSpc>
                <a:spcPct val="100000"/>
              </a:lnSpc>
              <a:spcBef>
                <a:spcPts val="300"/>
              </a:spcBef>
              <a:spcAft>
                <a:spcPts val="0"/>
              </a:spcAft>
              <a:buSzPts val="1800"/>
              <a:buFont typeface="Roboto"/>
              <a:buChar char="▪"/>
            </a:pPr>
            <a:r>
              <a:rPr lang="en-GB" sz="1800" b="1" dirty="0">
                <a:latin typeface="Roboto"/>
                <a:ea typeface="Roboto"/>
                <a:cs typeface="Roboto"/>
                <a:sym typeface="Roboto"/>
              </a:rPr>
              <a:t>What learning reviews are and why they’re needed</a:t>
            </a:r>
            <a:endParaRPr sz="1800" b="1" dirty="0">
              <a:latin typeface="Roboto"/>
              <a:ea typeface="Roboto"/>
              <a:cs typeface="Roboto"/>
              <a:sym typeface="Roboto"/>
            </a:endParaRPr>
          </a:p>
          <a:p>
            <a:pPr marL="228600" lvl="0" indent="-190500" algn="l" rtl="0">
              <a:lnSpc>
                <a:spcPct val="100000"/>
              </a:lnSpc>
              <a:spcBef>
                <a:spcPts val="300"/>
              </a:spcBef>
              <a:spcAft>
                <a:spcPts val="0"/>
              </a:spcAft>
              <a:buSzPts val="1800"/>
              <a:buFont typeface="Roboto"/>
              <a:buChar char="▪"/>
            </a:pPr>
            <a:r>
              <a:rPr lang="en-GB" sz="1800" b="1" dirty="0">
                <a:latin typeface="Roboto"/>
                <a:ea typeface="Roboto"/>
                <a:cs typeface="Roboto"/>
                <a:sym typeface="Roboto"/>
              </a:rPr>
              <a:t>How managers can move from completing reviews at an individual level to involving the wider team</a:t>
            </a:r>
            <a:endParaRPr sz="1800" b="1" dirty="0">
              <a:latin typeface="Roboto"/>
              <a:ea typeface="Roboto"/>
              <a:cs typeface="Roboto"/>
              <a:sym typeface="Roboto"/>
            </a:endParaRPr>
          </a:p>
          <a:p>
            <a:pPr marL="228600" lvl="0" indent="-190500" algn="l" rtl="0">
              <a:lnSpc>
                <a:spcPct val="100000"/>
              </a:lnSpc>
              <a:spcBef>
                <a:spcPts val="300"/>
              </a:spcBef>
              <a:spcAft>
                <a:spcPts val="0"/>
              </a:spcAft>
              <a:buSzPts val="1800"/>
              <a:buFont typeface="Roboto"/>
              <a:buChar char="▪"/>
            </a:pPr>
            <a:r>
              <a:rPr lang="en-GB" sz="1800" b="1" dirty="0">
                <a:latin typeface="Roboto"/>
                <a:ea typeface="Roboto"/>
                <a:cs typeface="Roboto"/>
                <a:sym typeface="Roboto"/>
              </a:rPr>
              <a:t>Supporting  managers and leaders develop the skills and confidence to carry reviews out effectively within care settings</a:t>
            </a:r>
            <a:endParaRPr sz="1800" b="1" dirty="0">
              <a:latin typeface="Roboto"/>
              <a:ea typeface="Roboto"/>
              <a:cs typeface="Roboto"/>
              <a:sym typeface="Roboto"/>
            </a:endParaRPr>
          </a:p>
          <a:p>
            <a:pPr marL="228600" lvl="0" indent="-190500" algn="l" rtl="0">
              <a:lnSpc>
                <a:spcPct val="100000"/>
              </a:lnSpc>
              <a:spcBef>
                <a:spcPts val="300"/>
              </a:spcBef>
              <a:spcAft>
                <a:spcPts val="300"/>
              </a:spcAft>
              <a:buClr>
                <a:srgbClr val="A20067"/>
              </a:buClr>
              <a:buSzPts val="1800"/>
              <a:buFont typeface="Noto Sans Symbols"/>
              <a:buChar char="▪"/>
            </a:pPr>
            <a:r>
              <a:rPr lang="en-GB" sz="1800" b="1" dirty="0">
                <a:latin typeface="Roboto"/>
                <a:ea typeface="Roboto"/>
                <a:cs typeface="Roboto"/>
                <a:sym typeface="Roboto"/>
              </a:rPr>
              <a:t>Practical tips for embedding learning reviews into the working environment</a:t>
            </a:r>
            <a:endParaRPr sz="1800" b="1" dirty="0">
              <a:latin typeface="Roboto"/>
              <a:ea typeface="Roboto"/>
              <a:cs typeface="Roboto"/>
              <a:sym typeface="Roboto"/>
            </a:endParaRPr>
          </a:p>
        </p:txBody>
      </p:sp>
      <p:sp>
        <p:nvSpPr>
          <p:cNvPr id="116" name="Google Shape;116;p19"/>
          <p:cNvSpPr txBox="1">
            <a:spLocks noGrp="1"/>
          </p:cNvSpPr>
          <p:nvPr>
            <p:ph type="body" idx="1"/>
          </p:nvPr>
        </p:nvSpPr>
        <p:spPr>
          <a:xfrm>
            <a:off x="6679200" y="3452625"/>
            <a:ext cx="3776700" cy="646800"/>
          </a:xfrm>
          <a:prstGeom prst="rect">
            <a:avLst/>
          </a:prstGeom>
          <a:noFill/>
          <a:ln>
            <a:noFill/>
          </a:ln>
        </p:spPr>
        <p:txBody>
          <a:bodyPr spcFirstLastPara="1" wrap="square" lIns="91425" tIns="45700" rIns="91425" bIns="45700" anchor="t" anchorCtr="0">
            <a:noAutofit/>
          </a:bodyPr>
          <a:lstStyle/>
          <a:p>
            <a:pPr marL="0" lvl="0" indent="0">
              <a:buNone/>
            </a:pPr>
            <a:r>
              <a:rPr lang="en-GB" sz="1800" b="1" dirty="0"/>
              <a:t>Spread the word and sign up from 26th October 2020 at this link </a:t>
            </a:r>
            <a:r>
              <a:rPr lang="en-GB" sz="2000" b="1" u="sng" dirty="0">
                <a:solidFill>
                  <a:schemeClr val="accent1"/>
                </a:solidFill>
                <a:hlinkClick r:id="rId4"/>
              </a:rPr>
              <a:t>www.skillsforcare.org.uk/LearningFromEvents</a:t>
            </a:r>
            <a:endParaRPr b="1" dirty="0"/>
          </a:p>
        </p:txBody>
      </p:sp>
      <p:sp>
        <p:nvSpPr>
          <p:cNvPr id="119" name="Google Shape;119;p19"/>
          <p:cNvSpPr txBox="1">
            <a:spLocks noGrp="1"/>
          </p:cNvSpPr>
          <p:nvPr>
            <p:ph type="body" idx="2"/>
          </p:nvPr>
        </p:nvSpPr>
        <p:spPr>
          <a:xfrm>
            <a:off x="490275" y="3044825"/>
            <a:ext cx="5721600" cy="4644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sz="2000" b="1">
                <a:solidFill>
                  <a:srgbClr val="FFFFFF"/>
                </a:solidFill>
              </a:rPr>
              <a:t>What does it cover?</a:t>
            </a:r>
            <a:endParaRPr sz="2000" b="1">
              <a:solidFill>
                <a:srgbClr val="FFFFFF"/>
              </a:solidFill>
            </a:endParaRPr>
          </a:p>
        </p:txBody>
      </p:sp>
      <p:sp>
        <p:nvSpPr>
          <p:cNvPr id="120" name="Google Shape;120;p19"/>
          <p:cNvSpPr/>
          <p:nvPr/>
        </p:nvSpPr>
        <p:spPr>
          <a:xfrm>
            <a:off x="6676850" y="1475625"/>
            <a:ext cx="3863400" cy="1357800"/>
          </a:xfrm>
          <a:prstGeom prst="rect">
            <a:avLst/>
          </a:pr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txBox="1">
            <a:spLocks noGrp="1"/>
          </p:cNvSpPr>
          <p:nvPr>
            <p:ph type="body" idx="2"/>
          </p:nvPr>
        </p:nvSpPr>
        <p:spPr>
          <a:xfrm>
            <a:off x="6672100" y="1351025"/>
            <a:ext cx="3868200" cy="4644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sz="2100" b="1">
                <a:solidFill>
                  <a:srgbClr val="FFFFFF"/>
                </a:solidFill>
              </a:rPr>
              <a:t>Who is it for?</a:t>
            </a:r>
            <a:endParaRPr sz="2100" b="1">
              <a:solidFill>
                <a:srgbClr val="FFFFFF"/>
              </a:solidFill>
            </a:endParaRPr>
          </a:p>
        </p:txBody>
      </p:sp>
      <p:sp>
        <p:nvSpPr>
          <p:cNvPr id="122" name="Google Shape;122;p19"/>
          <p:cNvSpPr txBox="1">
            <a:spLocks noGrp="1"/>
          </p:cNvSpPr>
          <p:nvPr>
            <p:ph type="body" idx="1"/>
          </p:nvPr>
        </p:nvSpPr>
        <p:spPr>
          <a:xfrm>
            <a:off x="6672100" y="1961975"/>
            <a:ext cx="2499600" cy="46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sz="1800" b="1"/>
              <a:t>Managers and leaders in </a:t>
            </a:r>
            <a:r>
              <a:rPr lang="en-GB" sz="1800" b="1" u="sng"/>
              <a:t>all</a:t>
            </a:r>
            <a:r>
              <a:rPr lang="en-GB" sz="1800" b="1"/>
              <a:t> adult care settings.</a:t>
            </a:r>
            <a:endParaRPr sz="1800" b="1">
              <a:solidFill>
                <a:srgbClr val="A20067"/>
              </a:solidFill>
            </a:endParaRPr>
          </a:p>
        </p:txBody>
      </p:sp>
      <p:sp>
        <p:nvSpPr>
          <p:cNvPr id="123" name="Google Shape;123;p19"/>
          <p:cNvSpPr txBox="1">
            <a:spLocks noGrp="1"/>
          </p:cNvSpPr>
          <p:nvPr>
            <p:ph type="body" idx="2"/>
          </p:nvPr>
        </p:nvSpPr>
        <p:spPr>
          <a:xfrm>
            <a:off x="6672100" y="5123475"/>
            <a:ext cx="3868200" cy="9543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sz="2100" b="1">
                <a:solidFill>
                  <a:srgbClr val="FFFFFF"/>
                </a:solidFill>
              </a:rPr>
              <a:t>Access £100 Workforce Development Funding.</a:t>
            </a:r>
            <a:endParaRPr sz="2100" b="1">
              <a:solidFill>
                <a:srgbClr val="FFFFFF"/>
              </a:solidFill>
            </a:endParaRPr>
          </a:p>
        </p:txBody>
      </p:sp>
      <p:sp>
        <p:nvSpPr>
          <p:cNvPr id="124" name="Google Shape;124;p19"/>
          <p:cNvSpPr txBox="1">
            <a:spLocks noGrp="1"/>
          </p:cNvSpPr>
          <p:nvPr>
            <p:ph type="body" idx="2"/>
          </p:nvPr>
        </p:nvSpPr>
        <p:spPr>
          <a:xfrm>
            <a:off x="6674450" y="3047612"/>
            <a:ext cx="3868200" cy="4644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sz="2100" b="1">
                <a:solidFill>
                  <a:srgbClr val="FFFFFF"/>
                </a:solidFill>
              </a:rPr>
              <a:t>How do I sign up?</a:t>
            </a:r>
            <a:endParaRPr sz="2100" b="1">
              <a:solidFill>
                <a:srgbClr val="FFFFFF"/>
              </a:solidFill>
            </a:endParaRPr>
          </a:p>
        </p:txBody>
      </p:sp>
      <p:pic>
        <p:nvPicPr>
          <p:cNvPr id="125" name="Google Shape;125;p19" descr="A picture containing photo, computer, person&#10;&#10;Description automatically generated"/>
          <p:cNvPicPr preferRelativeResize="0"/>
          <p:nvPr/>
        </p:nvPicPr>
        <p:blipFill rotWithShape="1">
          <a:blip r:embed="rId5">
            <a:alphaModFix/>
          </a:blip>
          <a:srcRect/>
          <a:stretch/>
        </p:blipFill>
        <p:spPr>
          <a:xfrm>
            <a:off x="8841025" y="1843148"/>
            <a:ext cx="1615002" cy="904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490306" y="441326"/>
            <a:ext cx="9822618" cy="6468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EB8"/>
              </a:buClr>
              <a:buSzPts val="3600"/>
              <a:buFont typeface="Arial"/>
              <a:buNone/>
            </a:pPr>
            <a:r>
              <a:rPr lang="en-GB"/>
              <a:t>Learning from Events</a:t>
            </a:r>
            <a:endParaRPr/>
          </a:p>
        </p:txBody>
      </p:sp>
      <p:pic>
        <p:nvPicPr>
          <p:cNvPr id="132" name="Google Shape;132;p20"/>
          <p:cNvPicPr preferRelativeResize="0"/>
          <p:nvPr/>
        </p:nvPicPr>
        <p:blipFill rotWithShape="1">
          <a:blip r:embed="rId3">
            <a:alphaModFix/>
          </a:blip>
          <a:srcRect/>
          <a:stretch/>
        </p:blipFill>
        <p:spPr>
          <a:xfrm>
            <a:off x="490301" y="2166275"/>
            <a:ext cx="3072664" cy="1289955"/>
          </a:xfrm>
          <a:prstGeom prst="rect">
            <a:avLst/>
          </a:prstGeom>
          <a:noFill/>
          <a:ln>
            <a:noFill/>
          </a:ln>
        </p:spPr>
      </p:pic>
      <p:pic>
        <p:nvPicPr>
          <p:cNvPr id="133" name="Google Shape;133;p20"/>
          <p:cNvPicPr preferRelativeResize="0"/>
          <p:nvPr/>
        </p:nvPicPr>
        <p:blipFill rotWithShape="1">
          <a:blip r:embed="rId4">
            <a:alphaModFix/>
          </a:blip>
          <a:srcRect/>
          <a:stretch/>
        </p:blipFill>
        <p:spPr>
          <a:xfrm>
            <a:off x="490301" y="3567495"/>
            <a:ext cx="3072664" cy="1283676"/>
          </a:xfrm>
          <a:prstGeom prst="rect">
            <a:avLst/>
          </a:prstGeom>
          <a:noFill/>
          <a:ln>
            <a:noFill/>
          </a:ln>
        </p:spPr>
      </p:pic>
      <p:pic>
        <p:nvPicPr>
          <p:cNvPr id="134" name="Google Shape;134;p20"/>
          <p:cNvPicPr preferRelativeResize="0"/>
          <p:nvPr/>
        </p:nvPicPr>
        <p:blipFill rotWithShape="1">
          <a:blip r:embed="rId5">
            <a:alphaModFix/>
          </a:blip>
          <a:srcRect/>
          <a:stretch/>
        </p:blipFill>
        <p:spPr>
          <a:xfrm>
            <a:off x="490311" y="4962436"/>
            <a:ext cx="3072666" cy="1275564"/>
          </a:xfrm>
          <a:prstGeom prst="rect">
            <a:avLst/>
          </a:prstGeom>
          <a:noFill/>
          <a:ln>
            <a:noFill/>
          </a:ln>
        </p:spPr>
      </p:pic>
      <p:pic>
        <p:nvPicPr>
          <p:cNvPr id="135" name="Google Shape;135;p20"/>
          <p:cNvPicPr preferRelativeResize="0"/>
          <p:nvPr/>
        </p:nvPicPr>
        <p:blipFill rotWithShape="1">
          <a:blip r:embed="rId6">
            <a:alphaModFix/>
          </a:blip>
          <a:srcRect/>
          <a:stretch/>
        </p:blipFill>
        <p:spPr>
          <a:xfrm>
            <a:off x="5000702" y="2166275"/>
            <a:ext cx="4715273" cy="4071725"/>
          </a:xfrm>
          <a:prstGeom prst="rect">
            <a:avLst/>
          </a:prstGeom>
          <a:noFill/>
          <a:ln>
            <a:noFill/>
          </a:ln>
        </p:spPr>
      </p:pic>
      <p:sp>
        <p:nvSpPr>
          <p:cNvPr id="136" name="Google Shape;136;p20"/>
          <p:cNvSpPr txBox="1">
            <a:spLocks noGrp="1"/>
          </p:cNvSpPr>
          <p:nvPr>
            <p:ph type="body" idx="2"/>
          </p:nvPr>
        </p:nvSpPr>
        <p:spPr>
          <a:xfrm>
            <a:off x="490300" y="1351025"/>
            <a:ext cx="9615000" cy="6468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sz="2100" b="1">
                <a:solidFill>
                  <a:srgbClr val="FFFFFF"/>
                </a:solidFill>
              </a:rPr>
              <a:t>Use the PAcE model to identify contributing factors and overlaps between the factors that contribute to an incident or near miss.</a:t>
            </a:r>
            <a:endParaRPr sz="2100" b="1">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490306" y="441326"/>
            <a:ext cx="9822618" cy="6468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EB8"/>
              </a:buClr>
              <a:buSzPts val="3600"/>
              <a:buFont typeface="Arial"/>
              <a:buNone/>
            </a:pPr>
            <a:r>
              <a:rPr lang="en-GB"/>
              <a:t>Learning from Events</a:t>
            </a:r>
            <a:endParaRPr/>
          </a:p>
        </p:txBody>
      </p:sp>
      <p:pic>
        <p:nvPicPr>
          <p:cNvPr id="143" name="Google Shape;143;p21" descr="A picture containing photo, computer, person&#10;&#10;Description automatically generated"/>
          <p:cNvPicPr preferRelativeResize="0"/>
          <p:nvPr/>
        </p:nvPicPr>
        <p:blipFill rotWithShape="1">
          <a:blip r:embed="rId3">
            <a:alphaModFix/>
          </a:blip>
          <a:srcRect/>
          <a:stretch/>
        </p:blipFill>
        <p:spPr>
          <a:xfrm>
            <a:off x="2248150" y="2149775"/>
            <a:ext cx="7117575" cy="3985849"/>
          </a:xfrm>
          <a:prstGeom prst="rect">
            <a:avLst/>
          </a:prstGeom>
          <a:noFill/>
          <a:ln>
            <a:noFill/>
          </a:ln>
        </p:spPr>
      </p:pic>
      <p:sp>
        <p:nvSpPr>
          <p:cNvPr id="144" name="Google Shape;144;p21"/>
          <p:cNvSpPr txBox="1">
            <a:spLocks noGrp="1"/>
          </p:cNvSpPr>
          <p:nvPr>
            <p:ph type="body" idx="2"/>
          </p:nvPr>
        </p:nvSpPr>
        <p:spPr>
          <a:xfrm>
            <a:off x="490300" y="1351025"/>
            <a:ext cx="9615000" cy="6468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sz="2100" b="1">
                <a:solidFill>
                  <a:srgbClr val="FFFFFF"/>
                </a:solidFill>
              </a:rPr>
              <a:t>This module is interactive and uses relevant case studies.</a:t>
            </a:r>
            <a:endParaRPr sz="2100" b="1">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490306" y="441326"/>
            <a:ext cx="9822600" cy="64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EB8"/>
              </a:buClr>
              <a:buSzPts val="3600"/>
              <a:buFont typeface="Arial"/>
              <a:buNone/>
            </a:pPr>
            <a:r>
              <a:rPr lang="en-GB"/>
              <a:t>Learning from Events</a:t>
            </a:r>
            <a:endParaRPr/>
          </a:p>
        </p:txBody>
      </p:sp>
      <p:pic>
        <p:nvPicPr>
          <p:cNvPr id="151" name="Google Shape;151;p22"/>
          <p:cNvPicPr preferRelativeResize="0"/>
          <p:nvPr/>
        </p:nvPicPr>
        <p:blipFill rotWithShape="1">
          <a:blip r:embed="rId3">
            <a:alphaModFix/>
          </a:blip>
          <a:srcRect/>
          <a:stretch/>
        </p:blipFill>
        <p:spPr>
          <a:xfrm>
            <a:off x="2248150" y="2300753"/>
            <a:ext cx="2954115" cy="3922147"/>
          </a:xfrm>
          <a:prstGeom prst="rect">
            <a:avLst/>
          </a:prstGeom>
          <a:noFill/>
          <a:ln>
            <a:noFill/>
          </a:ln>
        </p:spPr>
      </p:pic>
      <p:pic>
        <p:nvPicPr>
          <p:cNvPr id="152" name="Google Shape;152;p22"/>
          <p:cNvPicPr preferRelativeResize="0"/>
          <p:nvPr/>
        </p:nvPicPr>
        <p:blipFill rotWithShape="1">
          <a:blip r:embed="rId4">
            <a:alphaModFix/>
          </a:blip>
          <a:srcRect/>
          <a:stretch/>
        </p:blipFill>
        <p:spPr>
          <a:xfrm>
            <a:off x="5631346" y="2260725"/>
            <a:ext cx="3038529" cy="3922146"/>
          </a:xfrm>
          <a:prstGeom prst="rect">
            <a:avLst/>
          </a:prstGeom>
          <a:noFill/>
          <a:ln>
            <a:noFill/>
          </a:ln>
        </p:spPr>
      </p:pic>
      <p:sp>
        <p:nvSpPr>
          <p:cNvPr id="153" name="Google Shape;153;p22"/>
          <p:cNvSpPr txBox="1">
            <a:spLocks noGrp="1"/>
          </p:cNvSpPr>
          <p:nvPr>
            <p:ph type="body" idx="2"/>
          </p:nvPr>
        </p:nvSpPr>
        <p:spPr>
          <a:xfrm>
            <a:off x="490300" y="1351025"/>
            <a:ext cx="9615000" cy="6468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sz="2100" b="1">
                <a:solidFill>
                  <a:srgbClr val="FFFFFF"/>
                </a:solidFill>
              </a:rPr>
              <a:t>You will get access to job aids that you can download and print to support you in conducting learning reviews.</a:t>
            </a:r>
            <a:endParaRPr sz="2100" b="1">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body" idx="1"/>
          </p:nvPr>
        </p:nvSpPr>
        <p:spPr>
          <a:xfrm>
            <a:off x="490307" y="2145794"/>
            <a:ext cx="9822617" cy="398983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A20067"/>
              </a:buClr>
              <a:buSzPts val="2400"/>
              <a:buFont typeface="Noto Sans Symbols"/>
              <a:buChar char="▪"/>
            </a:pPr>
            <a:r>
              <a:rPr lang="en-GB" dirty="0"/>
              <a:t>Course available from 26</a:t>
            </a:r>
            <a:r>
              <a:rPr lang="en-GB" baseline="30000" dirty="0"/>
              <a:t>th</a:t>
            </a:r>
            <a:r>
              <a:rPr lang="en-GB" dirty="0"/>
              <a:t> October 2020</a:t>
            </a:r>
            <a:endParaRPr dirty="0"/>
          </a:p>
          <a:p>
            <a:pPr marL="228600" lvl="0" indent="-76200" algn="l" rtl="0">
              <a:lnSpc>
                <a:spcPct val="90000"/>
              </a:lnSpc>
              <a:spcBef>
                <a:spcPts val="1000"/>
              </a:spcBef>
              <a:spcAft>
                <a:spcPts val="0"/>
              </a:spcAft>
              <a:buClr>
                <a:srgbClr val="A20067"/>
              </a:buClr>
              <a:buSzPts val="2400"/>
              <a:buFont typeface="Noto Sans Symbols"/>
              <a:buNone/>
            </a:pPr>
            <a:endParaRPr dirty="0"/>
          </a:p>
          <a:p>
            <a:pPr marL="228600" lvl="0" indent="-228600" algn="l" rtl="0">
              <a:lnSpc>
                <a:spcPct val="90000"/>
              </a:lnSpc>
              <a:spcBef>
                <a:spcPts val="1000"/>
              </a:spcBef>
              <a:spcAft>
                <a:spcPts val="0"/>
              </a:spcAft>
              <a:buClr>
                <a:srgbClr val="A20067"/>
              </a:buClr>
              <a:buSzPts val="2400"/>
              <a:buFont typeface="Noto Sans Symbols"/>
              <a:buChar char="▪"/>
            </a:pPr>
            <a:r>
              <a:rPr lang="en-GB" dirty="0"/>
              <a:t>Sign up and complete the course!</a:t>
            </a:r>
            <a:endParaRPr dirty="0"/>
          </a:p>
          <a:p>
            <a:pPr marL="0" lvl="0" indent="0" algn="l" rtl="0">
              <a:lnSpc>
                <a:spcPct val="90000"/>
              </a:lnSpc>
              <a:spcBef>
                <a:spcPts val="1000"/>
              </a:spcBef>
              <a:spcAft>
                <a:spcPts val="0"/>
              </a:spcAft>
              <a:buSzPts val="2400"/>
              <a:buNone/>
            </a:pPr>
            <a:endParaRPr dirty="0"/>
          </a:p>
          <a:p>
            <a:pPr marL="228600" lvl="0" indent="-228600" algn="l" rtl="0">
              <a:lnSpc>
                <a:spcPct val="90000"/>
              </a:lnSpc>
              <a:spcBef>
                <a:spcPts val="1000"/>
              </a:spcBef>
              <a:spcAft>
                <a:spcPts val="0"/>
              </a:spcAft>
              <a:buClr>
                <a:srgbClr val="A20067"/>
              </a:buClr>
              <a:buSzPts val="2400"/>
              <a:buFont typeface="Noto Sans Symbols"/>
              <a:buChar char="▪"/>
            </a:pPr>
            <a:r>
              <a:rPr lang="en-GB" dirty="0"/>
              <a:t>Share your experiences #</a:t>
            </a:r>
            <a:r>
              <a:rPr lang="en-GB" dirty="0" err="1"/>
              <a:t>LearningFromEvents</a:t>
            </a:r>
            <a:endParaRPr dirty="0"/>
          </a:p>
          <a:p>
            <a:pPr marL="228600" lvl="0" indent="-76200" algn="l" rtl="0">
              <a:lnSpc>
                <a:spcPct val="90000"/>
              </a:lnSpc>
              <a:spcBef>
                <a:spcPts val="1000"/>
              </a:spcBef>
              <a:spcAft>
                <a:spcPts val="0"/>
              </a:spcAft>
              <a:buClr>
                <a:srgbClr val="A20067"/>
              </a:buClr>
              <a:buSzPts val="2400"/>
              <a:buFont typeface="Noto Sans Symbols"/>
              <a:buNone/>
            </a:pPr>
            <a:endParaRPr dirty="0"/>
          </a:p>
          <a:p>
            <a:pPr marL="228600" lvl="0" indent="-228600" algn="l" rtl="0">
              <a:lnSpc>
                <a:spcPct val="90000"/>
              </a:lnSpc>
              <a:spcBef>
                <a:spcPts val="1000"/>
              </a:spcBef>
              <a:spcAft>
                <a:spcPts val="0"/>
              </a:spcAft>
              <a:buClr>
                <a:srgbClr val="A20067"/>
              </a:buClr>
              <a:buSzPts val="2400"/>
              <a:buFont typeface="Noto Sans Symbols"/>
              <a:buChar char="▪"/>
            </a:pPr>
            <a:r>
              <a:rPr lang="en-GB" dirty="0"/>
              <a:t>Tell others about the course</a:t>
            </a:r>
            <a:endParaRPr dirty="0"/>
          </a:p>
          <a:p>
            <a:pPr marL="228600" lvl="0" indent="-76200" algn="l" rtl="0">
              <a:lnSpc>
                <a:spcPct val="90000"/>
              </a:lnSpc>
              <a:spcBef>
                <a:spcPts val="1000"/>
              </a:spcBef>
              <a:spcAft>
                <a:spcPts val="0"/>
              </a:spcAft>
              <a:buClr>
                <a:srgbClr val="A20067"/>
              </a:buClr>
              <a:buSzPts val="2400"/>
              <a:buFont typeface="Noto Sans Symbols"/>
              <a:buNone/>
            </a:pPr>
            <a:endParaRPr dirty="0"/>
          </a:p>
          <a:p>
            <a:pPr marL="228600" lvl="0" indent="-228600" algn="l" rtl="0">
              <a:lnSpc>
                <a:spcPct val="90000"/>
              </a:lnSpc>
              <a:spcBef>
                <a:spcPts val="1000"/>
              </a:spcBef>
              <a:spcAft>
                <a:spcPts val="0"/>
              </a:spcAft>
              <a:buClr>
                <a:srgbClr val="A20067"/>
              </a:buClr>
              <a:buSzPts val="2400"/>
              <a:buFont typeface="Noto Sans Symbols"/>
              <a:buChar char="▪"/>
            </a:pPr>
            <a:r>
              <a:rPr lang="en-GB" dirty="0"/>
              <a:t>Don’t forget to claim your £100 Workforce Development Funding</a:t>
            </a:r>
            <a:endParaRPr dirty="0"/>
          </a:p>
        </p:txBody>
      </p:sp>
      <p:sp>
        <p:nvSpPr>
          <p:cNvPr id="160" name="Google Shape;160;p23"/>
          <p:cNvSpPr txBox="1">
            <a:spLocks noGrp="1"/>
          </p:cNvSpPr>
          <p:nvPr>
            <p:ph type="body" idx="2"/>
          </p:nvPr>
        </p:nvSpPr>
        <p:spPr>
          <a:xfrm>
            <a:off x="490305" y="1351028"/>
            <a:ext cx="9822618" cy="7318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b="1"/>
              <a:t>What’s next?</a:t>
            </a:r>
            <a:endParaRPr b="1"/>
          </a:p>
        </p:txBody>
      </p:sp>
      <p:sp>
        <p:nvSpPr>
          <p:cNvPr id="161" name="Google Shape;161;p23"/>
          <p:cNvSpPr txBox="1">
            <a:spLocks noGrp="1"/>
          </p:cNvSpPr>
          <p:nvPr>
            <p:ph type="title"/>
          </p:nvPr>
        </p:nvSpPr>
        <p:spPr>
          <a:xfrm>
            <a:off x="490306" y="441326"/>
            <a:ext cx="9822618" cy="6468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EB8"/>
              </a:buClr>
              <a:buSzPts val="3600"/>
              <a:buFont typeface="Arial"/>
              <a:buNone/>
            </a:pPr>
            <a:r>
              <a:rPr lang="en-GB"/>
              <a:t>Learning from Events</a:t>
            </a:r>
            <a:endParaRPr/>
          </a:p>
        </p:txBody>
      </p:sp>
      <p:pic>
        <p:nvPicPr>
          <p:cNvPr id="162" name="Google Shape;162;p23"/>
          <p:cNvPicPr preferRelativeResize="0"/>
          <p:nvPr/>
        </p:nvPicPr>
        <p:blipFill rotWithShape="1">
          <a:blip r:embed="rId3">
            <a:alphaModFix/>
          </a:blip>
          <a:srcRect/>
          <a:stretch/>
        </p:blipFill>
        <p:spPr>
          <a:xfrm>
            <a:off x="6521974" y="1940943"/>
            <a:ext cx="704850" cy="809625"/>
          </a:xfrm>
          <a:prstGeom prst="rect">
            <a:avLst/>
          </a:prstGeom>
          <a:noFill/>
          <a:ln>
            <a:noFill/>
          </a:ln>
        </p:spPr>
      </p:pic>
      <p:pic>
        <p:nvPicPr>
          <p:cNvPr id="163" name="Google Shape;163;p23"/>
          <p:cNvPicPr preferRelativeResize="0"/>
          <p:nvPr/>
        </p:nvPicPr>
        <p:blipFill rotWithShape="1">
          <a:blip r:embed="rId4">
            <a:alphaModFix/>
          </a:blip>
          <a:srcRect/>
          <a:stretch/>
        </p:blipFill>
        <p:spPr>
          <a:xfrm>
            <a:off x="5401613" y="2908365"/>
            <a:ext cx="714375" cy="742950"/>
          </a:xfrm>
          <a:prstGeom prst="rect">
            <a:avLst/>
          </a:prstGeom>
          <a:noFill/>
          <a:ln>
            <a:noFill/>
          </a:ln>
        </p:spPr>
      </p:pic>
      <p:pic>
        <p:nvPicPr>
          <p:cNvPr id="164" name="Google Shape;164;p23"/>
          <p:cNvPicPr preferRelativeResize="0"/>
          <p:nvPr/>
        </p:nvPicPr>
        <p:blipFill rotWithShape="1">
          <a:blip r:embed="rId5">
            <a:alphaModFix/>
          </a:blip>
          <a:srcRect/>
          <a:stretch/>
        </p:blipFill>
        <p:spPr>
          <a:xfrm>
            <a:off x="7175492" y="3895459"/>
            <a:ext cx="897460" cy="726516"/>
          </a:xfrm>
          <a:prstGeom prst="rect">
            <a:avLst/>
          </a:prstGeom>
          <a:noFill/>
          <a:ln>
            <a:noFill/>
          </a:ln>
        </p:spPr>
      </p:pic>
      <p:pic>
        <p:nvPicPr>
          <p:cNvPr id="165" name="Google Shape;165;p23"/>
          <p:cNvPicPr preferRelativeResize="0"/>
          <p:nvPr/>
        </p:nvPicPr>
        <p:blipFill rotWithShape="1">
          <a:blip r:embed="rId6">
            <a:alphaModFix/>
          </a:blip>
          <a:srcRect/>
          <a:stretch/>
        </p:blipFill>
        <p:spPr>
          <a:xfrm>
            <a:off x="4901551" y="4724400"/>
            <a:ext cx="1000125" cy="809625"/>
          </a:xfrm>
          <a:prstGeom prst="rect">
            <a:avLst/>
          </a:prstGeom>
          <a:noFill/>
          <a:ln>
            <a:noFill/>
          </a:ln>
        </p:spPr>
      </p:pic>
      <p:pic>
        <p:nvPicPr>
          <p:cNvPr id="166" name="Google Shape;166;p23"/>
          <p:cNvPicPr preferRelativeResize="0"/>
          <p:nvPr/>
        </p:nvPicPr>
        <p:blipFill rotWithShape="1">
          <a:blip r:embed="rId7">
            <a:alphaModFix/>
          </a:blip>
          <a:srcRect/>
          <a:stretch/>
        </p:blipFill>
        <p:spPr>
          <a:xfrm>
            <a:off x="9523287" y="5534025"/>
            <a:ext cx="876300" cy="847725"/>
          </a:xfrm>
          <a:prstGeom prst="rect">
            <a:avLst/>
          </a:prstGeom>
          <a:noFill/>
          <a:ln>
            <a:noFill/>
          </a:ln>
        </p:spPr>
      </p:pic>
    </p:spTree>
  </p:cSld>
  <p:clrMapOvr>
    <a:masterClrMapping/>
  </p:clrMapOvr>
</p:sld>
</file>

<file path=ppt/theme/theme1.xml><?xml version="1.0" encoding="utf-8"?>
<a:theme xmlns:a="http://schemas.openxmlformats.org/drawingml/2006/main" name="Bespoke 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1353</Words>
  <Application>Microsoft Office PowerPoint</Application>
  <PresentationFormat>Widescreen</PresentationFormat>
  <Paragraphs>123</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Roboto</vt:lpstr>
      <vt:lpstr>Calibri</vt:lpstr>
      <vt:lpstr>Noto Sans Symbols</vt:lpstr>
      <vt:lpstr>Bespoke title slides</vt:lpstr>
      <vt:lpstr>Content slides</vt:lpstr>
      <vt:lpstr>Learning from Events</vt:lpstr>
      <vt:lpstr>Learning from Events</vt:lpstr>
      <vt:lpstr>Learning from Events</vt:lpstr>
      <vt:lpstr>Learning from Events</vt:lpstr>
      <vt:lpstr>Learning from Events</vt:lpstr>
      <vt:lpstr>Learning from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Events</dc:title>
  <dc:creator>Victoria Collier</dc:creator>
  <cp:lastModifiedBy>Rachael Ross</cp:lastModifiedBy>
  <cp:revision>5</cp:revision>
  <dcterms:modified xsi:type="dcterms:W3CDTF">2020-11-17T10:33:52Z</dcterms:modified>
</cp:coreProperties>
</file>