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71" r:id="rId7"/>
    <p:sldId id="267" r:id="rId8"/>
    <p:sldId id="268" r:id="rId9"/>
    <p:sldId id="292" r:id="rId10"/>
    <p:sldId id="261" r:id="rId11"/>
    <p:sldId id="272" r:id="rId12"/>
    <p:sldId id="273" r:id="rId13"/>
    <p:sldId id="274" r:id="rId14"/>
    <p:sldId id="263" r:id="rId15"/>
    <p:sldId id="262" r:id="rId16"/>
    <p:sldId id="264" r:id="rId17"/>
    <p:sldId id="270" r:id="rId18"/>
    <p:sldId id="289" r:id="rId19"/>
    <p:sldId id="290" r:id="rId20"/>
    <p:sldId id="266" r:id="rId21"/>
    <p:sldId id="265" r:id="rId22"/>
    <p:sldId id="275" r:id="rId23"/>
    <p:sldId id="269" r:id="rId24"/>
    <p:sldId id="291" r:id="rId25"/>
    <p:sldId id="278" r:id="rId26"/>
    <p:sldId id="276" r:id="rId27"/>
    <p:sldId id="282" r:id="rId28"/>
    <p:sldId id="279" r:id="rId29"/>
    <p:sldId id="280" r:id="rId30"/>
    <p:sldId id="281" r:id="rId31"/>
    <p:sldId id="283" r:id="rId32"/>
    <p:sldId id="284" r:id="rId33"/>
    <p:sldId id="288" r:id="rId34"/>
    <p:sldId id="285" r:id="rId35"/>
    <p:sldId id="287" r:id="rId36"/>
    <p:sldId id="29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BF7"/>
    <a:srgbClr val="F3F9FA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253B3-26C9-4843-B4C1-9BB49F7061DB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53C68-A8C1-4615-ADF2-30EE22B6AF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21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WHO 2020 https://www.who.int/health-topics/coronavirus#tab=tab_1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53C68-A8C1-4615-ADF2-30EE22B6AFD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815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People at high risk (clinically extremely vulnerable)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 transplant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having chemotherapy or antibody treatment for cancer, including immunotherapy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having an intense course of radiotherapy (radical radiotherapy) for lung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having targeted cancer treatments that can affect the immune system (such as protein kinase inhibitors or PARP inhibitors)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Blood or bone marrow cancer (such as </a:t>
            </a:r>
            <a:r>
              <a:rPr lang="en-US" dirty="0" err="1"/>
              <a:t>leukaemia</a:t>
            </a:r>
            <a:r>
              <a:rPr lang="en-US" dirty="0"/>
              <a:t>, lymphoma or myeloma)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Bone marrow or stem cell transplant in the past 6 months, or are still taking immunosuppressant medicine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Severe lung condition (such as cystic fibrosis, severe asthma or severe COPD)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are taking medicine that makes them much more likely to get infections (such as high doses of steroids)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Metabolic conditions (sickle cell)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born with a serious heart condition and are pregnant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53C68-A8C1-4615-ADF2-30EE22B6AF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73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53C68-A8C1-4615-ADF2-30EE22B6AFD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3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53C68-A8C1-4615-ADF2-30EE22B6AFD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487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53C68-A8C1-4615-ADF2-30EE22B6AFD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11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FE8C5-67C8-4AAD-9199-703779BB8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B5640D-54AC-454D-AFCE-883489FF3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4EAAC-6F5D-476A-BA27-A30EAFE02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10F-F832-4FB1-8E23-658305F21145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BB50B-BCF6-4B8D-A203-51D7D401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807A0-790C-4A20-8C4F-2DA24658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38EC-A182-4261-914D-C3E1E1D1E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0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152CC-95BD-4D93-A1F2-A9F387DD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AA299-3B85-485A-8E89-161461955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F3B7F-072E-49A3-BDDE-D49B6FBF9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10F-F832-4FB1-8E23-658305F21145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59C50-5F90-48E2-AEAD-DCA123ADF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C39B7-8DEF-432C-BF04-72412DE3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38EC-A182-4261-914D-C3E1E1D1E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85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49A3CF-55F6-4441-8B75-26D297E96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9488B-B51F-41E0-91C4-00AFBDB3D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51348-B69C-4A96-B24D-3A2B617DD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10F-F832-4FB1-8E23-658305F21145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3EB95-2B90-4EFA-AE43-367A3AB6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05AA2-8FF1-449E-A846-AA6C1309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38EC-A182-4261-914D-C3E1E1D1E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5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E3477-4317-4F7A-BEB0-EEB1AC1C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3B1C-078D-4F71-8BC6-08702AD20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E4B64-A221-4658-B038-BB8F7FAF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10F-F832-4FB1-8E23-658305F21145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09A41-BE04-4398-A8F2-33A8490D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7582-A2A3-4287-A62C-0EDF0EF6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38EC-A182-4261-914D-C3E1E1D1E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928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0E67D-7D40-4CD7-875B-9C69729E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F11D4E-599B-4918-B1B0-9ACFBFA7D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F377B-05C7-41FE-9B09-E28D76F46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10F-F832-4FB1-8E23-658305F21145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2E967-0DA2-4E0A-893A-98EDC3B0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B96BA-6F8C-4439-8656-98E4C2F1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38EC-A182-4261-914D-C3E1E1D1E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61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2806-D7F7-4D72-8D13-C1462B7A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246E9-F2FE-4A6E-842A-C93E6FFCA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8370F-F956-44A5-A6C5-99C995537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4090F-D140-4947-BFD0-9B7B4962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10F-F832-4FB1-8E23-658305F21145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76F81A-B233-4CBE-90AE-5E4A1BF38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D5B10-B462-4FF5-8629-A2AC66CCC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38EC-A182-4261-914D-C3E1E1D1E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70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E8F17-A0FD-464D-A1A6-3356A117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46A4C-6008-471B-B5DD-EC0ED55AE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0BF0F-27E4-4B4E-B451-8A3B5757D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80E3AE-779C-4B98-AD23-4784EE023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6C55E-8740-47BE-961A-0ED555391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323B7C-BA64-46D8-928A-A00FD693E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10F-F832-4FB1-8E23-658305F21145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19B6C-BB76-44C6-8292-8D44279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3D0F19-CD12-484F-B09E-13ED6A17C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38EC-A182-4261-914D-C3E1E1D1E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981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44AC-F5D0-4792-89C3-1523B9CF3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355D2-0A5F-40ED-B6B9-427C2F2E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10F-F832-4FB1-8E23-658305F21145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6F64F-07F1-4D61-933E-74B90B44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5B8A3-8748-4AF2-AE6D-670F6EAA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38EC-A182-4261-914D-C3E1E1D1E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01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875C1B-9265-4B66-8068-F0E6FC0E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10F-F832-4FB1-8E23-658305F21145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A52F34-2D28-4064-BB88-DA9080A0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FFCF1-ED92-4015-B144-830A4954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38EC-A182-4261-914D-C3E1E1D1E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21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5B91-0A2F-42C6-8EFE-68200736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6B502-6373-4361-9956-405453383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22AFA-5460-4778-8736-F8D1DC121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AC839-1CF0-44DB-966E-FE0214A2A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10F-F832-4FB1-8E23-658305F21145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126C5-20C8-4BEC-8C12-102483695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91C5A-FEC2-49C9-B45A-6D3768B8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38EC-A182-4261-914D-C3E1E1D1E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812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0AA86-7E3D-4861-BC07-1B5A689EF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59C0C4-34D2-4F6E-9846-FF3475750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328EF-AD87-4258-8801-A76C44582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489F0-1E20-43C4-B074-1FCC1010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210F-F832-4FB1-8E23-658305F21145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FAA383-D1CB-45D5-A7C8-AEBE6317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D663E-7C7C-4F6F-98D6-117BE78A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438EC-A182-4261-914D-C3E1E1D1E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96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CC2D72-650A-46EE-BBDC-9A89EC5B8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FD6C6-08E7-4F30-BD4C-F68836952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63BEF-6654-4450-ABD3-47BE949EB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0210F-F832-4FB1-8E23-658305F21145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4DE4D-B285-455B-AA63-A47252313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302A9-87DD-454C-A3FC-777B0328A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438EC-A182-4261-914D-C3E1E1D1E5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18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GddyTW5eMc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microsoft.com/office/2007/relationships/hdphoto" Target="../media/hdphoto9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2.safelinks.protection.outlook.com/?url=https%3A%2F%2Fwww.youtube.com%2Fwatch%3Fv%3D7oVP0X9X28M%26feature%3Dyoutu.be&amp;data=01%7C01%7Claura.stones%40bdct.nhs.uk%7Cd16b3a2b9de34633feba08d7fdd0070b%7Cf377edd1c32a465086639fc3ec794b84%7C1&amp;sdata=g11CvHiis76ZzUSfuY9cCPHd3vB33g87nM7IRCGzX4g%3D&amp;reserved=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sting-for-wuhan-novel-cov-2019-ncov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G8YbNbdaco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2EA6F82E-A6F2-433E-A47E-93318AD2F5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75" b="90250" l="0" r="100000">
                        <a14:foregroundMark x1="51545" y1="89250" x2="48736" y2="80625"/>
                        <a14:foregroundMark x1="47893" y1="89500" x2="55056" y2="90250"/>
                        <a14:foregroundMark x1="42416" y1="10000" x2="49157" y2="7875"/>
                        <a14:backgroundMark x1="87360" y1="70750" x2="85112" y2="63875"/>
                        <a14:backgroundMark x1="85112" y1="63875" x2="90169" y2="69500"/>
                        <a14:backgroundMark x1="90169" y1="69500" x2="87219" y2="72500"/>
                        <a14:backgroundMark x1="91011" y1="47125" x2="90449" y2="47500"/>
                        <a14:backgroundMark x1="9410" y1="26625" x2="13343" y2="33000"/>
                        <a14:backgroundMark x1="13343" y1="33000" x2="8146" y2="27750"/>
                        <a14:backgroundMark x1="8146" y1="27750" x2="9831" y2="27500"/>
                        <a14:backgroundMark x1="0" y1="45000" x2="7022" y2="45250"/>
                        <a14:backgroundMark x1="0" y1="46625" x2="7022" y2="45375"/>
                        <a14:backgroundMark x1="4635" y1="48250" x2="4916" y2="48875"/>
                        <a14:backgroundMark x1="75843" y1="80625" x2="75702" y2="80625"/>
                        <a14:backgroundMark x1="89747" y1="48125" x2="98736" y2="47500"/>
                        <a14:backgroundMark x1="98736" y1="47500" x2="89607" y2="48875"/>
                        <a14:backgroundMark x1="76124" y1="83125" x2="73315" y2="76625"/>
                        <a14:backgroundMark x1="73315" y1="76625" x2="80056" y2="81750"/>
                        <a14:backgroundMark x1="80056" y1="81750" x2="75702" y2="83125"/>
                        <a14:backgroundMark x1="55618" y1="89500" x2="55899" y2="90125"/>
                        <a14:backgroundMark x1="53511" y1="83250" x2="55337" y2="88375"/>
                        <a14:backgroundMark x1="56039" y1="88500" x2="56461" y2="82625"/>
                        <a14:backgroundMark x1="55899" y1="90125" x2="56039" y2="89000"/>
                        <a14:backgroundMark x1="56461" y1="82625" x2="53792" y2="83250"/>
                        <a14:backgroundMark x1="43961" y1="86625" x2="43961" y2="94750"/>
                        <a14:backgroundMark x1="43961" y1="94750" x2="47753" y2="87500"/>
                        <a14:backgroundMark x1="47753" y1="87500" x2="44242" y2="85625"/>
                        <a14:backgroundMark x1="33567" y1="85250" x2="3328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2312E3A6-0CA0-465F-85F8-A1C73CD2E2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75" b="90250" l="0" r="100000">
                        <a14:foregroundMark x1="51545" y1="89250" x2="48736" y2="80625"/>
                        <a14:foregroundMark x1="47893" y1="89500" x2="55056" y2="90250"/>
                        <a14:foregroundMark x1="42416" y1="10000" x2="49157" y2="7875"/>
                        <a14:backgroundMark x1="87360" y1="70750" x2="85112" y2="63875"/>
                        <a14:backgroundMark x1="85112" y1="63875" x2="90169" y2="69500"/>
                        <a14:backgroundMark x1="90169" y1="69500" x2="87219" y2="72500"/>
                        <a14:backgroundMark x1="91011" y1="47125" x2="90449" y2="47500"/>
                        <a14:backgroundMark x1="9410" y1="26625" x2="13343" y2="33000"/>
                        <a14:backgroundMark x1="13343" y1="33000" x2="8146" y2="27750"/>
                        <a14:backgroundMark x1="8146" y1="27750" x2="9831" y2="27500"/>
                        <a14:backgroundMark x1="0" y1="45000" x2="7022" y2="45250"/>
                        <a14:backgroundMark x1="0" y1="46625" x2="7022" y2="45375"/>
                        <a14:backgroundMark x1="4635" y1="48250" x2="4916" y2="48875"/>
                        <a14:backgroundMark x1="75843" y1="80625" x2="75702" y2="80625"/>
                        <a14:backgroundMark x1="89747" y1="48125" x2="98736" y2="47500"/>
                        <a14:backgroundMark x1="98736" y1="47500" x2="89607" y2="48875"/>
                        <a14:backgroundMark x1="76124" y1="83125" x2="73315" y2="76625"/>
                        <a14:backgroundMark x1="73315" y1="76625" x2="80056" y2="81750"/>
                        <a14:backgroundMark x1="80056" y1="81750" x2="75702" y2="83125"/>
                        <a14:backgroundMark x1="55618" y1="89500" x2="55899" y2="90125"/>
                        <a14:backgroundMark x1="53511" y1="83250" x2="55337" y2="88375"/>
                        <a14:backgroundMark x1="56039" y1="88500" x2="56461" y2="82625"/>
                        <a14:backgroundMark x1="55899" y1="90125" x2="56039" y2="89000"/>
                        <a14:backgroundMark x1="56461" y1="82625" x2="53792" y2="83250"/>
                        <a14:backgroundMark x1="43961" y1="86625" x2="43961" y2="94750"/>
                        <a14:backgroundMark x1="43961" y1="94750" x2="47753" y2="87500"/>
                        <a14:backgroundMark x1="47753" y1="87500" x2="44242" y2="85625"/>
                        <a14:backgroundMark x1="33567" y1="85250" x2="3328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BD751-ABBE-47B8-AA55-C3A2FCD68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en-GB" sz="2800">
                <a:solidFill>
                  <a:srgbClr val="080808"/>
                </a:solidFill>
              </a:rPr>
              <a:t>Infection Prevention: </a:t>
            </a:r>
            <a:br>
              <a:rPr lang="en-GB" sz="2800">
                <a:solidFill>
                  <a:srgbClr val="080808"/>
                </a:solidFill>
              </a:rPr>
            </a:br>
            <a:r>
              <a:rPr lang="en-GB" sz="2800">
                <a:solidFill>
                  <a:srgbClr val="080808"/>
                </a:solidFill>
              </a:rPr>
              <a:t>COVID 19</a:t>
            </a:r>
          </a:p>
        </p:txBody>
      </p:sp>
    </p:spTree>
    <p:extLst>
      <p:ext uri="{BB962C8B-B14F-4D97-AF65-F5344CB8AC3E}">
        <p14:creationId xmlns:p14="http://schemas.microsoft.com/office/powerpoint/2010/main" val="2071035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0A39B1-FB28-4414-A41F-F2AF098C8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1517" y="1123527"/>
            <a:ext cx="7088961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13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E850-C733-474F-9EBC-D4A1A045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8019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u="sng" dirty="0"/>
              <a:t>Hand hygiene: staff </a:t>
            </a:r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12BB485F-B45E-4A0C-A099-0321F011C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75" b="90250" l="0" r="100000">
                        <a14:foregroundMark x1="51545" y1="89250" x2="48736" y2="80625"/>
                        <a14:foregroundMark x1="47893" y1="89500" x2="55056" y2="90250"/>
                        <a14:foregroundMark x1="42416" y1="10000" x2="49157" y2="7875"/>
                        <a14:backgroundMark x1="87360" y1="70750" x2="85112" y2="63875"/>
                        <a14:backgroundMark x1="85112" y1="63875" x2="90169" y2="69500"/>
                        <a14:backgroundMark x1="90169" y1="69500" x2="87219" y2="72500"/>
                        <a14:backgroundMark x1="91011" y1="47125" x2="90449" y2="47500"/>
                        <a14:backgroundMark x1="9410" y1="26625" x2="13343" y2="33000"/>
                        <a14:backgroundMark x1="13343" y1="33000" x2="8146" y2="27750"/>
                        <a14:backgroundMark x1="8146" y1="27750" x2="9831" y2="27500"/>
                        <a14:backgroundMark x1="0" y1="45000" x2="7022" y2="45250"/>
                        <a14:backgroundMark x1="0" y1="46625" x2="7022" y2="45375"/>
                        <a14:backgroundMark x1="4635" y1="48250" x2="4916" y2="48875"/>
                        <a14:backgroundMark x1="75843" y1="80625" x2="75702" y2="80625"/>
                        <a14:backgroundMark x1="89747" y1="48125" x2="98736" y2="47500"/>
                        <a14:backgroundMark x1="98736" y1="47500" x2="89607" y2="48875"/>
                        <a14:backgroundMark x1="76124" y1="83125" x2="73315" y2="76625"/>
                        <a14:backgroundMark x1="73315" y1="76625" x2="80056" y2="81750"/>
                        <a14:backgroundMark x1="80056" y1="81750" x2="75702" y2="83125"/>
                        <a14:backgroundMark x1="55618" y1="89500" x2="55899" y2="90125"/>
                        <a14:backgroundMark x1="53511" y1="83250" x2="55337" y2="88375"/>
                        <a14:backgroundMark x1="56039" y1="88500" x2="56461" y2="82625"/>
                        <a14:backgroundMark x1="55899" y1="90125" x2="56039" y2="89000"/>
                        <a14:backgroundMark x1="56461" y1="82625" x2="53792" y2="83250"/>
                        <a14:backgroundMark x1="43961" y1="86625" x2="43961" y2="94750"/>
                        <a14:backgroundMark x1="43961" y1="94750" x2="47753" y2="87500"/>
                        <a14:backgroundMark x1="47753" y1="87500" x2="44242" y2="85625"/>
                        <a14:backgroundMark x1="33567" y1="85250" x2="3328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758309" y="4217380"/>
            <a:ext cx="2433691" cy="2737907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F937EA3-029A-44C2-B4AE-0EA8ED6B48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5459" y="1273744"/>
            <a:ext cx="594360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012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8E13C9D3-8B3E-4E4A-AB86-FCECEC53E5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75" b="90250" l="0" r="100000">
                        <a14:foregroundMark x1="51545" y1="89250" x2="48736" y2="80625"/>
                        <a14:foregroundMark x1="47893" y1="89500" x2="55056" y2="90250"/>
                        <a14:foregroundMark x1="42416" y1="10000" x2="49157" y2="7875"/>
                        <a14:backgroundMark x1="87360" y1="70750" x2="85112" y2="63875"/>
                        <a14:backgroundMark x1="85112" y1="63875" x2="90169" y2="69500"/>
                        <a14:backgroundMark x1="90169" y1="69500" x2="87219" y2="72500"/>
                        <a14:backgroundMark x1="91011" y1="47125" x2="90449" y2="47500"/>
                        <a14:backgroundMark x1="9410" y1="26625" x2="13343" y2="33000"/>
                        <a14:backgroundMark x1="13343" y1="33000" x2="8146" y2="27750"/>
                        <a14:backgroundMark x1="8146" y1="27750" x2="9831" y2="27500"/>
                        <a14:backgroundMark x1="0" y1="45000" x2="7022" y2="45250"/>
                        <a14:backgroundMark x1="0" y1="46625" x2="7022" y2="45375"/>
                        <a14:backgroundMark x1="4635" y1="48250" x2="4916" y2="48875"/>
                        <a14:backgroundMark x1="75843" y1="80625" x2="75702" y2="80625"/>
                        <a14:backgroundMark x1="89747" y1="48125" x2="98736" y2="47500"/>
                        <a14:backgroundMark x1="98736" y1="47500" x2="89607" y2="48875"/>
                        <a14:backgroundMark x1="76124" y1="83125" x2="73315" y2="76625"/>
                        <a14:backgroundMark x1="73315" y1="76625" x2="80056" y2="81750"/>
                        <a14:backgroundMark x1="80056" y1="81750" x2="75702" y2="83125"/>
                        <a14:backgroundMark x1="55618" y1="89500" x2="55899" y2="90125"/>
                        <a14:backgroundMark x1="53511" y1="83250" x2="55337" y2="88375"/>
                        <a14:backgroundMark x1="56039" y1="88500" x2="56461" y2="82625"/>
                        <a14:backgroundMark x1="55899" y1="90125" x2="56039" y2="89000"/>
                        <a14:backgroundMark x1="56461" y1="82625" x2="53792" y2="83250"/>
                        <a14:backgroundMark x1="43961" y1="86625" x2="43961" y2="94750"/>
                        <a14:backgroundMark x1="43961" y1="94750" x2="47753" y2="87500"/>
                        <a14:backgroundMark x1="47753" y1="87500" x2="44242" y2="85625"/>
                        <a14:backgroundMark x1="33567" y1="85250" x2="3328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910709" y="4298759"/>
            <a:ext cx="2433691" cy="27379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45FEE-0CF0-45E2-A7DE-396FE741A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232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u="sng" dirty="0"/>
              <a:t>Hand hygiene: </a:t>
            </a:r>
            <a:r>
              <a:rPr lang="en-GB" sz="3600" b="1" u="sng" dirty="0"/>
              <a:t>staff</a:t>
            </a:r>
            <a:r>
              <a:rPr lang="en-GB" sz="4000" b="1" u="sng" dirty="0"/>
              <a:t> </a:t>
            </a:r>
            <a:endParaRPr lang="en-GB" sz="4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7610865-4E12-4DFD-A2A1-26D10736D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334674"/>
              </p:ext>
            </p:extLst>
          </p:nvPr>
        </p:nvGraphicFramePr>
        <p:xfrm>
          <a:off x="1420010" y="1506071"/>
          <a:ext cx="9305364" cy="436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2682">
                  <a:extLst>
                    <a:ext uri="{9D8B030D-6E8A-4147-A177-3AD203B41FA5}">
                      <a16:colId xmlns:a16="http://schemas.microsoft.com/office/drawing/2014/main" val="3936839191"/>
                    </a:ext>
                  </a:extLst>
                </a:gridCol>
                <a:gridCol w="4652682">
                  <a:extLst>
                    <a:ext uri="{9D8B030D-6E8A-4147-A177-3AD203B41FA5}">
                      <a16:colId xmlns:a16="http://schemas.microsoft.com/office/drawing/2014/main" val="2407258693"/>
                    </a:ext>
                  </a:extLst>
                </a:gridCol>
              </a:tblGrid>
              <a:tr h="623943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BEFORE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AFTER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989643"/>
                  </a:ext>
                </a:extLst>
              </a:tr>
              <a:tr h="623943">
                <a:tc>
                  <a:txBody>
                    <a:bodyPr/>
                    <a:lstStyle/>
                    <a:p>
                      <a:r>
                        <a:rPr lang="en-GB" dirty="0"/>
                        <a:t>Leaving home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Arriving at work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554062"/>
                  </a:ext>
                </a:extLst>
              </a:tr>
              <a:tr h="623943">
                <a:tc>
                  <a:txBody>
                    <a:bodyPr/>
                    <a:lstStyle/>
                    <a:p>
                      <a:r>
                        <a:rPr lang="en-GB" dirty="0"/>
                        <a:t>Food prep</a:t>
                      </a:r>
                    </a:p>
                  </a:txBody>
                  <a:tcP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Touching surfaces</a:t>
                      </a:r>
                    </a:p>
                  </a:txBody>
                  <a:tcP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308059"/>
                  </a:ext>
                </a:extLst>
              </a:tr>
              <a:tr h="623943">
                <a:tc>
                  <a:txBody>
                    <a:bodyPr/>
                    <a:lstStyle/>
                    <a:p>
                      <a:r>
                        <a:rPr lang="en-GB" dirty="0"/>
                        <a:t>Eating any food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Decontamination equipment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806908"/>
                  </a:ext>
                </a:extLst>
              </a:tr>
              <a:tr h="623943">
                <a:tc>
                  <a:txBody>
                    <a:bodyPr/>
                    <a:lstStyle/>
                    <a:p>
                      <a:r>
                        <a:rPr lang="en-GB" dirty="0"/>
                        <a:t>Eating snack</a:t>
                      </a:r>
                    </a:p>
                  </a:txBody>
                  <a:tcP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Handling waste </a:t>
                      </a:r>
                    </a:p>
                  </a:txBody>
                  <a:tcP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222868"/>
                  </a:ext>
                </a:extLst>
              </a:tr>
              <a:tr h="623943">
                <a:tc>
                  <a:txBody>
                    <a:bodyPr/>
                    <a:lstStyle/>
                    <a:p>
                      <a:r>
                        <a:rPr lang="en-GB" dirty="0"/>
                        <a:t>Taking a break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Using the toilet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51517"/>
                  </a:ext>
                </a:extLst>
              </a:tr>
              <a:tr h="623943">
                <a:tc>
                  <a:txBody>
                    <a:bodyPr/>
                    <a:lstStyle/>
                    <a:p>
                      <a:r>
                        <a:rPr lang="en-GB" dirty="0"/>
                        <a:t>Leaving work</a:t>
                      </a:r>
                    </a:p>
                  </a:txBody>
                  <a:tcP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After taking a break</a:t>
                      </a:r>
                    </a:p>
                  </a:txBody>
                  <a:tcP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173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318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B9F64-DA49-457A-B938-D82B37F8D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798990"/>
          </a:xfrm>
        </p:spPr>
        <p:txBody>
          <a:bodyPr>
            <a:normAutofit/>
          </a:bodyPr>
          <a:lstStyle/>
          <a:p>
            <a:r>
              <a:rPr lang="en-GB" sz="4000" b="1" u="sng" dirty="0"/>
              <a:t>Hand hygiene: Patients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DAC4BE-2877-402D-B2F8-797F525996AC}"/>
              </a:ext>
            </a:extLst>
          </p:cNvPr>
          <p:cNvSpPr/>
          <p:nvPr/>
        </p:nvSpPr>
        <p:spPr>
          <a:xfrm>
            <a:off x="111163" y="1497685"/>
            <a:ext cx="6096000" cy="22837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Encourage residents to clean their hands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After coughing/sneezing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Before eating</a:t>
            </a: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After toilet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Make hand wipes or alcohol gel easily available for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000" dirty="0">
                <a:ea typeface="ＭＳ Ｐゴシック" charset="0"/>
              </a:rPr>
              <a:t>the resident to use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1065AAF-70BC-432C-AAFF-F1E3A74309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66412"/>
            <a:ext cx="5733164" cy="6325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833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0017638-3F72-443A-97EC-EFADCB0EC8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9681" y="0"/>
            <a:ext cx="7132319" cy="684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B596C2DE-5122-4EB6-BD79-95B852E67F23}"/>
              </a:ext>
            </a:extLst>
          </p:cNvPr>
          <p:cNvSpPr/>
          <p:nvPr/>
        </p:nvSpPr>
        <p:spPr>
          <a:xfrm>
            <a:off x="112539" y="1923523"/>
            <a:ext cx="6096000" cy="3010953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89B59D-6114-486B-8E61-C5088EBCBF56}"/>
              </a:ext>
            </a:extLst>
          </p:cNvPr>
          <p:cNvSpPr txBox="1"/>
          <p:nvPr/>
        </p:nvSpPr>
        <p:spPr>
          <a:xfrm>
            <a:off x="438120" y="2858075"/>
            <a:ext cx="544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Take time to study all the steps in the poster.</a:t>
            </a:r>
          </a:p>
          <a:p>
            <a:pPr algn="ctr"/>
            <a:r>
              <a:rPr lang="en-GB" b="1" dirty="0"/>
              <a:t>The entire set of actions should not take less than 20 seconds.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A80163-6B52-42E0-B2B8-ED5B2BB0E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70"/>
            <a:ext cx="10515600" cy="926964"/>
          </a:xfrm>
        </p:spPr>
        <p:txBody>
          <a:bodyPr>
            <a:normAutofit/>
          </a:bodyPr>
          <a:lstStyle/>
          <a:p>
            <a:r>
              <a:rPr lang="en-GB" sz="4000" b="1" u="sng" dirty="0"/>
              <a:t>6 steps of hand hygiene</a:t>
            </a:r>
          </a:p>
        </p:txBody>
      </p:sp>
    </p:spTree>
    <p:extLst>
      <p:ext uri="{BB962C8B-B14F-4D97-AF65-F5344CB8AC3E}">
        <p14:creationId xmlns:p14="http://schemas.microsoft.com/office/powerpoint/2010/main" val="3312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727F-E2BD-4C55-B73D-0A63C88C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8871"/>
          </a:xfrm>
        </p:spPr>
        <p:txBody>
          <a:bodyPr>
            <a:normAutofit/>
          </a:bodyPr>
          <a:lstStyle/>
          <a:p>
            <a:r>
              <a:rPr lang="en-GB" sz="3600" b="1" u="sng" dirty="0"/>
              <a:t>Effectiveness of handwashing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06630E-4484-4A87-A15B-DB870D566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695" y="1690688"/>
            <a:ext cx="9270609" cy="4935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0249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AA6D8-BF98-4B46-B504-C1D24D38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6232"/>
            <a:ext cx="10515600" cy="971597"/>
          </a:xfrm>
        </p:spPr>
        <p:txBody>
          <a:bodyPr>
            <a:normAutofit/>
          </a:bodyPr>
          <a:lstStyle/>
          <a:p>
            <a:r>
              <a:rPr lang="en-GB" sz="4000" b="1" u="sng" dirty="0"/>
              <a:t>National hand hygiene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1EBCE-8624-4B6E-9B43-610F10124C0D}"/>
              </a:ext>
            </a:extLst>
          </p:cNvPr>
          <p:cNvSpPr txBox="1">
            <a:spLocks/>
          </p:cNvSpPr>
          <p:nvPr/>
        </p:nvSpPr>
        <p:spPr>
          <a:xfrm>
            <a:off x="584982" y="190619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n-GB" sz="2400" b="1" dirty="0"/>
              <a:t>Bare below the elbows:</a:t>
            </a:r>
            <a:endParaRPr lang="en-GB" sz="2400" b="1" dirty="0">
              <a:cs typeface="Calibri"/>
            </a:endParaRPr>
          </a:p>
          <a:p>
            <a:r>
              <a:rPr lang="en-GB" sz="2400" dirty="0"/>
              <a:t>Short sleeves or long sleeves rolled up</a:t>
            </a:r>
            <a:endParaRPr lang="en-GB" sz="2400" dirty="0">
              <a:cs typeface="Calibri"/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n-GB" sz="2400" b="1" dirty="0"/>
              <a:t>No jewellery</a:t>
            </a:r>
          </a:p>
          <a:p>
            <a:pPr>
              <a:buClr>
                <a:schemeClr val="tx1"/>
              </a:buClr>
            </a:pPr>
            <a:r>
              <a:rPr lang="en-GB" sz="2400" dirty="0"/>
              <a:t>One plain band ring</a:t>
            </a:r>
            <a:endParaRPr lang="en-GB" sz="2400" dirty="0">
              <a:cs typeface="Calibri"/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n-GB" sz="2400" b="1" dirty="0"/>
              <a:t>Simple nails</a:t>
            </a:r>
          </a:p>
          <a:p>
            <a:pPr>
              <a:buClr>
                <a:schemeClr val="tx1"/>
              </a:buClr>
            </a:pPr>
            <a:r>
              <a:rPr lang="en-GB" sz="2400" dirty="0"/>
              <a:t>No long nails, no nail varnish, no long false nails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None/>
            </a:pPr>
            <a:r>
              <a:rPr lang="en-GB" sz="2400" b="1" dirty="0"/>
              <a:t>Cover cuts &amp; abrasions</a:t>
            </a:r>
          </a:p>
          <a:p>
            <a:pPr>
              <a:buClr>
                <a:schemeClr val="tx1"/>
              </a:buClr>
            </a:pPr>
            <a:r>
              <a:rPr lang="en-GB" sz="2400" dirty="0"/>
              <a:t>Waterproof dressing</a:t>
            </a:r>
            <a:endParaRPr lang="en-GB" sz="2400" dirty="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400" b="1" dirty="0">
                <a:cs typeface="Calibri"/>
              </a:rPr>
              <a:t>Good skin care </a:t>
            </a:r>
          </a:p>
          <a:p>
            <a:endParaRPr lang="en-GB" dirty="0"/>
          </a:p>
        </p:txBody>
      </p:sp>
      <p:pic>
        <p:nvPicPr>
          <p:cNvPr id="5" name="Picture 4" descr="A person in a blue shirt&#10;&#10;Description automatically generated">
            <a:extLst>
              <a:ext uri="{FF2B5EF4-FFF2-40B4-BE49-F238E27FC236}">
                <a16:creationId xmlns:a16="http://schemas.microsoft.com/office/drawing/2014/main" id="{5A0F620C-55CB-4828-9C6D-21DA9AAD60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677" y="915365"/>
            <a:ext cx="4846870" cy="5464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6623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00EFDE-12A0-43BD-8B4A-8F4D03E32882}"/>
              </a:ext>
            </a:extLst>
          </p:cNvPr>
          <p:cNvSpPr/>
          <p:nvPr/>
        </p:nvSpPr>
        <p:spPr>
          <a:xfrm>
            <a:off x="168485" y="416293"/>
            <a:ext cx="10005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hlinkClick r:id="rId2"/>
              </a:rPr>
              <a:t>https://www.youtube.com/watch?v=TGddyTW5eMc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992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12FBF4-415B-4C9E-AC25-13ED53D1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700"/>
            <a:ext cx="10608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u="sng" dirty="0"/>
              <a:t>‘walking with a purpose’</a:t>
            </a:r>
            <a:endParaRPr lang="en-GB" sz="4000" b="1" u="sng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C9D56D-0313-4DE1-9910-E86D373767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24" y="1360673"/>
            <a:ext cx="7840663" cy="325755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rgbClr val="000000"/>
                </a:solidFill>
              </a:rPr>
              <a:t>Try to promote cough etiquette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rgbClr val="000000"/>
                </a:solidFill>
              </a:rPr>
              <a:t>Try to promote hand cleansing</a:t>
            </a:r>
          </a:p>
          <a:p>
            <a:pPr marL="457200" lvl="1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- offer patients hand wipes regularly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rgbClr val="000000"/>
                </a:solidFill>
              </a:rPr>
              <a:t>Try to guide the resident back to their room.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GB" altLang="en-US" sz="2400" dirty="0">
                <a:solidFill>
                  <a:srgbClr val="000000"/>
                </a:solidFill>
              </a:rPr>
              <a:t>Clean high touch surfaces more frequently </a:t>
            </a:r>
          </a:p>
          <a:p>
            <a:pPr marL="457200" lvl="1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GB" altLang="en-US" sz="2000" dirty="0">
                <a:solidFill>
                  <a:srgbClr val="000000"/>
                </a:solidFill>
              </a:rPr>
              <a:t>-handrails, door handles, tables etc</a:t>
            </a:r>
          </a:p>
          <a:p>
            <a:endParaRPr lang="en-US" altLang="en-US" dirty="0"/>
          </a:p>
        </p:txBody>
      </p:sp>
      <p:pic>
        <p:nvPicPr>
          <p:cNvPr id="2052" name="Picture 4" descr="Experts explain when a slight cough or sneeze can be harmful | The ...">
            <a:extLst>
              <a:ext uri="{FF2B5EF4-FFF2-40B4-BE49-F238E27FC236}">
                <a16:creationId xmlns:a16="http://schemas.microsoft.com/office/drawing/2014/main" id="{1397398E-518D-4F1F-BD12-EE5AD5410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350865"/>
            <a:ext cx="5934075" cy="6289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B3E9D343-ADB5-463E-9881-283203248F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75" b="90250" l="0" r="100000">
                        <a14:foregroundMark x1="51545" y1="89250" x2="48736" y2="80625"/>
                        <a14:foregroundMark x1="47893" y1="89500" x2="55056" y2="90250"/>
                        <a14:foregroundMark x1="42416" y1="10000" x2="49157" y2="7875"/>
                        <a14:backgroundMark x1="87360" y1="70750" x2="85112" y2="63875"/>
                        <a14:backgroundMark x1="85112" y1="63875" x2="90169" y2="69500"/>
                        <a14:backgroundMark x1="90169" y1="69500" x2="87219" y2="72500"/>
                        <a14:backgroundMark x1="91011" y1="47125" x2="90449" y2="47500"/>
                        <a14:backgroundMark x1="9410" y1="26625" x2="13343" y2="33000"/>
                        <a14:backgroundMark x1="13343" y1="33000" x2="8146" y2="27750"/>
                        <a14:backgroundMark x1="8146" y1="27750" x2="9831" y2="27500"/>
                        <a14:backgroundMark x1="0" y1="45000" x2="7022" y2="45250"/>
                        <a14:backgroundMark x1="0" y1="46625" x2="7022" y2="45375"/>
                        <a14:backgroundMark x1="4635" y1="48250" x2="4916" y2="48875"/>
                        <a14:backgroundMark x1="75843" y1="80625" x2="75702" y2="80625"/>
                        <a14:backgroundMark x1="89747" y1="48125" x2="98736" y2="47500"/>
                        <a14:backgroundMark x1="98736" y1="47500" x2="89607" y2="48875"/>
                        <a14:backgroundMark x1="76124" y1="83125" x2="73315" y2="76625"/>
                        <a14:backgroundMark x1="73315" y1="76625" x2="80056" y2="81750"/>
                        <a14:backgroundMark x1="80056" y1="81750" x2="75702" y2="83125"/>
                        <a14:backgroundMark x1="55618" y1="89500" x2="55899" y2="90125"/>
                        <a14:backgroundMark x1="53511" y1="83250" x2="55337" y2="88375"/>
                        <a14:backgroundMark x1="56039" y1="88500" x2="56461" y2="82625"/>
                        <a14:backgroundMark x1="55899" y1="90125" x2="56039" y2="89000"/>
                        <a14:backgroundMark x1="56461" y1="82625" x2="53792" y2="83250"/>
                        <a14:backgroundMark x1="43961" y1="86625" x2="43961" y2="94750"/>
                        <a14:backgroundMark x1="43961" y1="94750" x2="47753" y2="87500"/>
                        <a14:backgroundMark x1="47753" y1="87500" x2="44242" y2="85625"/>
                        <a14:backgroundMark x1="33567" y1="85250" x2="3328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4342071"/>
            <a:ext cx="2433691" cy="27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73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40ED-1ECD-4DBE-8B72-69A79E98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14608" cy="753461"/>
          </a:xfrm>
        </p:spPr>
        <p:txBody>
          <a:bodyPr>
            <a:normAutofit/>
          </a:bodyPr>
          <a:lstStyle/>
          <a:p>
            <a:r>
              <a:rPr lang="en-US" altLang="en-US" sz="3600" b="1" u="sng"/>
              <a:t>Managing contact between staff and residents</a:t>
            </a:r>
            <a:endParaRPr lang="en-GB" sz="3600" b="1" u="s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27121B-AB6D-48EA-961E-61E07C4B3268}"/>
              </a:ext>
            </a:extLst>
          </p:cNvPr>
          <p:cNvSpPr/>
          <p:nvPr/>
        </p:nvSpPr>
        <p:spPr>
          <a:xfrm>
            <a:off x="219073" y="1043282"/>
            <a:ext cx="8273988" cy="398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400" b="1"/>
              <a:t>Residents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/>
              <a:t>If extremely vulnerable should be placed in single room and not share bathroom with other residents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/>
              <a:t>Symptomatic resident should wear surgical face mask (if possible) to transfer between rooms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lang="en-US" altLang="en-US" sz="1200"/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400" b="1"/>
              <a:t>Staff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/>
              <a:t>Where possible staff should be allocated to work with EITHER symptomatic or non-symptomatic residents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/>
              <a:t>Staff who have previously tested positive for COVID-19 should care for symptomatic residents (still use PPE)</a:t>
            </a:r>
            <a:endParaRPr lang="en-US" altLang="en-US" sz="1400" dirty="0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3FBDA5E3-1BD2-4184-9EEF-F25DC4790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4" b="99769" l="9585" r="89776">
                        <a14:foregroundMark x1="64537" y1="13657" x2="69968" y2="28935"/>
                        <a14:foregroundMark x1="63259" y1="82176" x2="61981" y2="99537"/>
                        <a14:foregroundMark x1="86262" y1="58102" x2="86262" y2="60648"/>
                        <a14:foregroundMark x1="74441" y1="15278" x2="72843" y2="21065"/>
                        <a14:foregroundMark x1="67412" y1="11111" x2="70927" y2="11343"/>
                        <a14:backgroundMark x1="52077" y1="26389" x2="47284" y2="36574"/>
                        <a14:backgroundMark x1="75719" y1="13194" x2="78275" y2="16435"/>
                        <a14:backgroundMark x1="51438" y1="55556" x2="51118" y2="64352"/>
                        <a14:backgroundMark x1="48882" y1="40741" x2="50479" y2="46065"/>
                        <a14:backgroundMark x1="81150" y1="51389" x2="83387" y2="58565"/>
                        <a14:backgroundMark x1="73802" y1="12500" x2="75399" y2="15046"/>
                        <a14:backgroundMark x1="73482" y1="12269" x2="75080" y2="13889"/>
                        <a14:backgroundMark x1="71565" y1="10880" x2="72843" y2="11806"/>
                        <a14:backgroundMark x1="51438" y1="79861" x2="48562" y2="976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 b="-1346"/>
          <a:stretch/>
        </p:blipFill>
        <p:spPr bwMode="auto">
          <a:xfrm flipH="1">
            <a:off x="9071062" y="1222392"/>
            <a:ext cx="4359565" cy="5723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close up of a flower&#10;&#10;Description automatically generated">
            <a:extLst>
              <a:ext uri="{FF2B5EF4-FFF2-40B4-BE49-F238E27FC236}">
                <a16:creationId xmlns:a16="http://schemas.microsoft.com/office/drawing/2014/main" id="{23FE1562-C9D0-4631-A5CE-2FCFE03A82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5" b="90250" l="0" r="100000">
                        <a14:foregroundMark x1="51545" y1="89250" x2="48736" y2="80625"/>
                        <a14:foregroundMark x1="47893" y1="89500" x2="55056" y2="90250"/>
                        <a14:foregroundMark x1="42416" y1="10000" x2="49157" y2="7875"/>
                        <a14:backgroundMark x1="87360" y1="70750" x2="85112" y2="63875"/>
                        <a14:backgroundMark x1="85112" y1="63875" x2="90169" y2="69500"/>
                        <a14:backgroundMark x1="90169" y1="69500" x2="87219" y2="72500"/>
                        <a14:backgroundMark x1="91011" y1="47125" x2="90449" y2="47500"/>
                        <a14:backgroundMark x1="9410" y1="26625" x2="13343" y2="33000"/>
                        <a14:backgroundMark x1="13343" y1="33000" x2="8146" y2="27750"/>
                        <a14:backgroundMark x1="8146" y1="27750" x2="9831" y2="27500"/>
                        <a14:backgroundMark x1="0" y1="45000" x2="7022" y2="45250"/>
                        <a14:backgroundMark x1="0" y1="46625" x2="7022" y2="45375"/>
                        <a14:backgroundMark x1="4635" y1="48250" x2="4916" y2="48875"/>
                        <a14:backgroundMark x1="75843" y1="80625" x2="75702" y2="80625"/>
                        <a14:backgroundMark x1="89747" y1="48125" x2="98736" y2="47500"/>
                        <a14:backgroundMark x1="98736" y1="47500" x2="89607" y2="48875"/>
                        <a14:backgroundMark x1="76124" y1="83125" x2="73315" y2="76625"/>
                        <a14:backgroundMark x1="73315" y1="76625" x2="80056" y2="81750"/>
                        <a14:backgroundMark x1="80056" y1="81750" x2="75702" y2="83125"/>
                        <a14:backgroundMark x1="55618" y1="89500" x2="55899" y2="90125"/>
                        <a14:backgroundMark x1="53511" y1="83250" x2="55337" y2="88375"/>
                        <a14:backgroundMark x1="56039" y1="88500" x2="56461" y2="82625"/>
                        <a14:backgroundMark x1="55899" y1="90125" x2="56039" y2="89000"/>
                        <a14:backgroundMark x1="56461" y1="82625" x2="53792" y2="83250"/>
                        <a14:backgroundMark x1="43961" y1="86625" x2="43961" y2="94750"/>
                        <a14:backgroundMark x1="43961" y1="94750" x2="47753" y2="87500"/>
                        <a14:backgroundMark x1="47753" y1="87500" x2="44242" y2="85625"/>
                        <a14:backgroundMark x1="33567" y1="85250" x2="3328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4710545"/>
            <a:ext cx="2049791" cy="230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48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F79B0DD-2C63-4EE5-804F-B8E391FC1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7DB8AB-CD55-4C8F-9043-52652B89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6"/>
            <a:ext cx="5364255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D10A22-361B-49A5-BE90-0AFAC41DDA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783" y="712291"/>
            <a:ext cx="3647620" cy="280222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3059C5A-91CB-4024-9B4E-20082E25C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643466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184884BF-A898-4EFF-9504-E13EBE3F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3514513"/>
            <a:ext cx="5364255" cy="270340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7B32D337-FDA6-4468-ADB1-7038E5FC0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3514513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E01959-58D5-404E-B078-3D2453859E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8256" y="650068"/>
            <a:ext cx="4217472" cy="2549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BB6546-BB15-4779-A6F0-DE2092A5F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9524" y="3791890"/>
            <a:ext cx="1808080" cy="18201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7FD213-398F-4363-AFBE-398DF9A715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8492" y="3585584"/>
            <a:ext cx="1947236" cy="2344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645C6A-B903-49AB-A9F1-8280064CEB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8357" y="3747717"/>
            <a:ext cx="1947236" cy="19084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946AEB-290A-45A6-A283-F4526A7C3C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3349" y="3790409"/>
            <a:ext cx="2325498" cy="193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68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1DE81-F702-4231-B647-B0F6B15D01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7007" y="1123527"/>
            <a:ext cx="7617980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1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B539D-89F0-40F8-B170-7942FEAF7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16" y="-12724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u="sng" dirty="0"/>
              <a:t>The correct use of PPE: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F08450-FF78-43FB-9CC5-1AFDCF3A40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68283" y="914400"/>
            <a:ext cx="6611815" cy="5824025"/>
          </a:xfrm>
          <a:prstGeom prst="rect">
            <a:avLst/>
          </a:prstGeom>
        </p:spPr>
      </p:pic>
      <p:pic>
        <p:nvPicPr>
          <p:cNvPr id="4" name="Picture 3" descr="A picture containing clothing&#10;&#10;Description automatically generated">
            <a:extLst>
              <a:ext uri="{FF2B5EF4-FFF2-40B4-BE49-F238E27FC236}">
                <a16:creationId xmlns:a16="http://schemas.microsoft.com/office/drawing/2014/main" id="{D4E0B8AD-D360-444F-B643-96C4AB4793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00" b="97900" l="10000" r="90000">
                        <a14:foregroundMark x1="57900" y1="4200" x2="54000" y2="11300"/>
                        <a14:foregroundMark x1="26700" y1="91000" x2="34200" y2="93800"/>
                        <a14:foregroundMark x1="34200" y1="93800" x2="42700" y2="87600"/>
                        <a14:foregroundMark x1="42700" y1="87600" x2="44200" y2="85200"/>
                        <a14:foregroundMark x1="35500" y1="97700" x2="39200" y2="97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15" y="914400"/>
            <a:ext cx="1602889" cy="1602889"/>
          </a:xfrm>
          <a:prstGeom prst="rect">
            <a:avLst/>
          </a:prstGeom>
        </p:spPr>
      </p:pic>
      <p:pic>
        <p:nvPicPr>
          <p:cNvPr id="6" name="Picture 5" descr="A picture containing diaper&#10;&#10;Description automatically generated">
            <a:extLst>
              <a:ext uri="{FF2B5EF4-FFF2-40B4-BE49-F238E27FC236}">
                <a16:creationId xmlns:a16="http://schemas.microsoft.com/office/drawing/2014/main" id="{053BB957-CF35-4DD5-8C04-3110788C61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778" r="92130">
                        <a14:foregroundMark x1="6345" y1="38625" x2="6019" y2="39722"/>
                        <a14:foregroundMark x1="6019" y1="39722" x2="5370" y2="47222"/>
                        <a14:foregroundMark x1="5370" y1="47222" x2="7870" y2="53981"/>
                        <a14:foregroundMark x1="7870" y1="53981" x2="8519" y2="54444"/>
                        <a14:foregroundMark x1="90093" y1="41574" x2="92130" y2="48981"/>
                        <a14:foregroundMark x1="92130" y1="48981" x2="91296" y2="52037"/>
                        <a14:backgroundMark x1="7407" y1="37685" x2="9074" y2="28519"/>
                        <a14:backgroundMark x1="7685" y1="32593" x2="7685" y2="35741"/>
                        <a14:backgroundMark x1="8796" y1="28241" x2="10370" y2="27963"/>
                        <a14:backgroundMark x1="9537" y1="27593" x2="9537" y2="29630"/>
                        <a14:backgroundMark x1="10370" y1="27130" x2="9074" y2="27130"/>
                        <a14:backgroundMark x1="7500" y1="35648" x2="7407" y2="38148"/>
                        <a14:backgroundMark x1="7500" y1="35648" x2="7222" y2="38704"/>
                        <a14:backgroundMark x1="11111" y1="27130" x2="8981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527" y="2692495"/>
            <a:ext cx="1732877" cy="1732877"/>
          </a:xfrm>
          <a:prstGeom prst="rect">
            <a:avLst/>
          </a:prstGeom>
        </p:spPr>
      </p:pic>
      <p:pic>
        <p:nvPicPr>
          <p:cNvPr id="9" name="Picture 8" descr="A picture containing dress, person&#10;&#10;Description automatically generated">
            <a:extLst>
              <a:ext uri="{FF2B5EF4-FFF2-40B4-BE49-F238E27FC236}">
                <a16:creationId xmlns:a16="http://schemas.microsoft.com/office/drawing/2014/main" id="{C4783BBC-4164-45A5-B1C3-1230430802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67" b="96389" l="9167" r="91389">
                        <a14:foregroundMark x1="31667" y1="93333" x2="46111" y2="88611"/>
                        <a14:foregroundMark x1="46111" y1="88611" x2="59722" y2="91667"/>
                        <a14:foregroundMark x1="59722" y1="91667" x2="64722" y2="90833"/>
                        <a14:foregroundMark x1="27500" y1="96389" x2="32222" y2="95278"/>
                        <a14:foregroundMark x1="9444" y1="38056" x2="11111" y2="51667"/>
                        <a14:foregroundMark x1="15000" y1="35000" x2="19722" y2="35833"/>
                        <a14:foregroundMark x1="91389" y1="85000" x2="87778" y2="80556"/>
                        <a14:foregroundMark x1="34722" y1="11389" x2="49722" y2="6667"/>
                        <a14:foregroundMark x1="49722" y1="6667" x2="61111" y2="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682" y="4340712"/>
            <a:ext cx="2578698" cy="2578698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ECE80A18-7E30-436A-AEEA-B499C0B190C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33" b="90222" l="10000" r="90000">
                        <a14:foregroundMark x1="36000" y1="90333" x2="47889" y2="91111"/>
                        <a14:foregroundMark x1="47889" y1="91111" x2="59000" y2="90333"/>
                        <a14:foregroundMark x1="59000" y1="90333" x2="59000" y2="90333"/>
                        <a14:foregroundMark x1="37000" y1="40667" x2="64667" y2="32667"/>
                        <a14:foregroundMark x1="67444" y1="10222" x2="74778" y2="4333"/>
                        <a14:foregroundMark x1="32000" y1="51778" x2="42889" y2="68556"/>
                        <a14:foregroundMark x1="42889" y1="68556" x2="54111" y2="66556"/>
                        <a14:foregroundMark x1="54111" y1="66556" x2="59222" y2="64111"/>
                        <a14:foregroundMark x1="61556" y1="45222" x2="66556" y2="63667"/>
                        <a14:foregroundMark x1="66556" y1="63667" x2="64667" y2="82778"/>
                        <a14:foregroundMark x1="71778" y1="37222" x2="79111" y2="69111"/>
                        <a14:foregroundMark x1="79111" y1="69111" x2="76667" y2="78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8320" y="741402"/>
            <a:ext cx="2003590" cy="200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A person wearing a blue dress&#10;&#10;Description automatically generated">
            <a:extLst>
              <a:ext uri="{FF2B5EF4-FFF2-40B4-BE49-F238E27FC236}">
                <a16:creationId xmlns:a16="http://schemas.microsoft.com/office/drawing/2014/main" id="{24B08BD1-094F-4A03-94F0-C48ADF69ED4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600" b="94400" l="10000" r="90000">
                        <a14:foregroundMark x1="40600" y1="94400" x2="57400" y2="93400"/>
                        <a14:foregroundMark x1="24400" y1="18800" x2="35200" y2="5800"/>
                        <a14:foregroundMark x1="35200" y1="5800" x2="42400" y2="2400"/>
                        <a14:foregroundMark x1="42400" y1="2400" x2="48200" y2="9800"/>
                        <a14:foregroundMark x1="48200" y1="9800" x2="50800" y2="15800"/>
                        <a14:foregroundMark x1="34800" y1="13200" x2="34800" y2="13200"/>
                        <a14:foregroundMark x1="30200" y1="15600" x2="38400" y2="10000"/>
                        <a14:foregroundMark x1="34400" y1="5600" x2="55200" y2="2600"/>
                        <a14:foregroundMark x1="55200" y1="2600" x2="64200" y2="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892" y="3301656"/>
            <a:ext cx="3436769" cy="343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14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224D79-BF98-473D-BB9E-A7B2BA66E013}"/>
              </a:ext>
            </a:extLst>
          </p:cNvPr>
          <p:cNvSpPr txBox="1"/>
          <p:nvPr/>
        </p:nvSpPr>
        <p:spPr>
          <a:xfrm>
            <a:off x="711200" y="655782"/>
            <a:ext cx="1067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>
                <a:hlinkClick r:id="rId2"/>
              </a:rPr>
              <a:t>https://www.youtube.com/watch?v=7oVP0X9X28M&amp;feature=youtu.be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30584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C83C-3AE7-4100-8AC9-9881F31F6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PPE: what is sessional use.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59A18-CCCB-4252-9D22-7ECBAFF258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90688"/>
            <a:ext cx="10559187" cy="4371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6211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4BB1-67D7-4756-8159-B8E2B485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80094"/>
          </a:xfrm>
        </p:spPr>
        <p:txBody>
          <a:bodyPr>
            <a:normAutofit/>
          </a:bodyPr>
          <a:lstStyle/>
          <a:p>
            <a:r>
              <a:rPr lang="en-GB" sz="4000" b="1" u="sng" dirty="0"/>
              <a:t>Problems with PPE</a:t>
            </a:r>
          </a:p>
        </p:txBody>
      </p:sp>
      <p:pic>
        <p:nvPicPr>
          <p:cNvPr id="4" name="Picture 3" descr="A close up of a person wearing a mask&#10;&#10;Description automatically generated">
            <a:extLst>
              <a:ext uri="{FF2B5EF4-FFF2-40B4-BE49-F238E27FC236}">
                <a16:creationId xmlns:a16="http://schemas.microsoft.com/office/drawing/2014/main" id="{8F5FEE29-A58D-4B3F-AE5E-68ECD77FDE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620" y="963093"/>
            <a:ext cx="5684197" cy="568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picture containing person, indoor, woman, teeth&#10;&#10;Description automatically generated">
            <a:extLst>
              <a:ext uri="{FF2B5EF4-FFF2-40B4-BE49-F238E27FC236}">
                <a16:creationId xmlns:a16="http://schemas.microsoft.com/office/drawing/2014/main" id="{F8F69D25-9427-4E32-A57C-93E0194AA8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184" y="963093"/>
            <a:ext cx="5684197" cy="568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106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32791-9EB4-47B7-ABEF-100BA86CE5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186" y="1422536"/>
            <a:ext cx="4094395" cy="4012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DE3F84-8D5B-4D91-9913-98BB63178B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3301" y="1692322"/>
            <a:ext cx="4499159" cy="374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25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D09A48-9994-4E3D-BCA2-63D50C10E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7138"/>
            <a:ext cx="10515600" cy="1325563"/>
          </a:xfrm>
        </p:spPr>
        <p:txBody>
          <a:bodyPr/>
          <a:lstStyle/>
          <a:p>
            <a:r>
              <a:rPr lang="en-GB" sz="4000" b="1" u="sng" dirty="0"/>
              <a:t>Laundry: </a:t>
            </a:r>
            <a:r>
              <a:rPr lang="en-GB" sz="3600" b="1" u="sng" dirty="0" err="1"/>
              <a:t>Covid</a:t>
            </a:r>
            <a:r>
              <a:rPr lang="en-GB" sz="3600" b="1" u="sng" dirty="0"/>
              <a:t> residents</a:t>
            </a:r>
            <a:endParaRPr lang="en-GB" b="1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07D387-D8F5-4B91-B5DF-D90EB3073AF9}"/>
              </a:ext>
            </a:extLst>
          </p:cNvPr>
          <p:cNvSpPr/>
          <p:nvPr/>
        </p:nvSpPr>
        <p:spPr>
          <a:xfrm>
            <a:off x="236560" y="1313705"/>
            <a:ext cx="6444047" cy="316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Treat as infectious waste </a:t>
            </a:r>
          </a:p>
          <a:p>
            <a:pPr marL="800100" lvl="1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Place directly into alginate (dissolvable) bag</a:t>
            </a:r>
          </a:p>
          <a:p>
            <a:pPr marL="800100" lvl="1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Place this into an outer plastic bag</a:t>
            </a: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Bring laundry hamper close to room (do not take in)</a:t>
            </a: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Do not shake or sort linen </a:t>
            </a: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Do not put used linen on floor or other surfaces</a:t>
            </a:r>
          </a:p>
        </p:txBody>
      </p:sp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9B76E08D-10FD-4CD2-9382-CF8581561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75" b="90250" l="0" r="100000">
                        <a14:foregroundMark x1="51545" y1="89250" x2="48736" y2="80625"/>
                        <a14:foregroundMark x1="47893" y1="89500" x2="55056" y2="90250"/>
                        <a14:foregroundMark x1="42416" y1="10000" x2="49157" y2="7875"/>
                        <a14:backgroundMark x1="87360" y1="70750" x2="85112" y2="63875"/>
                        <a14:backgroundMark x1="85112" y1="63875" x2="90169" y2="69500"/>
                        <a14:backgroundMark x1="90169" y1="69500" x2="87219" y2="72500"/>
                        <a14:backgroundMark x1="91011" y1="47125" x2="90449" y2="47500"/>
                        <a14:backgroundMark x1="9410" y1="26625" x2="13343" y2="33000"/>
                        <a14:backgroundMark x1="13343" y1="33000" x2="8146" y2="27750"/>
                        <a14:backgroundMark x1="8146" y1="27750" x2="9831" y2="27500"/>
                        <a14:backgroundMark x1="0" y1="45000" x2="7022" y2="45250"/>
                        <a14:backgroundMark x1="0" y1="46625" x2="7022" y2="45375"/>
                        <a14:backgroundMark x1="4635" y1="48250" x2="4916" y2="48875"/>
                        <a14:backgroundMark x1="75843" y1="80625" x2="75702" y2="80625"/>
                        <a14:backgroundMark x1="89747" y1="48125" x2="98736" y2="47500"/>
                        <a14:backgroundMark x1="98736" y1="47500" x2="89607" y2="48875"/>
                        <a14:backgroundMark x1="76124" y1="83125" x2="73315" y2="76625"/>
                        <a14:backgroundMark x1="73315" y1="76625" x2="80056" y2="81750"/>
                        <a14:backgroundMark x1="80056" y1="81750" x2="75702" y2="83125"/>
                        <a14:backgroundMark x1="55618" y1="89500" x2="55899" y2="90125"/>
                        <a14:backgroundMark x1="53511" y1="83250" x2="55337" y2="88375"/>
                        <a14:backgroundMark x1="56039" y1="88500" x2="56461" y2="82625"/>
                        <a14:backgroundMark x1="55899" y1="90125" x2="56039" y2="89000"/>
                        <a14:backgroundMark x1="56461" y1="82625" x2="53792" y2="83250"/>
                        <a14:backgroundMark x1="43961" y1="86625" x2="43961" y2="94750"/>
                        <a14:backgroundMark x1="43961" y1="94750" x2="47753" y2="87500"/>
                        <a14:backgroundMark x1="47753" y1="87500" x2="44242" y2="85625"/>
                        <a14:backgroundMark x1="33567" y1="85250" x2="3328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4287893"/>
            <a:ext cx="2433691" cy="2737907"/>
          </a:xfrm>
          <a:prstGeom prst="rect">
            <a:avLst/>
          </a:prstGeom>
        </p:spPr>
      </p:pic>
      <p:pic>
        <p:nvPicPr>
          <p:cNvPr id="1028" name="Picture 4" descr="Brunel House | Care Home in Corsham | Maria Mallaband">
            <a:extLst>
              <a:ext uri="{FF2B5EF4-FFF2-40B4-BE49-F238E27FC236}">
                <a16:creationId xmlns:a16="http://schemas.microsoft.com/office/drawing/2014/main" id="{47805B1C-D150-474E-98FB-B5FCA29D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5911" y="2337696"/>
            <a:ext cx="5274833" cy="3516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02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D6318604-98E8-4B31-B332-28CF778658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75" b="90250" l="0" r="100000">
                        <a14:foregroundMark x1="51545" y1="89250" x2="48736" y2="80625"/>
                        <a14:foregroundMark x1="47893" y1="89500" x2="55056" y2="90250"/>
                        <a14:foregroundMark x1="42416" y1="10000" x2="49157" y2="7875"/>
                        <a14:backgroundMark x1="87360" y1="70750" x2="85112" y2="63875"/>
                        <a14:backgroundMark x1="85112" y1="63875" x2="90169" y2="69500"/>
                        <a14:backgroundMark x1="90169" y1="69500" x2="87219" y2="72500"/>
                        <a14:backgroundMark x1="91011" y1="47125" x2="90449" y2="47500"/>
                        <a14:backgroundMark x1="9410" y1="26625" x2="13343" y2="33000"/>
                        <a14:backgroundMark x1="13343" y1="33000" x2="8146" y2="27750"/>
                        <a14:backgroundMark x1="8146" y1="27750" x2="9831" y2="27500"/>
                        <a14:backgroundMark x1="0" y1="45000" x2="7022" y2="45250"/>
                        <a14:backgroundMark x1="0" y1="46625" x2="7022" y2="45375"/>
                        <a14:backgroundMark x1="4635" y1="48250" x2="4916" y2="48875"/>
                        <a14:backgroundMark x1="75843" y1="80625" x2="75702" y2="80625"/>
                        <a14:backgroundMark x1="89747" y1="48125" x2="98736" y2="47500"/>
                        <a14:backgroundMark x1="98736" y1="47500" x2="89607" y2="48875"/>
                        <a14:backgroundMark x1="76124" y1="83125" x2="73315" y2="76625"/>
                        <a14:backgroundMark x1="73315" y1="76625" x2="80056" y2="81750"/>
                        <a14:backgroundMark x1="80056" y1="81750" x2="75702" y2="83125"/>
                        <a14:backgroundMark x1="55618" y1="89500" x2="55899" y2="90125"/>
                        <a14:backgroundMark x1="53511" y1="83250" x2="55337" y2="88375"/>
                        <a14:backgroundMark x1="56039" y1="88500" x2="56461" y2="82625"/>
                        <a14:backgroundMark x1="55899" y1="90125" x2="56039" y2="89000"/>
                        <a14:backgroundMark x1="56461" y1="82625" x2="53792" y2="83250"/>
                        <a14:backgroundMark x1="43961" y1="86625" x2="43961" y2="94750"/>
                        <a14:backgroundMark x1="43961" y1="94750" x2="47753" y2="87500"/>
                        <a14:backgroundMark x1="47753" y1="87500" x2="44242" y2="85625"/>
                        <a14:backgroundMark x1="33567" y1="85250" x2="3328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758309" y="4397146"/>
            <a:ext cx="2433691" cy="27379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918E5E-4258-4525-86DF-08789206D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8093"/>
            <a:ext cx="10515600" cy="925793"/>
          </a:xfrm>
        </p:spPr>
        <p:txBody>
          <a:bodyPr>
            <a:normAutofit/>
          </a:bodyPr>
          <a:lstStyle/>
          <a:p>
            <a:r>
              <a:rPr lang="en-GB" sz="4000" b="1" u="sng" dirty="0"/>
              <a:t>Staff uniforms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3D440B3-75B4-456E-9623-2CF6CBB05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43049"/>
              </p:ext>
            </p:extLst>
          </p:nvPr>
        </p:nvGraphicFramePr>
        <p:xfrm>
          <a:off x="1140311" y="1408155"/>
          <a:ext cx="9138024" cy="4357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9012">
                  <a:extLst>
                    <a:ext uri="{9D8B030D-6E8A-4147-A177-3AD203B41FA5}">
                      <a16:colId xmlns:a16="http://schemas.microsoft.com/office/drawing/2014/main" val="3936839191"/>
                    </a:ext>
                  </a:extLst>
                </a:gridCol>
                <a:gridCol w="4569012">
                  <a:extLst>
                    <a:ext uri="{9D8B030D-6E8A-4147-A177-3AD203B41FA5}">
                      <a16:colId xmlns:a16="http://schemas.microsoft.com/office/drawing/2014/main" val="2407258693"/>
                    </a:ext>
                  </a:extLst>
                </a:gridCol>
              </a:tblGrid>
              <a:tr h="60503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Personal hygiene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Uniforms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989643"/>
                  </a:ext>
                </a:extLst>
              </a:tr>
              <a:tr h="673600">
                <a:tc>
                  <a:txBody>
                    <a:bodyPr/>
                    <a:lstStyle/>
                    <a:p>
                      <a:r>
                        <a:rPr lang="en-GB" dirty="0"/>
                        <a:t>Wash hands and forearms before leaving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Protect your uniform from contamination with plastic aprons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554062"/>
                  </a:ext>
                </a:extLst>
              </a:tr>
              <a:tr h="962286">
                <a:tc>
                  <a:txBody>
                    <a:bodyPr/>
                    <a:lstStyle/>
                    <a:p>
                      <a:r>
                        <a:rPr lang="en-GB" dirty="0"/>
                        <a:t>Wash hands again when arriving home</a:t>
                      </a:r>
                    </a:p>
                  </a:txBody>
                  <a:tcP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Change out of uniform before leaving work.</a:t>
                      </a:r>
                    </a:p>
                    <a:p>
                      <a:r>
                        <a:rPr lang="en-GB" dirty="0"/>
                        <a:t>Transport home in a plastic bag or old pillow case.</a:t>
                      </a:r>
                    </a:p>
                  </a:txBody>
                  <a:tcP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308059"/>
                  </a:ext>
                </a:extLst>
              </a:tr>
              <a:tr h="2117029">
                <a:tc>
                  <a:txBody>
                    <a:bodyPr/>
                    <a:lstStyle/>
                    <a:p>
                      <a:r>
                        <a:rPr lang="en-GB" dirty="0"/>
                        <a:t>Shower as soon as you get home, including washing your hair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Wash uniforms in usual washing machine: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Wash clothes at 60 degrees or higher.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Use non-biological washing powder.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Wash uniforms separately from other household items.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Items should be then tumble dried and/or ironed.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806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160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B3E6B-AAC6-4A16-9FA8-D9462BDFA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0785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u="sng" dirty="0"/>
              <a:t>Cleaning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9A3B74-EA32-4D3D-8670-558B73557ADE}"/>
              </a:ext>
            </a:extLst>
          </p:cNvPr>
          <p:cNvSpPr/>
          <p:nvPr/>
        </p:nvSpPr>
        <p:spPr>
          <a:xfrm>
            <a:off x="263857" y="1144778"/>
            <a:ext cx="6096000" cy="52383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Regular cleaning throughout the home prevents surfaces becoming contaminated with virus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Open windows to allow fresh air to circulate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Use combined detergent/disinfectant solution for cleaning hard surfaces: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Preferably 1000ppm chlorine disinfectant</a:t>
            </a:r>
          </a:p>
          <a:p>
            <a:pPr marL="742950" lvl="1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If another disinfectant (check efficacy with manufacturer)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Use detergent to clean soft furnishing (if likely to be damaged by chlorine disinfectant)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Discard items heavily contaminated by body fluids if they cannot be washed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Use disposable cloths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/>
              <a:t>Launder mop heads or use disposable</a:t>
            </a:r>
          </a:p>
        </p:txBody>
      </p:sp>
      <p:pic>
        <p:nvPicPr>
          <p:cNvPr id="5" name="Picture 4" descr="A picture containing bottle, sitting, green, table&#10;&#10;Description automatically generated">
            <a:extLst>
              <a:ext uri="{FF2B5EF4-FFF2-40B4-BE49-F238E27FC236}">
                <a16:creationId xmlns:a16="http://schemas.microsoft.com/office/drawing/2014/main" id="{A6580943-15EF-4756-8A67-9FE827B666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3700" y1="16800" x2="19700" y2="23500"/>
                        <a14:foregroundMark x1="19700" y1="23500" x2="19000" y2="31800"/>
                        <a14:foregroundMark x1="19000" y1="31800" x2="22100" y2="3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9857" y="216799"/>
            <a:ext cx="5420208" cy="5420208"/>
          </a:xfrm>
          <a:prstGeom prst="rect">
            <a:avLst/>
          </a:pr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343A9BA1-8843-41F9-9EF3-71D8F8610B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5" b="90250" l="0" r="100000">
                        <a14:foregroundMark x1="51545" y1="89250" x2="48736" y2="80625"/>
                        <a14:foregroundMark x1="47893" y1="89500" x2="55056" y2="90250"/>
                        <a14:foregroundMark x1="42416" y1="10000" x2="49157" y2="7875"/>
                        <a14:backgroundMark x1="87360" y1="70750" x2="85112" y2="63875"/>
                        <a14:backgroundMark x1="85112" y1="63875" x2="90169" y2="69500"/>
                        <a14:backgroundMark x1="90169" y1="69500" x2="87219" y2="72500"/>
                        <a14:backgroundMark x1="91011" y1="47125" x2="90449" y2="47500"/>
                        <a14:backgroundMark x1="9410" y1="26625" x2="13343" y2="33000"/>
                        <a14:backgroundMark x1="13343" y1="33000" x2="8146" y2="27750"/>
                        <a14:backgroundMark x1="8146" y1="27750" x2="9831" y2="27500"/>
                        <a14:backgroundMark x1="0" y1="45000" x2="7022" y2="45250"/>
                        <a14:backgroundMark x1="0" y1="46625" x2="7022" y2="45375"/>
                        <a14:backgroundMark x1="4635" y1="48250" x2="4916" y2="48875"/>
                        <a14:backgroundMark x1="75843" y1="80625" x2="75702" y2="80625"/>
                        <a14:backgroundMark x1="89747" y1="48125" x2="98736" y2="47500"/>
                        <a14:backgroundMark x1="98736" y1="47500" x2="89607" y2="48875"/>
                        <a14:backgroundMark x1="76124" y1="83125" x2="73315" y2="76625"/>
                        <a14:backgroundMark x1="73315" y1="76625" x2="80056" y2="81750"/>
                        <a14:backgroundMark x1="80056" y1="81750" x2="75702" y2="83125"/>
                        <a14:backgroundMark x1="55618" y1="89500" x2="55899" y2="90125"/>
                        <a14:backgroundMark x1="53511" y1="83250" x2="55337" y2="88375"/>
                        <a14:backgroundMark x1="56039" y1="88500" x2="56461" y2="82625"/>
                        <a14:backgroundMark x1="55899" y1="90125" x2="56039" y2="89000"/>
                        <a14:backgroundMark x1="56461" y1="82625" x2="53792" y2="83250"/>
                        <a14:backgroundMark x1="43961" y1="86625" x2="43961" y2="94750"/>
                        <a14:backgroundMark x1="43961" y1="94750" x2="47753" y2="87500"/>
                        <a14:backgroundMark x1="47753" y1="87500" x2="44242" y2="85625"/>
                        <a14:backgroundMark x1="33567" y1="85250" x2="3328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758309" y="4268054"/>
            <a:ext cx="2433691" cy="27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47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D7A4-A7FC-43BE-892A-1548CEEA0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28974"/>
          </a:xfrm>
        </p:spPr>
        <p:txBody>
          <a:bodyPr>
            <a:normAutofit/>
          </a:bodyPr>
          <a:lstStyle/>
          <a:p>
            <a:r>
              <a:rPr lang="en-GB" sz="4000" b="1" u="sng" dirty="0"/>
              <a:t>Cleaning</a:t>
            </a:r>
            <a:endParaRPr lang="en-GB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BCE826-B1AE-483D-97E1-AF86F8728ACC}"/>
              </a:ext>
            </a:extLst>
          </p:cNvPr>
          <p:cNvSpPr/>
          <p:nvPr/>
        </p:nvSpPr>
        <p:spPr>
          <a:xfrm>
            <a:off x="197224" y="1458158"/>
            <a:ext cx="6096000" cy="37610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Ensure cleaning staff know what PPE they should wear in each area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Train cleaning staff in putting on &amp; taking off PPE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Clean all surfaces in resident rooms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/>
              <a:t>(especially high touch areas such as grab rails, bedrails, bathrooms)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Discard cleaning solution at a disposal point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/>
              <a:t>(Clean mop handle &amp; bucket) 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Remove waste and linen for disposal/reprocessing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Remove PPE and wash hands</a:t>
            </a:r>
          </a:p>
        </p:txBody>
      </p:sp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0E8EA9FF-6FDF-4FD2-96B3-57C128EB41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75" b="90250" l="0" r="100000">
                        <a14:foregroundMark x1="51545" y1="89250" x2="48736" y2="80625"/>
                        <a14:foregroundMark x1="47893" y1="89500" x2="55056" y2="90250"/>
                        <a14:foregroundMark x1="42416" y1="10000" x2="49157" y2="7875"/>
                        <a14:backgroundMark x1="87360" y1="70750" x2="85112" y2="63875"/>
                        <a14:backgroundMark x1="85112" y1="63875" x2="90169" y2="69500"/>
                        <a14:backgroundMark x1="90169" y1="69500" x2="87219" y2="72500"/>
                        <a14:backgroundMark x1="91011" y1="47125" x2="90449" y2="47500"/>
                        <a14:backgroundMark x1="9410" y1="26625" x2="13343" y2="33000"/>
                        <a14:backgroundMark x1="13343" y1="33000" x2="8146" y2="27750"/>
                        <a14:backgroundMark x1="8146" y1="27750" x2="9831" y2="27500"/>
                        <a14:backgroundMark x1="0" y1="45000" x2="7022" y2="45250"/>
                        <a14:backgroundMark x1="0" y1="46625" x2="7022" y2="45375"/>
                        <a14:backgroundMark x1="4635" y1="48250" x2="4916" y2="48875"/>
                        <a14:backgroundMark x1="75843" y1="80625" x2="75702" y2="80625"/>
                        <a14:backgroundMark x1="89747" y1="48125" x2="98736" y2="47500"/>
                        <a14:backgroundMark x1="98736" y1="47500" x2="89607" y2="48875"/>
                        <a14:backgroundMark x1="76124" y1="83125" x2="73315" y2="76625"/>
                        <a14:backgroundMark x1="73315" y1="76625" x2="80056" y2="81750"/>
                        <a14:backgroundMark x1="80056" y1="81750" x2="75702" y2="83125"/>
                        <a14:backgroundMark x1="55618" y1="89500" x2="55899" y2="90125"/>
                        <a14:backgroundMark x1="53511" y1="83250" x2="55337" y2="88375"/>
                        <a14:backgroundMark x1="56039" y1="88500" x2="56461" y2="82625"/>
                        <a14:backgroundMark x1="55899" y1="90125" x2="56039" y2="89000"/>
                        <a14:backgroundMark x1="56461" y1="82625" x2="53792" y2="83250"/>
                        <a14:backgroundMark x1="43961" y1="86625" x2="43961" y2="94750"/>
                        <a14:backgroundMark x1="43961" y1="94750" x2="47753" y2="87500"/>
                        <a14:backgroundMark x1="47753" y1="87500" x2="44242" y2="85625"/>
                        <a14:backgroundMark x1="33567" y1="85250" x2="3328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758309" y="-174854"/>
            <a:ext cx="2433691" cy="2737907"/>
          </a:xfrm>
          <a:prstGeom prst="rect">
            <a:avLst/>
          </a:prstGeom>
        </p:spPr>
      </p:pic>
      <p:pic>
        <p:nvPicPr>
          <p:cNvPr id="2050" name="Picture 2" descr="Care Home Housekeeping Photograph by John Cole/science Photo Library">
            <a:extLst>
              <a:ext uri="{FF2B5EF4-FFF2-40B4-BE49-F238E27FC236}">
                <a16:creationId xmlns:a16="http://schemas.microsoft.com/office/drawing/2014/main" id="{4976C56E-A9A4-468D-9ED1-FB2912F2FE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93224" y="1892190"/>
            <a:ext cx="4195006" cy="4805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8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B7E53-CBDA-4762-A997-B4553771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err="1"/>
              <a:t>Covid</a:t>
            </a:r>
            <a:r>
              <a:rPr lang="en-GB" b="1" u="sng" dirty="0"/>
              <a:t> 19: </a:t>
            </a:r>
            <a:r>
              <a:rPr lang="en-GB" u="sng" dirty="0"/>
              <a:t>what is it?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3C62819-E453-4ACA-97B8-EB9B6809B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736" y="1596821"/>
            <a:ext cx="107770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Coronavirus disease (COVID-19) is an infectious disease caused by a newly discovered coronavirus (WHO, 2020)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40226C-F2FE-4C54-B931-008F10E32EEF}"/>
              </a:ext>
            </a:extLst>
          </p:cNvPr>
          <p:cNvSpPr txBox="1">
            <a:spLocks/>
          </p:cNvSpPr>
          <p:nvPr/>
        </p:nvSpPr>
        <p:spPr>
          <a:xfrm>
            <a:off x="431736" y="3068587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COVID 19 infection is transmitted by respiratory droplets that are created by coughing and sneezing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General belief is that these droplets can travel in the air for about 2 meters and then fall onto surfaces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virus can survive on surfaces including the skin for many days and be picked up by touching these surfaces and then touching the eyes, mouth or nose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187D61D6-AA18-444D-9167-472F3133FC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75" b="90250" l="0" r="100000">
                        <a14:foregroundMark x1="51545" y1="89250" x2="48736" y2="80625"/>
                        <a14:foregroundMark x1="47893" y1="89500" x2="55056" y2="90250"/>
                        <a14:foregroundMark x1="42416" y1="10000" x2="49157" y2="7875"/>
                        <a14:backgroundMark x1="87360" y1="70750" x2="85112" y2="63875"/>
                        <a14:backgroundMark x1="85112" y1="63875" x2="90169" y2="69500"/>
                        <a14:backgroundMark x1="90169" y1="69500" x2="87219" y2="72500"/>
                        <a14:backgroundMark x1="91011" y1="47125" x2="90449" y2="47500"/>
                        <a14:backgroundMark x1="9410" y1="26625" x2="13343" y2="33000"/>
                        <a14:backgroundMark x1="13343" y1="33000" x2="8146" y2="27750"/>
                        <a14:backgroundMark x1="8146" y1="27750" x2="9831" y2="27500"/>
                        <a14:backgroundMark x1="0" y1="45000" x2="7022" y2="45250"/>
                        <a14:backgroundMark x1="0" y1="46625" x2="7022" y2="45375"/>
                        <a14:backgroundMark x1="4635" y1="48250" x2="4916" y2="48875"/>
                        <a14:backgroundMark x1="75843" y1="80625" x2="75702" y2="80625"/>
                        <a14:backgroundMark x1="89747" y1="48125" x2="98736" y2="47500"/>
                        <a14:backgroundMark x1="98736" y1="47500" x2="89607" y2="48875"/>
                        <a14:backgroundMark x1="76124" y1="83125" x2="73315" y2="76625"/>
                        <a14:backgroundMark x1="73315" y1="76625" x2="80056" y2="81750"/>
                        <a14:backgroundMark x1="80056" y1="81750" x2="75702" y2="83125"/>
                        <a14:backgroundMark x1="55618" y1="89500" x2="55899" y2="90125"/>
                        <a14:backgroundMark x1="53511" y1="83250" x2="55337" y2="88375"/>
                        <a14:backgroundMark x1="56039" y1="88500" x2="56461" y2="82625"/>
                        <a14:backgroundMark x1="55899" y1="90125" x2="56039" y2="89000"/>
                        <a14:backgroundMark x1="56461" y1="82625" x2="53792" y2="83250"/>
                        <a14:backgroundMark x1="43961" y1="86625" x2="43961" y2="94750"/>
                        <a14:backgroundMark x1="43961" y1="94750" x2="47753" y2="87500"/>
                        <a14:backgroundMark x1="47753" y1="87500" x2="44242" y2="85625"/>
                        <a14:backgroundMark x1="33567" y1="85250" x2="3328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849422" y="4307073"/>
            <a:ext cx="2433691" cy="27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90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B910-6F2A-4D15-ACCD-EB6ED3C82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95614"/>
          </a:xfrm>
        </p:spPr>
        <p:txBody>
          <a:bodyPr>
            <a:normAutofit/>
          </a:bodyPr>
          <a:lstStyle/>
          <a:p>
            <a:r>
              <a:rPr lang="en-GB" sz="4000" b="1" u="sng" dirty="0"/>
              <a:t>Cleaning: after death of a </a:t>
            </a:r>
            <a:r>
              <a:rPr lang="en-GB" sz="4000" b="1" u="sng" dirty="0" err="1"/>
              <a:t>covid</a:t>
            </a:r>
            <a:r>
              <a:rPr lang="en-GB" sz="4000" b="1" u="sng" dirty="0"/>
              <a:t> positive resident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6085B5-209A-4FF4-B01D-CEF037C5C033}"/>
              </a:ext>
            </a:extLst>
          </p:cNvPr>
          <p:cNvSpPr/>
          <p:nvPr/>
        </p:nvSpPr>
        <p:spPr>
          <a:xfrm>
            <a:off x="2556521" y="895614"/>
            <a:ext cx="8024884" cy="5381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Clean all surfaces </a:t>
            </a:r>
          </a:p>
          <a:p>
            <a:pPr marL="800100" lvl="1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high level windows, ledges and sills, curtain rails</a:t>
            </a:r>
          </a:p>
          <a:p>
            <a:pPr marL="800100" lvl="1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lower level windows, ledges and sills</a:t>
            </a:r>
          </a:p>
          <a:p>
            <a:pPr marL="800100" lvl="1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furniture, fixtures and fittings, </a:t>
            </a:r>
            <a:r>
              <a:rPr lang="en-GB" altLang="en-US" sz="2400" dirty="0" err="1"/>
              <a:t>en</a:t>
            </a:r>
            <a:r>
              <a:rPr lang="en-GB" altLang="en-US" sz="2400" dirty="0"/>
              <a:t>-suite rooms</a:t>
            </a:r>
          </a:p>
          <a:p>
            <a:pPr marL="800100" lvl="1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door handles, light switches, soap &amp; towel dispensers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Clean all surfaces of mattress and bed</a:t>
            </a:r>
          </a:p>
          <a:p>
            <a:pPr marL="800100" lvl="1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Unzip mattress </a:t>
            </a:r>
            <a:r>
              <a:rPr lang="mr-IN" altLang="en-US" sz="2400" dirty="0"/>
              <a:t>–</a:t>
            </a:r>
            <a:r>
              <a:rPr lang="en-GB" altLang="en-US" sz="2400" dirty="0"/>
              <a:t> check foam for strike through </a:t>
            </a:r>
            <a:r>
              <a:rPr lang="mr-IN" altLang="en-US" sz="2400" dirty="0"/>
              <a:t>–</a:t>
            </a:r>
            <a:r>
              <a:rPr lang="en-GB" altLang="en-US" sz="2400" dirty="0"/>
              <a:t> replace if soiled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Mop hard floor surfaces 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Shampoo carpet and fabric chairs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Discard waste (as clinical waste) </a:t>
            </a:r>
          </a:p>
          <a:p>
            <a:pPr marL="342900" indent="-3429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Place laundry in dissolvable bag and return to laundry</a:t>
            </a:r>
          </a:p>
        </p:txBody>
      </p:sp>
      <p:pic>
        <p:nvPicPr>
          <p:cNvPr id="4" name="Picture 3" descr="A close up of a flower&#10;&#10;Description automatically generated">
            <a:extLst>
              <a:ext uri="{FF2B5EF4-FFF2-40B4-BE49-F238E27FC236}">
                <a16:creationId xmlns:a16="http://schemas.microsoft.com/office/drawing/2014/main" id="{42581254-1440-4F3A-BC92-A8055B1A75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75" b="90250" l="0" r="100000">
                        <a14:foregroundMark x1="51545" y1="89250" x2="48736" y2="80625"/>
                        <a14:foregroundMark x1="47893" y1="89500" x2="55056" y2="90250"/>
                        <a14:foregroundMark x1="42416" y1="10000" x2="49157" y2="7875"/>
                        <a14:backgroundMark x1="87360" y1="70750" x2="85112" y2="63875"/>
                        <a14:backgroundMark x1="85112" y1="63875" x2="90169" y2="69500"/>
                        <a14:backgroundMark x1="90169" y1="69500" x2="87219" y2="72500"/>
                        <a14:backgroundMark x1="91011" y1="47125" x2="90449" y2="47500"/>
                        <a14:backgroundMark x1="9410" y1="26625" x2="13343" y2="33000"/>
                        <a14:backgroundMark x1="13343" y1="33000" x2="8146" y2="27750"/>
                        <a14:backgroundMark x1="8146" y1="27750" x2="9831" y2="27500"/>
                        <a14:backgroundMark x1="0" y1="45000" x2="7022" y2="45250"/>
                        <a14:backgroundMark x1="0" y1="46625" x2="7022" y2="45375"/>
                        <a14:backgroundMark x1="4635" y1="48250" x2="4916" y2="48875"/>
                        <a14:backgroundMark x1="75843" y1="80625" x2="75702" y2="80625"/>
                        <a14:backgroundMark x1="89747" y1="48125" x2="98736" y2="47500"/>
                        <a14:backgroundMark x1="98736" y1="47500" x2="89607" y2="48875"/>
                        <a14:backgroundMark x1="76124" y1="83125" x2="73315" y2="76625"/>
                        <a14:backgroundMark x1="73315" y1="76625" x2="80056" y2="81750"/>
                        <a14:backgroundMark x1="80056" y1="81750" x2="75702" y2="83125"/>
                        <a14:backgroundMark x1="55618" y1="89500" x2="55899" y2="90125"/>
                        <a14:backgroundMark x1="53511" y1="83250" x2="55337" y2="88375"/>
                        <a14:backgroundMark x1="56039" y1="88500" x2="56461" y2="82625"/>
                        <a14:backgroundMark x1="55899" y1="90125" x2="56039" y2="89000"/>
                        <a14:backgroundMark x1="56461" y1="82625" x2="53792" y2="83250"/>
                        <a14:backgroundMark x1="43961" y1="86625" x2="43961" y2="94750"/>
                        <a14:backgroundMark x1="43961" y1="94750" x2="47753" y2="87500"/>
                        <a14:backgroundMark x1="47753" y1="87500" x2="44242" y2="85625"/>
                        <a14:backgroundMark x1="33567" y1="85250" x2="3328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22830" y="4120093"/>
            <a:ext cx="2433691" cy="27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45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343C-50CA-4684-AC59-28C28F00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655"/>
            <a:ext cx="11353800" cy="1065320"/>
          </a:xfrm>
        </p:spPr>
        <p:txBody>
          <a:bodyPr>
            <a:normAutofit/>
          </a:bodyPr>
          <a:lstStyle/>
          <a:p>
            <a:r>
              <a:rPr lang="en-US" altLang="en-US" sz="4000" b="1" u="sng" dirty="0"/>
              <a:t>Waste from rooms of residents with COVID-19</a:t>
            </a:r>
            <a:endParaRPr lang="en-GB" sz="4000" b="1" u="s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C9D769-0ACB-42E0-8C0C-9F857658B2FF}"/>
              </a:ext>
            </a:extLst>
          </p:cNvPr>
          <p:cNvSpPr/>
          <p:nvPr/>
        </p:nvSpPr>
        <p:spPr>
          <a:xfrm>
            <a:off x="319597" y="1523818"/>
            <a:ext cx="78212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Waste should be removed at least daily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Discard as clinical waste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If no clinical waste stream store securely for 72hrs and discard as household waste</a:t>
            </a:r>
            <a:endParaRPr lang="en-US" altLang="en-US" sz="2400" b="1" dirty="0">
              <a:solidFill>
                <a:srgbClr val="800080"/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2A9750-8707-40D0-9727-C167958D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1667" l="9000" r="90000">
                        <a14:foregroundMark x1="44500" y1="10333" x2="40750" y2="22667"/>
                        <a14:foregroundMark x1="40750" y1="22667" x2="41000" y2="20667"/>
                        <a14:foregroundMark x1="48000" y1="6667" x2="41750" y2="17667"/>
                        <a14:foregroundMark x1="41750" y1="17667" x2="42000" y2="28333"/>
                        <a14:foregroundMark x1="29000" y1="91000" x2="31250" y2="91667"/>
                        <a14:foregroundMark x1="9000" y1="59333" x2="10500" y2="59667"/>
                        <a14:foregroundMark x1="73500" y1="35333" x2="66750" y2="45333"/>
                        <a14:foregroundMark x1="66750" y1="45333" x2="66750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3538" y="2156736"/>
            <a:ext cx="6046680" cy="4839809"/>
          </a:xfrm>
          <a:prstGeom prst="rect">
            <a:avLst/>
          </a:prstGeom>
        </p:spPr>
      </p:pic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ADB7C0BB-6891-433B-86E6-B9CBA74C63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5" b="90250" l="0" r="100000">
                        <a14:foregroundMark x1="51545" y1="89250" x2="48736" y2="80625"/>
                        <a14:foregroundMark x1="47893" y1="89500" x2="55056" y2="90250"/>
                        <a14:foregroundMark x1="42416" y1="10000" x2="49157" y2="7875"/>
                        <a14:backgroundMark x1="87360" y1="70750" x2="85112" y2="63875"/>
                        <a14:backgroundMark x1="85112" y1="63875" x2="90169" y2="69500"/>
                        <a14:backgroundMark x1="90169" y1="69500" x2="87219" y2="72500"/>
                        <a14:backgroundMark x1="91011" y1="47125" x2="90449" y2="47500"/>
                        <a14:backgroundMark x1="9410" y1="26625" x2="13343" y2="33000"/>
                        <a14:backgroundMark x1="13343" y1="33000" x2="8146" y2="27750"/>
                        <a14:backgroundMark x1="8146" y1="27750" x2="9831" y2="27500"/>
                        <a14:backgroundMark x1="0" y1="45000" x2="7022" y2="45250"/>
                        <a14:backgroundMark x1="0" y1="46625" x2="7022" y2="45375"/>
                        <a14:backgroundMark x1="4635" y1="48250" x2="4916" y2="48875"/>
                        <a14:backgroundMark x1="75843" y1="80625" x2="75702" y2="80625"/>
                        <a14:backgroundMark x1="89747" y1="48125" x2="98736" y2="47500"/>
                        <a14:backgroundMark x1="98736" y1="47500" x2="89607" y2="48875"/>
                        <a14:backgroundMark x1="76124" y1="83125" x2="73315" y2="76625"/>
                        <a14:backgroundMark x1="73315" y1="76625" x2="80056" y2="81750"/>
                        <a14:backgroundMark x1="80056" y1="81750" x2="75702" y2="83125"/>
                        <a14:backgroundMark x1="55618" y1="89500" x2="55899" y2="90125"/>
                        <a14:backgroundMark x1="53511" y1="83250" x2="55337" y2="88375"/>
                        <a14:backgroundMark x1="56039" y1="88500" x2="56461" y2="82625"/>
                        <a14:backgroundMark x1="55899" y1="90125" x2="56039" y2="89000"/>
                        <a14:backgroundMark x1="56461" y1="82625" x2="53792" y2="83250"/>
                        <a14:backgroundMark x1="43961" y1="86625" x2="43961" y2="94750"/>
                        <a14:backgroundMark x1="43961" y1="94750" x2="47753" y2="87500"/>
                        <a14:backgroundMark x1="47753" y1="87500" x2="44242" y2="85625"/>
                        <a14:backgroundMark x1="33567" y1="85250" x2="3328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33666" y="3676058"/>
            <a:ext cx="2433691" cy="27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015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FC705-14CB-4E2E-BE29-F5BA511E6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64" y="124287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u="sng" dirty="0"/>
              <a:t>Obtaining COVID 19 swab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147CCA-12AB-4764-9FFC-42A323E2CA63}"/>
              </a:ext>
            </a:extLst>
          </p:cNvPr>
          <p:cNvSpPr/>
          <p:nvPr/>
        </p:nvSpPr>
        <p:spPr>
          <a:xfrm>
            <a:off x="216764" y="943822"/>
            <a:ext cx="858470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b="1" i="1" u="sng" dirty="0">
                <a:solidFill>
                  <a:srgbClr val="000000"/>
                </a:solidFill>
                <a:latin typeface="Calibri" panose="020F0502020204030204" pitchFamily="34" charset="0"/>
              </a:rPr>
              <a:t>Recommended sample</a:t>
            </a:r>
            <a:r>
              <a:rPr lang="en-US" u="sng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endParaRPr lang="en-US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Combined Nose and Throat swab - use single swab and send in one tube. 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Note single nasal swabs will not be processed. Single throat swabs can be sent if necessary. 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For Trust guidance on biosafety when taking samples refer to LTHT PPE Guidance -confirmed and suspected COVID-19 cases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AB06F-A24E-46DF-83AD-877C2099D7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4371" b="4550"/>
          <a:stretch/>
        </p:blipFill>
        <p:spPr>
          <a:xfrm>
            <a:off x="9429023" y="1595494"/>
            <a:ext cx="1952811" cy="2485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AA792D-D672-44BF-A67F-BA9BCC042CA8}"/>
              </a:ext>
            </a:extLst>
          </p:cNvPr>
          <p:cNvSpPr/>
          <p:nvPr/>
        </p:nvSpPr>
        <p:spPr>
          <a:xfrm>
            <a:off x="216765" y="4422980"/>
            <a:ext cx="85847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Before taking sample label container with either ICE label or handwritten details of the patient’s name, date of birth and PAS or NHS number. Un-labelled samples are not able to be processed. </a:t>
            </a:r>
          </a:p>
          <a:p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Ensure both ICE form and E28 request form are fully completed </a:t>
            </a:r>
            <a:endParaRPr lang="en-GB" dirty="0"/>
          </a:p>
        </p:txBody>
      </p:sp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2CBA87A3-8628-4FD7-9250-C6D614C234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75" b="90250" l="0" r="100000">
                        <a14:foregroundMark x1="51545" y1="89250" x2="48736" y2="80625"/>
                        <a14:foregroundMark x1="47893" y1="89500" x2="55056" y2="90250"/>
                        <a14:foregroundMark x1="42416" y1="10000" x2="49157" y2="7875"/>
                        <a14:backgroundMark x1="87360" y1="70750" x2="85112" y2="63875"/>
                        <a14:backgroundMark x1="85112" y1="63875" x2="90169" y2="69500"/>
                        <a14:backgroundMark x1="90169" y1="69500" x2="87219" y2="72500"/>
                        <a14:backgroundMark x1="91011" y1="47125" x2="90449" y2="47500"/>
                        <a14:backgroundMark x1="9410" y1="26625" x2="13343" y2="33000"/>
                        <a14:backgroundMark x1="13343" y1="33000" x2="8146" y2="27750"/>
                        <a14:backgroundMark x1="8146" y1="27750" x2="9831" y2="27500"/>
                        <a14:backgroundMark x1="0" y1="45000" x2="7022" y2="45250"/>
                        <a14:backgroundMark x1="0" y1="46625" x2="7022" y2="45375"/>
                        <a14:backgroundMark x1="4635" y1="48250" x2="4916" y2="48875"/>
                        <a14:backgroundMark x1="75843" y1="80625" x2="75702" y2="80625"/>
                        <a14:backgroundMark x1="89747" y1="48125" x2="98736" y2="47500"/>
                        <a14:backgroundMark x1="98736" y1="47500" x2="89607" y2="48875"/>
                        <a14:backgroundMark x1="76124" y1="83125" x2="73315" y2="76625"/>
                        <a14:backgroundMark x1="73315" y1="76625" x2="80056" y2="81750"/>
                        <a14:backgroundMark x1="80056" y1="81750" x2="75702" y2="83125"/>
                        <a14:backgroundMark x1="55618" y1="89500" x2="55899" y2="90125"/>
                        <a14:backgroundMark x1="53511" y1="83250" x2="55337" y2="88375"/>
                        <a14:backgroundMark x1="56039" y1="88500" x2="56461" y2="82625"/>
                        <a14:backgroundMark x1="55899" y1="90125" x2="56039" y2="89000"/>
                        <a14:backgroundMark x1="56461" y1="82625" x2="53792" y2="83250"/>
                        <a14:backgroundMark x1="43961" y1="86625" x2="43961" y2="94750"/>
                        <a14:backgroundMark x1="43961" y1="94750" x2="47753" y2="87500"/>
                        <a14:backgroundMark x1="47753" y1="87500" x2="44242" y2="85625"/>
                        <a14:backgroundMark x1="33567" y1="85250" x2="3328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758309" y="4311085"/>
            <a:ext cx="2433691" cy="27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91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370F4364-A99E-42FE-B912-4EF7461226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7236" y="0"/>
            <a:ext cx="6040582" cy="683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11053A-5691-4265-9D3E-CD6300166937}"/>
              </a:ext>
            </a:extLst>
          </p:cNvPr>
          <p:cNvSpPr/>
          <p:nvPr/>
        </p:nvSpPr>
        <p:spPr>
          <a:xfrm>
            <a:off x="36945" y="5633825"/>
            <a:ext cx="2401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hlinkClick r:id="rId3"/>
              </a:rPr>
              <a:t>https://www.gov.uk/government/publications/testing-for-wuhan-novel-cov-2019-ncov</a:t>
            </a:r>
            <a:endParaRPr lang="en-GB" altLang="en-US" dirty="0"/>
          </a:p>
        </p:txBody>
      </p:sp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F651A497-1F00-4D0D-87C5-A7FD05DF1F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75" b="90250" l="0" r="100000">
                        <a14:foregroundMark x1="51545" y1="89250" x2="48736" y2="80625"/>
                        <a14:foregroundMark x1="47893" y1="89500" x2="55056" y2="90250"/>
                        <a14:foregroundMark x1="42416" y1="10000" x2="49157" y2="7875"/>
                        <a14:backgroundMark x1="87360" y1="70750" x2="85112" y2="63875"/>
                        <a14:backgroundMark x1="85112" y1="63875" x2="90169" y2="69500"/>
                        <a14:backgroundMark x1="90169" y1="69500" x2="87219" y2="72500"/>
                        <a14:backgroundMark x1="91011" y1="47125" x2="90449" y2="47500"/>
                        <a14:backgroundMark x1="9410" y1="26625" x2="13343" y2="33000"/>
                        <a14:backgroundMark x1="13343" y1="33000" x2="8146" y2="27750"/>
                        <a14:backgroundMark x1="8146" y1="27750" x2="9831" y2="27500"/>
                        <a14:backgroundMark x1="0" y1="45000" x2="7022" y2="45250"/>
                        <a14:backgroundMark x1="0" y1="46625" x2="7022" y2="45375"/>
                        <a14:backgroundMark x1="4635" y1="48250" x2="4916" y2="48875"/>
                        <a14:backgroundMark x1="75843" y1="80625" x2="75702" y2="80625"/>
                        <a14:backgroundMark x1="89747" y1="48125" x2="98736" y2="47500"/>
                        <a14:backgroundMark x1="98736" y1="47500" x2="89607" y2="48875"/>
                        <a14:backgroundMark x1="76124" y1="83125" x2="73315" y2="76625"/>
                        <a14:backgroundMark x1="73315" y1="76625" x2="80056" y2="81750"/>
                        <a14:backgroundMark x1="80056" y1="81750" x2="75702" y2="83125"/>
                        <a14:backgroundMark x1="55618" y1="89500" x2="55899" y2="90125"/>
                        <a14:backgroundMark x1="53511" y1="83250" x2="55337" y2="88375"/>
                        <a14:backgroundMark x1="56039" y1="88500" x2="56461" y2="82625"/>
                        <a14:backgroundMark x1="55899" y1="90125" x2="56039" y2="89000"/>
                        <a14:backgroundMark x1="56461" y1="82625" x2="53792" y2="83250"/>
                        <a14:backgroundMark x1="43961" y1="86625" x2="43961" y2="94750"/>
                        <a14:backgroundMark x1="43961" y1="94750" x2="47753" y2="87500"/>
                        <a14:backgroundMark x1="47753" y1="87500" x2="44242" y2="85625"/>
                        <a14:backgroundMark x1="33567" y1="85250" x2="3328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753600" y="-131606"/>
            <a:ext cx="2433691" cy="27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365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A82B9-B58B-4BAB-9059-285564ACE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164409" cy="1325563"/>
          </a:xfrm>
        </p:spPr>
        <p:txBody>
          <a:bodyPr/>
          <a:lstStyle/>
          <a:p>
            <a:r>
              <a:rPr lang="en-GB" b="1" u="sng" dirty="0"/>
              <a:t>Obtaining COVID 19 swab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3CF45-2DF3-4EC9-932D-425C658DD1AE}"/>
              </a:ext>
            </a:extLst>
          </p:cNvPr>
          <p:cNvSpPr/>
          <p:nvPr/>
        </p:nvSpPr>
        <p:spPr>
          <a:xfrm>
            <a:off x="171023" y="1201487"/>
            <a:ext cx="779939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1. Open swab packet and use the swab to collect specimen from patient’s posterior pharynx and tonsillar area as indicated below. Swab both left and right sides. Avoid the tongue area. </a:t>
            </a:r>
          </a:p>
          <a:p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Tilt the patients head back 70 degrees and using the same swab insert into nostrils whilst gently rotating swab. Insert until resistance is felt by the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turbinates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3.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Rotate several times around the nasal wall and then repeat in the other nostril. </a:t>
            </a:r>
          </a:p>
          <a:p>
            <a:endParaRPr lang="en-GB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4.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Place the swab into the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eSwab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liquid. Do not discard the liquid under any circumstance. </a:t>
            </a:r>
          </a:p>
          <a:p>
            <a:endParaRPr lang="en-GB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F73C67C1-4AB2-4F96-A1CF-7EA41136E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3807" y="321026"/>
            <a:ext cx="3504627" cy="3422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AE603D-E611-430B-8353-C05496878A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3807" y="4064401"/>
            <a:ext cx="3504627" cy="2498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9147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90D50-66BD-4370-9410-FBB4C446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b="1" u="sng" dirty="0"/>
              <a:t>Obtaining COVID 19 swab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56B4B4-3F6A-4FE6-B36A-6F93C48F929A}"/>
              </a:ext>
            </a:extLst>
          </p:cNvPr>
          <p:cNvSpPr/>
          <p:nvPr/>
        </p:nvSpPr>
        <p:spPr>
          <a:xfrm>
            <a:off x="286328" y="1508634"/>
            <a:ext cx="69535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5. Break the swab at the point marked on the swab and screw on the lid. </a:t>
            </a: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6. Ensure the lid is fully tightened and secure. </a:t>
            </a: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7. Place swab inside a first specimen bag and then inside further bag with form attached. </a:t>
            </a: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8. Danger of infection stickers should be added to the forms. The form must not be sent in the bag next to the sample.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BA225-1C37-41CD-AAE5-10AB6996C4B8}"/>
              </a:ext>
            </a:extLst>
          </p:cNvPr>
          <p:cNvSpPr txBox="1"/>
          <p:nvPr/>
        </p:nvSpPr>
        <p:spPr>
          <a:xfrm>
            <a:off x="64655" y="5639198"/>
            <a:ext cx="11905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Note all samples for COVID-19 testing must be hand delivered to the laboratories. Do not send multiple requests in one bag as this may delay testing.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If samples cannot be sent immediately, they should be refrigerated. </a:t>
            </a:r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If sputum samples or BAL or Nasopharyngeal aspirate (NPA) are required, please send in sterile universal containers. </a:t>
            </a:r>
            <a:endParaRPr lang="en-GB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1A2CC68-0D79-4697-AADB-16D3DDCA9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4021" y="1508634"/>
            <a:ext cx="4426306" cy="250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78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3406-030E-444E-BFA9-5996EDBF2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68871"/>
          </a:xfrm>
        </p:spPr>
        <p:txBody>
          <a:bodyPr>
            <a:normAutofit/>
          </a:bodyPr>
          <a:lstStyle/>
          <a:p>
            <a:r>
              <a:rPr lang="en-GB" sz="4000" b="1" u="sng" dirty="0"/>
              <a:t>Top tips for trainers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E336B-4A91-4E2D-B48C-BBB74DB3CAEA}"/>
              </a:ext>
            </a:extLst>
          </p:cNvPr>
          <p:cNvSpPr txBox="1"/>
          <p:nvPr/>
        </p:nvSpPr>
        <p:spPr>
          <a:xfrm>
            <a:off x="0" y="748145"/>
            <a:ext cx="11637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 colleges need to complete the training. </a:t>
            </a:r>
          </a:p>
          <a:p>
            <a:r>
              <a:rPr lang="en-GB" dirty="0"/>
              <a:t>   - it may be helpful to monitor where certain members of staff go throughout the shift to identify ‘hot spots’ of staff.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may take more than one teaching session for a person to grasp the full donning and doffing.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 trainers are to be supernumerary to act as PPE Champions, don’t be afraid to challenge incorrect practices.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Praise good practice , its important to keep moral up. </a:t>
            </a:r>
          </a:p>
        </p:txBody>
      </p:sp>
      <p:pic>
        <p:nvPicPr>
          <p:cNvPr id="5" name="Picture 4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2337147A-4D83-49CB-9E61-6D8B5CADCB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7063" l="1075" r="95699">
                        <a14:foregroundMark x1="13038" y1="36782" x2="3898" y2="38314"/>
                        <a14:foregroundMark x1="3898" y1="38314" x2="4973" y2="96169"/>
                        <a14:foregroundMark x1="4973" y1="96169" x2="5108" y2="96296"/>
                        <a14:foregroundMark x1="29806" y1="94256" x2="38978" y2="95275"/>
                        <a14:foregroundMark x1="7930" y1="91826" x2="25115" y2="93735"/>
                        <a14:foregroundMark x1="38978" y1="95275" x2="76882" y2="91571"/>
                        <a14:foregroundMark x1="90726" y1="42529" x2="91935" y2="97063"/>
                        <a14:foregroundMark x1="96640" y1="47765" x2="99462" y2="95785"/>
                        <a14:foregroundMark x1="99462" y1="95785" x2="91935" y2="97063"/>
                        <a14:foregroundMark x1="91935" y1="97063" x2="91935" y2="97063"/>
                        <a14:foregroundMark x1="94624" y1="51213" x2="95833" y2="88889"/>
                        <a14:foregroundMark x1="3091" y1="39208" x2="1075" y2="72925"/>
                        <a14:foregroundMark x1="941" y1="40230" x2="5153" y2="37079"/>
                        <a14:foregroundMark x1="16489" y1="36557" x2="16729" y2="36862"/>
                        <a14:foregroundMark x1="18897" y1="44550" x2="18952" y2="46105"/>
                        <a14:backgroundMark x1="403" y1="35504" x2="30914" y2="34100"/>
                        <a14:backgroundMark x1="30914" y1="34100" x2="31048" y2="34100"/>
                        <a14:backgroundMark x1="18548" y1="36526" x2="20161" y2="44317"/>
                        <a14:backgroundMark x1="20161" y1="44317" x2="22446" y2="44189"/>
                        <a14:backgroundMark x1="22715" y1="44061" x2="24597" y2="41762"/>
                        <a14:backgroundMark x1="61828" y1="37931" x2="65188" y2="44444"/>
                        <a14:backgroundMark x1="65188" y1="44444" x2="80645" y2="32056"/>
                        <a14:backgroundMark x1="80914" y1="41507" x2="81317" y2="49170"/>
                        <a14:backgroundMark x1="81317" y1="49170" x2="78898" y2="51341"/>
                        <a14:backgroundMark x1="49194" y1="21328" x2="51882" y2="31162"/>
                        <a14:backgroundMark x1="26344" y1="86335" x2="27554" y2="94636"/>
                        <a14:backgroundMark x1="26747" y1="94381" x2="27419" y2="99234"/>
                        <a14:backgroundMark x1="19758" y1="54662" x2="21774" y2="57599"/>
                        <a14:backgroundMark x1="26747" y1="61686" x2="26747" y2="63857"/>
                        <a14:backgroundMark x1="25806" y1="60409" x2="25403" y2="61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8660" y="2424545"/>
            <a:ext cx="4725226" cy="443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617C5-E1E7-4B49-8D86-085D05BF9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3200"/>
            <a:ext cx="10515600" cy="64654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89BFA2-AF3A-435F-9304-E3D015B49B47}"/>
              </a:ext>
            </a:extLst>
          </p:cNvPr>
          <p:cNvSpPr/>
          <p:nvPr/>
        </p:nvSpPr>
        <p:spPr>
          <a:xfrm>
            <a:off x="207791" y="526579"/>
            <a:ext cx="98494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hlinkClick r:id="rId2"/>
              </a:rPr>
              <a:t>https://www.youtube.com/watch?v=UG8YbNbdaco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07429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A44462-A5EE-4F32-BB73-4B368E681F29}"/>
              </a:ext>
            </a:extLst>
          </p:cNvPr>
          <p:cNvSpPr txBox="1"/>
          <p:nvPr/>
        </p:nvSpPr>
        <p:spPr>
          <a:xfrm>
            <a:off x="528483" y="1292414"/>
            <a:ext cx="4648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People at high risk (clinically extremely vulnerable)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 transplant.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Chemotherapy or Radiotherapy.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Targeted cancer treatments ( protein kinase inhibitors or PARP inhibitors).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Blood or bone marrow cancer.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Bone marrow or stem cell transplant in the past 6 months or are still taking immunosuppressant medicine.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Severe lung condition (such as cystic fibrosis, severe asthma or severe COPD).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Taking high level steroid medication.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Metabolic conditions (sickle cell).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Born with a serious heart condition and are pregnant.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4669DA-E07F-4EC0-8AB1-F91F952AF68F}"/>
              </a:ext>
            </a:extLst>
          </p:cNvPr>
          <p:cNvSpPr/>
          <p:nvPr/>
        </p:nvSpPr>
        <p:spPr>
          <a:xfrm>
            <a:off x="6214631" y="1290600"/>
            <a:ext cx="5702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People at moderate risk (clinically vulnerable)</a:t>
            </a:r>
          </a:p>
          <a:p>
            <a:endParaRPr lang="en-US" b="1" dirty="0"/>
          </a:p>
          <a:p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70 or older.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Pregnant.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Lung condition that's not severe (such as asthma, COPD, emphysema or bronchitis).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Heart disease.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Diabetes.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Chronic kidney disease.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Liver disease.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Certain neurological conditions (such as Parkinson's disease, motor neuron disease, multiple sclerosis or cerebral palsy).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Taking low dose steroids.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Very obese (a BMI of 40 or above).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BA5BC0-8116-4DBC-B997-E9F1176D98D8}"/>
              </a:ext>
            </a:extLst>
          </p:cNvPr>
          <p:cNvCxnSpPr>
            <a:cxnSpLocks/>
          </p:cNvCxnSpPr>
          <p:nvPr/>
        </p:nvCxnSpPr>
        <p:spPr>
          <a:xfrm>
            <a:off x="5786283" y="1083213"/>
            <a:ext cx="0" cy="577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CA50F4-F9F7-4241-A4AD-40E484FABB89}"/>
              </a:ext>
            </a:extLst>
          </p:cNvPr>
          <p:cNvCxnSpPr>
            <a:cxnSpLocks/>
          </p:cNvCxnSpPr>
          <p:nvPr/>
        </p:nvCxnSpPr>
        <p:spPr>
          <a:xfrm>
            <a:off x="528483" y="2053883"/>
            <a:ext cx="1078194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A1ECBCAB-D8CB-4D29-A670-A9E168281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237"/>
            <a:ext cx="10515600" cy="591127"/>
          </a:xfrm>
        </p:spPr>
        <p:txBody>
          <a:bodyPr>
            <a:normAutofit fontScale="90000"/>
          </a:bodyPr>
          <a:lstStyle/>
          <a:p>
            <a:r>
              <a:rPr lang="en-GB" b="1" u="sng" dirty="0" err="1"/>
              <a:t>Covid</a:t>
            </a:r>
            <a:r>
              <a:rPr lang="en-GB" b="1" u="sng" dirty="0"/>
              <a:t> 19: </a:t>
            </a:r>
            <a:r>
              <a:rPr lang="en-GB" sz="3600" b="1" u="sng" dirty="0"/>
              <a:t>risk groups.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4072272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flower&#10;&#10;Description automatically generated">
            <a:extLst>
              <a:ext uri="{FF2B5EF4-FFF2-40B4-BE49-F238E27FC236}">
                <a16:creationId xmlns:a16="http://schemas.microsoft.com/office/drawing/2014/main" id="{4EC8BFF7-32FC-4F24-A60E-3BD3E10EFC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75" b="90250" l="0" r="100000">
                        <a14:foregroundMark x1="51545" y1="89250" x2="48736" y2="80625"/>
                        <a14:foregroundMark x1="47893" y1="89500" x2="55056" y2="90250"/>
                        <a14:foregroundMark x1="42416" y1="10000" x2="49157" y2="7875"/>
                        <a14:backgroundMark x1="87360" y1="70750" x2="85112" y2="63875"/>
                        <a14:backgroundMark x1="85112" y1="63875" x2="90169" y2="69500"/>
                        <a14:backgroundMark x1="90169" y1="69500" x2="87219" y2="72500"/>
                        <a14:backgroundMark x1="91011" y1="47125" x2="90449" y2="47500"/>
                        <a14:backgroundMark x1="9410" y1="26625" x2="13343" y2="33000"/>
                        <a14:backgroundMark x1="13343" y1="33000" x2="8146" y2="27750"/>
                        <a14:backgroundMark x1="8146" y1="27750" x2="9831" y2="27500"/>
                        <a14:backgroundMark x1="0" y1="45000" x2="7022" y2="45250"/>
                        <a14:backgroundMark x1="0" y1="46625" x2="7022" y2="45375"/>
                        <a14:backgroundMark x1="4635" y1="48250" x2="4916" y2="48875"/>
                        <a14:backgroundMark x1="75843" y1="80625" x2="75702" y2="80625"/>
                        <a14:backgroundMark x1="89747" y1="48125" x2="98736" y2="47500"/>
                        <a14:backgroundMark x1="98736" y1="47500" x2="89607" y2="48875"/>
                        <a14:backgroundMark x1="76124" y1="83125" x2="73315" y2="76625"/>
                        <a14:backgroundMark x1="73315" y1="76625" x2="80056" y2="81750"/>
                        <a14:backgroundMark x1="80056" y1="81750" x2="75702" y2="83125"/>
                        <a14:backgroundMark x1="55618" y1="89500" x2="55899" y2="90125"/>
                        <a14:backgroundMark x1="53511" y1="83250" x2="55337" y2="88375"/>
                        <a14:backgroundMark x1="56039" y1="88500" x2="56461" y2="82625"/>
                        <a14:backgroundMark x1="55899" y1="90125" x2="56039" y2="89000"/>
                        <a14:backgroundMark x1="56461" y1="82625" x2="53792" y2="83250"/>
                        <a14:backgroundMark x1="43961" y1="86625" x2="43961" y2="94750"/>
                        <a14:backgroundMark x1="43961" y1="94750" x2="47753" y2="87500"/>
                        <a14:backgroundMark x1="47753" y1="87500" x2="44242" y2="85625"/>
                        <a14:backgroundMark x1="33567" y1="85250" x2="3328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758309" y="4217380"/>
            <a:ext cx="2433691" cy="27379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3D9C94-743D-44FB-AD8A-19103B939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5" y="0"/>
            <a:ext cx="10515600" cy="786390"/>
          </a:xfrm>
        </p:spPr>
        <p:txBody>
          <a:bodyPr>
            <a:normAutofit/>
          </a:bodyPr>
          <a:lstStyle/>
          <a:p>
            <a:r>
              <a:rPr lang="en-GB" sz="3600" b="1" u="sng" dirty="0"/>
              <a:t>COVID19: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F58E0-8CF7-444A-A5CE-39C1CA8D340D}"/>
              </a:ext>
            </a:extLst>
          </p:cNvPr>
          <p:cNvSpPr txBox="1">
            <a:spLocks noChangeArrowheads="1"/>
          </p:cNvSpPr>
          <p:nvPr/>
        </p:nvSpPr>
        <p:spPr>
          <a:xfrm>
            <a:off x="412173" y="1191491"/>
            <a:ext cx="5397500" cy="51641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/>
              <a:t>Symptoms start 5 -11 days after exposure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/>
              <a:t>Illness is similar to flu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/>
              <a:t>Most people have fever and dry cough (rapid onset)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/>
              <a:t>Most people have symptoms for 5 - 6 days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en-US" sz="2000" dirty="0"/>
              <a:t>20% have more severe illness </a:t>
            </a:r>
            <a:r>
              <a:rPr lang="mr-IN" altLang="en-US" sz="2000" dirty="0"/>
              <a:t>–</a:t>
            </a:r>
            <a:r>
              <a:rPr lang="en-US" altLang="en-US" sz="2000" dirty="0"/>
              <a:t> from  day 7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GB" altLang="en-US" sz="1800" dirty="0">
                <a:sym typeface="Wingdings" panose="05000000000000000000" pitchFamily="2" charset="2"/>
              </a:rPr>
              <a:t> </a:t>
            </a:r>
            <a:r>
              <a:rPr lang="en-US" altLang="en-US" sz="1800" dirty="0"/>
              <a:t>Shortness of breath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1800" dirty="0"/>
              <a:t>Lung inflammation</a:t>
            </a:r>
          </a:p>
          <a:p>
            <a:pPr lvl="1">
              <a:lnSpc>
                <a:spcPct val="120000"/>
              </a:lnSpc>
              <a:spcBef>
                <a:spcPct val="0"/>
              </a:spcBef>
            </a:pPr>
            <a:r>
              <a:rPr lang="en-US" altLang="en-US" sz="1800" dirty="0"/>
              <a:t>Pneumonia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740A6475-5830-41A0-ABF9-CB61100F1B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423235"/>
              </p:ext>
            </p:extLst>
          </p:nvPr>
        </p:nvGraphicFramePr>
        <p:xfrm>
          <a:off x="6953137" y="1097316"/>
          <a:ext cx="3205018" cy="4663368"/>
        </p:xfrm>
        <a:graphic>
          <a:graphicData uri="http://schemas.openxmlformats.org/drawingml/2006/table">
            <a:tbl>
              <a:tblPr firstRow="1" bandRow="1"/>
              <a:tblGrid>
                <a:gridCol w="320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50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Common Symptoms of COVID-19</a:t>
                      </a:r>
                    </a:p>
                  </a:txBody>
                  <a:tcPr marL="91463" marR="91463" marT="45717" marB="45717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800"/>
                        <a:t>Fever &gt;37.8</a:t>
                      </a:r>
                      <a:r>
                        <a:rPr lang="en-US" sz="1800" baseline="30000"/>
                        <a:t>o</a:t>
                      </a:r>
                      <a:r>
                        <a:rPr lang="en-US" sz="1800" baseline="0"/>
                        <a:t>C</a:t>
                      </a:r>
                      <a:endParaRPr lang="en-US" sz="1800" baseline="0" dirty="0"/>
                    </a:p>
                  </a:txBody>
                  <a:tcPr marL="91463" marR="91463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800"/>
                        <a:t>Dry cough</a:t>
                      </a:r>
                      <a:endParaRPr lang="en-US" sz="1800" dirty="0"/>
                    </a:p>
                  </a:txBody>
                  <a:tcPr marL="91463" marR="91463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800"/>
                        <a:t>Fatigue</a:t>
                      </a:r>
                      <a:endParaRPr lang="en-US" sz="1800" dirty="0"/>
                    </a:p>
                  </a:txBody>
                  <a:tcPr marL="91463" marR="91463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800" dirty="0"/>
                        <a:t>Sputum</a:t>
                      </a:r>
                    </a:p>
                  </a:txBody>
                  <a:tcPr marL="91463" marR="91463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800"/>
                        <a:t>Shortness of breath</a:t>
                      </a:r>
                      <a:endParaRPr lang="en-US" sz="1800" dirty="0"/>
                    </a:p>
                  </a:txBody>
                  <a:tcPr marL="91463" marR="91463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800" dirty="0"/>
                        <a:t>Muscle/joint pain</a:t>
                      </a:r>
                    </a:p>
                  </a:txBody>
                  <a:tcPr marL="91463" marR="91463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800"/>
                        <a:t>Sore throat</a:t>
                      </a:r>
                      <a:endParaRPr lang="en-US" sz="1800" dirty="0"/>
                    </a:p>
                  </a:txBody>
                  <a:tcPr marL="91463" marR="91463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800"/>
                        <a:t>Headache</a:t>
                      </a:r>
                      <a:endParaRPr lang="en-US" sz="1800" dirty="0"/>
                    </a:p>
                  </a:txBody>
                  <a:tcPr marL="91463" marR="91463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800"/>
                        <a:t>Hoarseness</a:t>
                      </a:r>
                      <a:endParaRPr lang="en-US" sz="1800" dirty="0"/>
                    </a:p>
                  </a:txBody>
                  <a:tcPr marL="91463" marR="91463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800"/>
                        <a:t>Nasal discharge</a:t>
                      </a:r>
                      <a:endParaRPr lang="en-US" sz="1800" dirty="0"/>
                    </a:p>
                  </a:txBody>
                  <a:tcPr marL="91463" marR="91463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0514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New loss  of taste and/or smell</a:t>
                      </a:r>
                    </a:p>
                  </a:txBody>
                  <a:tcPr marL="91463" marR="91463" marT="45717" marB="45717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483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14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AD394-1AB3-4B95-880A-274927D7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544"/>
            <a:ext cx="10515600" cy="736560"/>
          </a:xfrm>
        </p:spPr>
        <p:txBody>
          <a:bodyPr>
            <a:normAutofit/>
          </a:bodyPr>
          <a:lstStyle/>
          <a:p>
            <a:r>
              <a:rPr lang="en-GB" sz="4000" b="1" u="sng" dirty="0"/>
              <a:t>COVID 19: </a:t>
            </a:r>
            <a:r>
              <a:rPr lang="en-GB" sz="3600" b="1" u="sng" dirty="0"/>
              <a:t>identifying</a:t>
            </a:r>
            <a:r>
              <a:rPr lang="en-GB" sz="4000" b="1" u="sng" dirty="0"/>
              <a:t> </a:t>
            </a:r>
            <a:r>
              <a:rPr lang="en-GB" sz="3600" b="1" u="sng" dirty="0"/>
              <a:t>patients.</a:t>
            </a:r>
            <a:r>
              <a:rPr lang="en-GB" sz="4000" b="1" u="sng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CCBF7E-F2A1-4D7F-B98E-B67ED8C65A3F}"/>
              </a:ext>
            </a:extLst>
          </p:cNvPr>
          <p:cNvSpPr txBox="1"/>
          <p:nvPr/>
        </p:nvSpPr>
        <p:spPr>
          <a:xfrm>
            <a:off x="430237" y="1521876"/>
            <a:ext cx="73351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most common symptoms of coronavirus (COVID-19) are recent onset of:</a:t>
            </a:r>
          </a:p>
          <a:p>
            <a:endParaRPr lang="en-GB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New continuous cough and/or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High temperature, above 37.8 degrees C and/or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New loss of taste or smell</a:t>
            </a:r>
          </a:p>
          <a:p>
            <a:pPr>
              <a:spcBef>
                <a:spcPts val="0"/>
              </a:spcBef>
            </a:pPr>
            <a:endParaRPr lang="en-GB" dirty="0"/>
          </a:p>
          <a:p>
            <a:pPr>
              <a:spcBef>
                <a:spcPts val="0"/>
              </a:spcBef>
            </a:pP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79A07D-3BAB-4DE2-AD95-73E9D3D5E746}"/>
              </a:ext>
            </a:extLst>
          </p:cNvPr>
          <p:cNvSpPr txBox="1">
            <a:spLocks/>
          </p:cNvSpPr>
          <p:nvPr/>
        </p:nvSpPr>
        <p:spPr>
          <a:xfrm>
            <a:off x="359046" y="316045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181" lvl="2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GB" b="1" dirty="0"/>
          </a:p>
          <a:p>
            <a:pPr marL="1371381" lvl="2" indent="-457200">
              <a:buFont typeface="Arial" panose="020B0604020202020204" pitchFamily="34" charset="0"/>
              <a:buAutoNum type="arabicPeriod" startAt="2"/>
            </a:pP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02875C-8F9F-44D8-A347-88DE3672A290}"/>
              </a:ext>
            </a:extLst>
          </p:cNvPr>
          <p:cNvSpPr txBox="1">
            <a:spLocks/>
          </p:cNvSpPr>
          <p:nvPr/>
        </p:nvSpPr>
        <p:spPr>
          <a:xfrm>
            <a:off x="430237" y="3553201"/>
            <a:ext cx="10515600" cy="296813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800" b="1" dirty="0"/>
              <a:t>Current guidance published 02-04-2020: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800" dirty="0"/>
              <a:t>Assess each resident twice daily for the development of a temperature(≥37.8°C), cough or shortness of breath.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Immediately report residents with fever or respiratory symptoms to NHS 111.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GB" sz="1800" b="1" dirty="0"/>
              <a:t>If you have more than one resident with symptoms: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1800" dirty="0"/>
              <a:t>Inform the Health Protection Team (HPT) in your area. They </a:t>
            </a:r>
            <a:r>
              <a:rPr lang="en-GB" sz="1800" i="1" dirty="0"/>
              <a:t>may</a:t>
            </a:r>
            <a:r>
              <a:rPr lang="en-GB" sz="1800" dirty="0"/>
              <a:t> arrange testing of possible cases to confirm the existence of an outbreak.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E8223F85-4B31-453D-9FB3-256E33FE60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75" b="90250" l="0" r="100000">
                        <a14:foregroundMark x1="51545" y1="89250" x2="48736" y2="80625"/>
                        <a14:foregroundMark x1="47893" y1="89500" x2="55056" y2="90250"/>
                        <a14:foregroundMark x1="42416" y1="10000" x2="49157" y2="7875"/>
                        <a14:backgroundMark x1="87360" y1="70750" x2="85112" y2="63875"/>
                        <a14:backgroundMark x1="85112" y1="63875" x2="90169" y2="69500"/>
                        <a14:backgroundMark x1="90169" y1="69500" x2="87219" y2="72500"/>
                        <a14:backgroundMark x1="91011" y1="47125" x2="90449" y2="47500"/>
                        <a14:backgroundMark x1="9410" y1="26625" x2="13343" y2="33000"/>
                        <a14:backgroundMark x1="13343" y1="33000" x2="8146" y2="27750"/>
                        <a14:backgroundMark x1="8146" y1="27750" x2="9831" y2="27500"/>
                        <a14:backgroundMark x1="0" y1="45000" x2="7022" y2="45250"/>
                        <a14:backgroundMark x1="0" y1="46625" x2="7022" y2="45375"/>
                        <a14:backgroundMark x1="4635" y1="48250" x2="4916" y2="48875"/>
                        <a14:backgroundMark x1="75843" y1="80625" x2="75702" y2="80625"/>
                        <a14:backgroundMark x1="89747" y1="48125" x2="98736" y2="47500"/>
                        <a14:backgroundMark x1="98736" y1="47500" x2="89607" y2="48875"/>
                        <a14:backgroundMark x1="76124" y1="83125" x2="73315" y2="76625"/>
                        <a14:backgroundMark x1="73315" y1="76625" x2="80056" y2="81750"/>
                        <a14:backgroundMark x1="80056" y1="81750" x2="75702" y2="83125"/>
                        <a14:backgroundMark x1="55618" y1="89500" x2="55899" y2="90125"/>
                        <a14:backgroundMark x1="53511" y1="83250" x2="55337" y2="88375"/>
                        <a14:backgroundMark x1="56039" y1="88500" x2="56461" y2="82625"/>
                        <a14:backgroundMark x1="55899" y1="90125" x2="56039" y2="89000"/>
                        <a14:backgroundMark x1="56461" y1="82625" x2="53792" y2="83250"/>
                        <a14:backgroundMark x1="43961" y1="86625" x2="43961" y2="94750"/>
                        <a14:backgroundMark x1="43961" y1="94750" x2="47753" y2="87500"/>
                        <a14:backgroundMark x1="47753" y1="87500" x2="44242" y2="85625"/>
                        <a14:backgroundMark x1="33567" y1="85250" x2="3328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855601" y="-193256"/>
            <a:ext cx="2433691" cy="27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3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8890A-8413-45EF-BCE0-AAFAD1B96274}"/>
              </a:ext>
            </a:extLst>
          </p:cNvPr>
          <p:cNvSpPr txBox="1">
            <a:spLocks/>
          </p:cNvSpPr>
          <p:nvPr/>
        </p:nvSpPr>
        <p:spPr>
          <a:xfrm>
            <a:off x="303628" y="1325563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/>
              <a:t>Isolate resident </a:t>
            </a:r>
            <a:r>
              <a:rPr lang="en-GB" sz="1800" dirty="0"/>
              <a:t>– this is the most important step:</a:t>
            </a:r>
          </a:p>
          <a:p>
            <a:pPr marL="1371381" lvl="2" indent="-457200">
              <a:buFont typeface="Wingdings" panose="05000000000000000000" pitchFamily="2" charset="2"/>
              <a:buChar char="§"/>
            </a:pPr>
            <a:r>
              <a:rPr lang="en-GB" sz="1800" dirty="0"/>
              <a:t>Ask the resident to clean their hands by washing it or use hand gel</a:t>
            </a:r>
          </a:p>
          <a:p>
            <a:pPr marL="1371381" lvl="2" indent="-457200">
              <a:buFont typeface="Wingdings" panose="05000000000000000000" pitchFamily="2" charset="2"/>
              <a:buChar char="§"/>
            </a:pPr>
            <a:r>
              <a:rPr lang="en-GB" sz="1800" dirty="0"/>
              <a:t>Place the resident in a room and close the door – reassure them</a:t>
            </a:r>
          </a:p>
          <a:p>
            <a:pPr marL="914181" lvl="2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GB" b="1" dirty="0"/>
          </a:p>
          <a:p>
            <a:pPr marL="1371381" lvl="2" indent="-457200">
              <a:buFont typeface="Arial" panose="020B0604020202020204" pitchFamily="34" charset="0"/>
              <a:buAutoNum type="arabicPeriod" startAt="2"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9E6DB4-5CE7-4E39-B97C-E659063246D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997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u="sng" dirty="0"/>
              <a:t>COVID 19: </a:t>
            </a:r>
            <a:r>
              <a:rPr lang="en-GB" sz="3600" b="1" u="sng" dirty="0"/>
              <a:t>suspected/positive case. </a:t>
            </a:r>
            <a:endParaRPr lang="en-GB" b="1" u="sng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8BE6C4-B968-4FA9-972D-647FED6B7EB3}"/>
              </a:ext>
            </a:extLst>
          </p:cNvPr>
          <p:cNvSpPr txBox="1">
            <a:spLocks/>
          </p:cNvSpPr>
          <p:nvPr/>
        </p:nvSpPr>
        <p:spPr>
          <a:xfrm>
            <a:off x="303628" y="2805197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/>
              <a:t>The isolation room for the suspected case:</a:t>
            </a:r>
          </a:p>
          <a:p>
            <a:r>
              <a:rPr lang="en-GB" sz="1800" dirty="0"/>
              <a:t>If possible should have its own bathroom</a:t>
            </a:r>
          </a:p>
          <a:p>
            <a:r>
              <a:rPr lang="en-GB" sz="1800" dirty="0"/>
              <a:t>If an </a:t>
            </a:r>
            <a:r>
              <a:rPr lang="en-GB" sz="1800" dirty="0" err="1"/>
              <a:t>enSite</a:t>
            </a:r>
            <a:r>
              <a:rPr lang="en-GB" sz="1800" dirty="0"/>
              <a:t> is not possible you should bring a commode into the room for the patient.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/>
              <a:t>Transferring the resident with suspected COVID 19 to another room:</a:t>
            </a:r>
          </a:p>
          <a:p>
            <a:r>
              <a:rPr lang="en-GB" sz="1800" dirty="0"/>
              <a:t>When transferring symptomatic residents between rooms, the resident should wear a surgical face mask </a:t>
            </a:r>
          </a:p>
          <a:p>
            <a:r>
              <a:rPr lang="en-GB" sz="1800" dirty="0"/>
              <a:t>Staff should wear Personal Protective Equipment (PPE) – surgical mask, visor, disposable apron and gloves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6" name="Picture 5" descr="A close up of a flower&#10;&#10;Description automatically generated">
            <a:extLst>
              <a:ext uri="{FF2B5EF4-FFF2-40B4-BE49-F238E27FC236}">
                <a16:creationId xmlns:a16="http://schemas.microsoft.com/office/drawing/2014/main" id="{A4679C52-59C0-40E4-A3C1-DCCBB409A4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75" b="90250" l="0" r="100000">
                        <a14:foregroundMark x1="51545" y1="89250" x2="48736" y2="80625"/>
                        <a14:foregroundMark x1="47893" y1="89500" x2="55056" y2="90250"/>
                        <a14:foregroundMark x1="42416" y1="10000" x2="49157" y2="7875"/>
                        <a14:backgroundMark x1="87360" y1="70750" x2="85112" y2="63875"/>
                        <a14:backgroundMark x1="85112" y1="63875" x2="90169" y2="69500"/>
                        <a14:backgroundMark x1="90169" y1="69500" x2="87219" y2="72500"/>
                        <a14:backgroundMark x1="91011" y1="47125" x2="90449" y2="47500"/>
                        <a14:backgroundMark x1="9410" y1="26625" x2="13343" y2="33000"/>
                        <a14:backgroundMark x1="13343" y1="33000" x2="8146" y2="27750"/>
                        <a14:backgroundMark x1="8146" y1="27750" x2="9831" y2="27500"/>
                        <a14:backgroundMark x1="0" y1="45000" x2="7022" y2="45250"/>
                        <a14:backgroundMark x1="0" y1="46625" x2="7022" y2="45375"/>
                        <a14:backgroundMark x1="4635" y1="48250" x2="4916" y2="48875"/>
                        <a14:backgroundMark x1="75843" y1="80625" x2="75702" y2="80625"/>
                        <a14:backgroundMark x1="89747" y1="48125" x2="98736" y2="47500"/>
                        <a14:backgroundMark x1="98736" y1="47500" x2="89607" y2="48875"/>
                        <a14:backgroundMark x1="76124" y1="83125" x2="73315" y2="76625"/>
                        <a14:backgroundMark x1="73315" y1="76625" x2="80056" y2="81750"/>
                        <a14:backgroundMark x1="80056" y1="81750" x2="75702" y2="83125"/>
                        <a14:backgroundMark x1="55618" y1="89500" x2="55899" y2="90125"/>
                        <a14:backgroundMark x1="53511" y1="83250" x2="55337" y2="88375"/>
                        <a14:backgroundMark x1="56039" y1="88500" x2="56461" y2="82625"/>
                        <a14:backgroundMark x1="55899" y1="90125" x2="56039" y2="89000"/>
                        <a14:backgroundMark x1="56461" y1="82625" x2="53792" y2="83250"/>
                        <a14:backgroundMark x1="43961" y1="86625" x2="43961" y2="94750"/>
                        <a14:backgroundMark x1="43961" y1="94750" x2="47753" y2="87500"/>
                        <a14:backgroundMark x1="47753" y1="87500" x2="44242" y2="85625"/>
                        <a14:backgroundMark x1="33567" y1="85250" x2="33287" y2="8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9841436" y="-187855"/>
            <a:ext cx="2433691" cy="273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C0CBB-7B78-4D91-9630-54A4717E6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22137"/>
          </a:xfrm>
        </p:spPr>
        <p:txBody>
          <a:bodyPr>
            <a:normAutofit/>
          </a:bodyPr>
          <a:lstStyle/>
          <a:p>
            <a:r>
              <a:rPr lang="en-US" sz="4000" b="1" u="sng">
                <a:ea typeface="ＭＳ Ｐゴシック" charset="0"/>
              </a:rPr>
              <a:t>Staff with COVID-19</a:t>
            </a:r>
            <a:endParaRPr lang="en-GB" sz="4000" b="1" u="sng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302DE2-1AF0-490A-A885-FB7354F7B4F2}"/>
              </a:ext>
            </a:extLst>
          </p:cNvPr>
          <p:cNvSpPr/>
          <p:nvPr/>
        </p:nvSpPr>
        <p:spPr>
          <a:xfrm>
            <a:off x="216023" y="1044033"/>
            <a:ext cx="10515600" cy="5760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000" b="1" u="sng" dirty="0">
                <a:ea typeface="ＭＳ Ｐゴシック" charset="0"/>
              </a:rPr>
              <a:t>If you develop symptoms of a flu-like illness then </a:t>
            </a:r>
            <a:r>
              <a:rPr lang="en-US" sz="2000" b="1" u="sng" dirty="0">
                <a:solidFill>
                  <a:srgbClr val="FF0000"/>
                </a:solidFill>
                <a:ea typeface="ＭＳ Ｐゴシック" charset="0"/>
              </a:rPr>
              <a:t>DO NOT </a:t>
            </a:r>
            <a:r>
              <a:rPr lang="en-US" sz="2000" b="1" u="sng" dirty="0">
                <a:ea typeface="ＭＳ Ｐゴシック" charset="0"/>
              </a:rPr>
              <a:t>come into work and inform you manager:</a:t>
            </a:r>
          </a:p>
          <a:p>
            <a:pPr marL="742950" lvl="1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charset="0"/>
              </a:rPr>
              <a:t>fever of more than 37.8</a:t>
            </a:r>
            <a:r>
              <a:rPr lang="en-US" sz="1600" baseline="30000" dirty="0">
                <a:ea typeface="ＭＳ Ｐゴシック" charset="0"/>
              </a:rPr>
              <a:t>o</a:t>
            </a:r>
            <a:r>
              <a:rPr lang="en-US" sz="1600" dirty="0">
                <a:ea typeface="ＭＳ Ｐゴシック" charset="0"/>
              </a:rPr>
              <a:t>C and/or new persistent cough and/or new loss of taste or smell</a:t>
            </a:r>
          </a:p>
          <a:p>
            <a:pPr marL="742950" lvl="1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charset="0"/>
              </a:rPr>
              <a:t>other symptoms of respiratory infection</a:t>
            </a:r>
          </a:p>
          <a:p>
            <a:pPr marL="742950" lvl="1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ea typeface="ＭＳ Ｐゴシック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000" b="1" u="sng" dirty="0">
                <a:ea typeface="ＭＳ Ｐゴシック" charset="0"/>
              </a:rPr>
              <a:t>Self-isolate at home for 7 days from onset of symptoms</a:t>
            </a:r>
          </a:p>
          <a:p>
            <a:pPr marL="742950" lvl="1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charset="0"/>
              </a:rPr>
              <a:t>Arrange to take a COVID-19 test </a:t>
            </a:r>
          </a:p>
          <a:p>
            <a:pPr marL="1200150" lvl="2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within </a:t>
            </a:r>
            <a:r>
              <a:rPr lang="en-US" sz="1600" dirty="0">
                <a:ea typeface="ＭＳ Ｐゴシック" charset="0"/>
              </a:rPr>
              <a:t>3-4 days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</a:rPr>
              <a:t> of </a:t>
            </a:r>
            <a:r>
              <a:rPr lang="en-US" sz="1600" dirty="0">
                <a:ea typeface="ＭＳ Ｐゴシック" charset="0"/>
              </a:rPr>
              <a:t>start of symptoms</a:t>
            </a:r>
          </a:p>
          <a:p>
            <a:pPr marL="1200150" lvl="2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charset="0"/>
              </a:rPr>
              <a:t>if you are better and the test is negative your can return to work</a:t>
            </a:r>
            <a:endParaRPr lang="en-US" sz="1400" dirty="0">
              <a:ea typeface="ＭＳ Ｐゴシック" charset="0"/>
            </a:endParaRPr>
          </a:p>
          <a:p>
            <a:pPr marL="742950" lvl="1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FF0000"/>
                </a:solidFill>
                <a:ea typeface="ＭＳ Ｐゴシック" charset="0"/>
              </a:rPr>
              <a:t>If your symptoms worsen contact NHS 111</a:t>
            </a:r>
          </a:p>
          <a:p>
            <a:pPr marL="742950" lvl="1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rgbClr val="FF0000"/>
              </a:solidFill>
              <a:ea typeface="ＭＳ Ｐゴシック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000" b="1" u="sng" dirty="0">
                <a:ea typeface="ＭＳ Ｐゴシック" charset="0"/>
              </a:rPr>
              <a:t>If a member of your family develops symptoms</a:t>
            </a:r>
          </a:p>
          <a:p>
            <a:pPr marL="742950" lvl="1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charset="0"/>
              </a:rPr>
              <a:t>Arrange for them to have a COVID-19 test (if possible) </a:t>
            </a:r>
          </a:p>
          <a:p>
            <a:pPr marL="742950" lvl="1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charset="0"/>
              </a:rPr>
              <a:t>If this is negative you can return to work</a:t>
            </a:r>
          </a:p>
          <a:p>
            <a:pPr marL="742950" lvl="1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charset="0"/>
              </a:rPr>
              <a:t>If no test or test is positive then self-isolate for 14 days</a:t>
            </a:r>
          </a:p>
          <a:p>
            <a:pPr marL="742950" lvl="1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ea typeface="ＭＳ Ｐゴシック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000" b="1" u="sng" dirty="0">
                <a:ea typeface="ＭＳ Ｐゴシック" charset="0"/>
              </a:rPr>
              <a:t>Staff at high risk of complications from COVID-19</a:t>
            </a:r>
          </a:p>
          <a:p>
            <a:pPr marL="742950" lvl="1" indent="-2857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a typeface="ＭＳ Ｐゴシック" charset="0"/>
              </a:rPr>
              <a:t>risk-assessment to manage if and where they can work</a:t>
            </a:r>
            <a:endParaRPr lang="en-GB" sz="1600" dirty="0"/>
          </a:p>
        </p:txBody>
      </p:sp>
      <p:pic>
        <p:nvPicPr>
          <p:cNvPr id="6146" name="Picture 2" descr="COVID-19 testing for NHS staff and health workers at Bridgwater ...">
            <a:extLst>
              <a:ext uri="{FF2B5EF4-FFF2-40B4-BE49-F238E27FC236}">
                <a16:creationId xmlns:a16="http://schemas.microsoft.com/office/drawing/2014/main" id="{CED3A72D-B7BC-4CCD-8425-5C19DBE76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1684" y="3136321"/>
            <a:ext cx="4019261" cy="273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584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2113</Words>
  <Application>Microsoft Office PowerPoint</Application>
  <PresentationFormat>Widescreen</PresentationFormat>
  <Paragraphs>270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 Theme</vt:lpstr>
      <vt:lpstr>Infection Prevention:  COVID 19</vt:lpstr>
      <vt:lpstr>PowerPoint Presentation</vt:lpstr>
      <vt:lpstr>Covid 19: what is it?</vt:lpstr>
      <vt:lpstr> </vt:lpstr>
      <vt:lpstr>Covid 19: risk groups. </vt:lpstr>
      <vt:lpstr>COVID19: symptoms</vt:lpstr>
      <vt:lpstr>COVID 19: identifying patients. </vt:lpstr>
      <vt:lpstr>PowerPoint Presentation</vt:lpstr>
      <vt:lpstr>Staff with COVID-19</vt:lpstr>
      <vt:lpstr>PowerPoint Presentation</vt:lpstr>
      <vt:lpstr>Hand hygiene: staff </vt:lpstr>
      <vt:lpstr>Hand hygiene: staff </vt:lpstr>
      <vt:lpstr>Hand hygiene: Patients </vt:lpstr>
      <vt:lpstr>6 steps of hand hygiene</vt:lpstr>
      <vt:lpstr>Effectiveness of handwashing</vt:lpstr>
      <vt:lpstr>National hand hygiene policy</vt:lpstr>
      <vt:lpstr>PowerPoint Presentation</vt:lpstr>
      <vt:lpstr>‘walking with a purpose’</vt:lpstr>
      <vt:lpstr>Managing contact between staff and residents</vt:lpstr>
      <vt:lpstr>PowerPoint Presentation</vt:lpstr>
      <vt:lpstr>The correct use of PPE:</vt:lpstr>
      <vt:lpstr>PowerPoint Presentation</vt:lpstr>
      <vt:lpstr>PPE: what is sessional use.</vt:lpstr>
      <vt:lpstr>Problems with PPE</vt:lpstr>
      <vt:lpstr>PowerPoint Presentation</vt:lpstr>
      <vt:lpstr>Laundry: Covid residents</vt:lpstr>
      <vt:lpstr>Staff uniforms</vt:lpstr>
      <vt:lpstr>Cleaning</vt:lpstr>
      <vt:lpstr>Cleaning</vt:lpstr>
      <vt:lpstr>Cleaning: after death of a covid positive resident</vt:lpstr>
      <vt:lpstr>Waste from rooms of residents with COVID-19</vt:lpstr>
      <vt:lpstr>Obtaining COVID 19 swab</vt:lpstr>
      <vt:lpstr>PowerPoint Presentation</vt:lpstr>
      <vt:lpstr>Obtaining COVID 19 swab</vt:lpstr>
      <vt:lpstr>Obtaining COVID 19 swab</vt:lpstr>
      <vt:lpstr>Top tips for trainers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 Prevention:  COVID 19</dc:title>
  <dc:creator>Laura Stones</dc:creator>
  <cp:lastModifiedBy>Rebecca Whitaker</cp:lastModifiedBy>
  <cp:revision>38</cp:revision>
  <dcterms:created xsi:type="dcterms:W3CDTF">2020-05-13T15:13:01Z</dcterms:created>
  <dcterms:modified xsi:type="dcterms:W3CDTF">2020-05-22T09:59:06Z</dcterms:modified>
</cp:coreProperties>
</file>