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17"/>
  </p:notesMasterIdLst>
  <p:sldIdLst>
    <p:sldId id="256" r:id="rId2"/>
    <p:sldId id="278" r:id="rId3"/>
    <p:sldId id="288" r:id="rId4"/>
    <p:sldId id="279" r:id="rId5"/>
    <p:sldId id="287" r:id="rId6"/>
    <p:sldId id="273" r:id="rId7"/>
    <p:sldId id="280" r:id="rId8"/>
    <p:sldId id="289" r:id="rId9"/>
    <p:sldId id="413" r:id="rId10"/>
    <p:sldId id="277" r:id="rId11"/>
    <p:sldId id="414" r:id="rId12"/>
    <p:sldId id="415" r:id="rId13"/>
    <p:sldId id="416" r:id="rId14"/>
    <p:sldId id="417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E251EC-B7E8-49FE-95B0-5CEA262CF5A0}" type="doc">
      <dgm:prSet loTypeId="urn:microsoft.com/office/officeart/2005/8/layout/cycle2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DD49A2FC-BF7B-446F-B066-D05114D6ED4A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GB"/>
            <a:t>Movement &amp; energy conservation. </a:t>
          </a:r>
        </a:p>
      </dgm:t>
    </dgm:pt>
    <dgm:pt modelId="{FC344EE7-0B6E-4CC6-AFA3-ED82E66B9988}" type="parTrans" cxnId="{D158EAFE-AF8F-4740-AC1D-A9450502FAA5}">
      <dgm:prSet/>
      <dgm:spPr/>
      <dgm:t>
        <a:bodyPr/>
        <a:lstStyle/>
        <a:p>
          <a:endParaRPr lang="en-GB"/>
        </a:p>
      </dgm:t>
    </dgm:pt>
    <dgm:pt modelId="{AC65CD25-0FF7-4EC7-8553-48C8C4DCD758}" type="sibTrans" cxnId="{D158EAFE-AF8F-4740-AC1D-A9450502FAA5}">
      <dgm:prSet/>
      <dgm:spPr/>
      <dgm:t>
        <a:bodyPr/>
        <a:lstStyle/>
        <a:p>
          <a:endParaRPr lang="en-GB"/>
        </a:p>
      </dgm:t>
    </dgm:pt>
    <dgm:pt modelId="{C994E12B-1D30-4891-8362-19C03B6D58FA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GB"/>
            <a:t>Activity Management</a:t>
          </a:r>
        </a:p>
      </dgm:t>
    </dgm:pt>
    <dgm:pt modelId="{A3F837AB-F393-451C-9F22-0D2AC9055DE1}" type="parTrans" cxnId="{99064FCF-894D-46CE-9D53-91E808AF7028}">
      <dgm:prSet/>
      <dgm:spPr/>
      <dgm:t>
        <a:bodyPr/>
        <a:lstStyle/>
        <a:p>
          <a:endParaRPr lang="en-GB"/>
        </a:p>
      </dgm:t>
    </dgm:pt>
    <dgm:pt modelId="{390AB689-501A-450E-8D81-B1BFF04CE8DF}" type="sibTrans" cxnId="{99064FCF-894D-46CE-9D53-91E808AF7028}">
      <dgm:prSet/>
      <dgm:spPr/>
      <dgm:t>
        <a:bodyPr/>
        <a:lstStyle/>
        <a:p>
          <a:endParaRPr lang="en-GB"/>
        </a:p>
      </dgm:t>
    </dgm:pt>
    <dgm:pt modelId="{708146FB-4F58-424F-B2B2-1ED53FB8BDF7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GB"/>
            <a:t>Stress and how to respond</a:t>
          </a:r>
        </a:p>
      </dgm:t>
    </dgm:pt>
    <dgm:pt modelId="{2A761FC8-03C3-4B4A-924B-C13F5601EC63}" type="parTrans" cxnId="{EF94C05A-0173-4786-BAA7-A4FAFC25A25A}">
      <dgm:prSet/>
      <dgm:spPr/>
      <dgm:t>
        <a:bodyPr/>
        <a:lstStyle/>
        <a:p>
          <a:endParaRPr lang="en-GB"/>
        </a:p>
      </dgm:t>
    </dgm:pt>
    <dgm:pt modelId="{61D4A906-37D5-4AAA-834F-D5965D36F065}" type="sibTrans" cxnId="{EF94C05A-0173-4786-BAA7-A4FAFC25A25A}">
      <dgm:prSet/>
      <dgm:spPr/>
      <dgm:t>
        <a:bodyPr/>
        <a:lstStyle/>
        <a:p>
          <a:endParaRPr lang="en-GB"/>
        </a:p>
      </dgm:t>
    </dgm:pt>
    <dgm:pt modelId="{A6F63170-D34E-475E-A20F-DD8D3C5985E6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GB" dirty="0"/>
            <a:t>Optimising breathing</a:t>
          </a:r>
        </a:p>
      </dgm:t>
    </dgm:pt>
    <dgm:pt modelId="{661B074E-C454-4A6D-923D-0F40E93B59CB}" type="parTrans" cxnId="{B7040B40-C7E4-4ED1-8AD2-AE4CEDCCA997}">
      <dgm:prSet/>
      <dgm:spPr/>
      <dgm:t>
        <a:bodyPr/>
        <a:lstStyle/>
        <a:p>
          <a:endParaRPr lang="en-GB"/>
        </a:p>
      </dgm:t>
    </dgm:pt>
    <dgm:pt modelId="{D9ED5339-2E86-42EB-8AC2-8C7651196838}" type="sibTrans" cxnId="{B7040B40-C7E4-4ED1-8AD2-AE4CEDCCA997}">
      <dgm:prSet/>
      <dgm:spPr/>
      <dgm:t>
        <a:bodyPr/>
        <a:lstStyle/>
        <a:p>
          <a:endParaRPr lang="en-GB"/>
        </a:p>
      </dgm:t>
    </dgm:pt>
    <dgm:pt modelId="{7DAAC5A5-4FBF-4C76-9ACA-29ACC722C551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GB"/>
            <a:t>Making the most of your diet</a:t>
          </a:r>
        </a:p>
      </dgm:t>
    </dgm:pt>
    <dgm:pt modelId="{6D0C1526-23EC-4EE2-82A6-1710585706C9}" type="parTrans" cxnId="{82D7E405-A8AD-42AC-A5C2-09EA5E369AD8}">
      <dgm:prSet/>
      <dgm:spPr/>
      <dgm:t>
        <a:bodyPr/>
        <a:lstStyle/>
        <a:p>
          <a:endParaRPr lang="en-GB"/>
        </a:p>
      </dgm:t>
    </dgm:pt>
    <dgm:pt modelId="{D9D19A62-5E4C-4A66-A954-0DA2855E53E1}" type="sibTrans" cxnId="{82D7E405-A8AD-42AC-A5C2-09EA5E369AD8}">
      <dgm:prSet/>
      <dgm:spPr/>
      <dgm:t>
        <a:bodyPr/>
        <a:lstStyle/>
        <a:p>
          <a:endParaRPr lang="en-GB"/>
        </a:p>
      </dgm:t>
    </dgm:pt>
    <dgm:pt modelId="{4313BEB1-1BF8-49D4-ACC8-82D5F1D35BFA}">
      <dgm:prSet/>
      <dgm:spPr>
        <a:solidFill>
          <a:srgbClr val="7030A0"/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GB"/>
            <a:t>Optimising Sleep</a:t>
          </a:r>
        </a:p>
      </dgm:t>
    </dgm:pt>
    <dgm:pt modelId="{C443CD69-807F-4E97-8E33-7218E991DE92}" type="parTrans" cxnId="{42C9AB51-9920-43EA-8A94-4F3A6B7B78D2}">
      <dgm:prSet/>
      <dgm:spPr/>
      <dgm:t>
        <a:bodyPr/>
        <a:lstStyle/>
        <a:p>
          <a:endParaRPr lang="en-GB"/>
        </a:p>
      </dgm:t>
    </dgm:pt>
    <dgm:pt modelId="{4C51EFD3-E38F-48FA-9EC7-A89EF17CF1B2}" type="sibTrans" cxnId="{42C9AB51-9920-43EA-8A94-4F3A6B7B78D2}">
      <dgm:prSet/>
      <dgm:spPr/>
      <dgm:t>
        <a:bodyPr/>
        <a:lstStyle/>
        <a:p>
          <a:endParaRPr lang="en-GB"/>
        </a:p>
      </dgm:t>
    </dgm:pt>
    <dgm:pt modelId="{1E1B24A1-B625-49B3-9D99-6D9C67EB4F51}" type="pres">
      <dgm:prSet presAssocID="{CDE251EC-B7E8-49FE-95B0-5CEA262CF5A0}" presName="cycle" presStyleCnt="0">
        <dgm:presLayoutVars>
          <dgm:dir/>
          <dgm:resizeHandles val="exact"/>
        </dgm:presLayoutVars>
      </dgm:prSet>
      <dgm:spPr/>
    </dgm:pt>
    <dgm:pt modelId="{09D57922-E45A-44A1-B382-0206DB013D43}" type="pres">
      <dgm:prSet presAssocID="{4313BEB1-1BF8-49D4-ACC8-82D5F1D35BFA}" presName="node" presStyleLbl="node1" presStyleIdx="0" presStyleCnt="6" custRadScaleRad="98691">
        <dgm:presLayoutVars>
          <dgm:bulletEnabled val="1"/>
        </dgm:presLayoutVars>
      </dgm:prSet>
      <dgm:spPr/>
    </dgm:pt>
    <dgm:pt modelId="{3113F2B5-EE3D-4F34-AAE4-516A53DB2388}" type="pres">
      <dgm:prSet presAssocID="{4C51EFD3-E38F-48FA-9EC7-A89EF17CF1B2}" presName="sibTrans" presStyleLbl="sibTrans2D1" presStyleIdx="0" presStyleCnt="6"/>
      <dgm:spPr/>
    </dgm:pt>
    <dgm:pt modelId="{2A5D4990-1018-41A7-BC05-2221160B0E1C}" type="pres">
      <dgm:prSet presAssocID="{4C51EFD3-E38F-48FA-9EC7-A89EF17CF1B2}" presName="connectorText" presStyleLbl="sibTrans2D1" presStyleIdx="0" presStyleCnt="6"/>
      <dgm:spPr/>
    </dgm:pt>
    <dgm:pt modelId="{75497CE9-6641-42EB-9387-62C663214F09}" type="pres">
      <dgm:prSet presAssocID="{7DAAC5A5-4FBF-4C76-9ACA-29ACC722C551}" presName="node" presStyleLbl="node1" presStyleIdx="1" presStyleCnt="6">
        <dgm:presLayoutVars>
          <dgm:bulletEnabled val="1"/>
        </dgm:presLayoutVars>
      </dgm:prSet>
      <dgm:spPr/>
    </dgm:pt>
    <dgm:pt modelId="{EC48B588-C266-4C58-86F8-C9C46E009144}" type="pres">
      <dgm:prSet presAssocID="{D9D19A62-5E4C-4A66-A954-0DA2855E53E1}" presName="sibTrans" presStyleLbl="sibTrans2D1" presStyleIdx="1" presStyleCnt="6"/>
      <dgm:spPr/>
    </dgm:pt>
    <dgm:pt modelId="{F2262EDC-5E36-421D-AD4F-A512EFCED25D}" type="pres">
      <dgm:prSet presAssocID="{D9D19A62-5E4C-4A66-A954-0DA2855E53E1}" presName="connectorText" presStyleLbl="sibTrans2D1" presStyleIdx="1" presStyleCnt="6"/>
      <dgm:spPr/>
    </dgm:pt>
    <dgm:pt modelId="{FBE389AE-88DB-48D8-A44B-554EE52F6A3E}" type="pres">
      <dgm:prSet presAssocID="{C994E12B-1D30-4891-8362-19C03B6D58FA}" presName="node" presStyleLbl="node1" presStyleIdx="2" presStyleCnt="6">
        <dgm:presLayoutVars>
          <dgm:bulletEnabled val="1"/>
        </dgm:presLayoutVars>
      </dgm:prSet>
      <dgm:spPr/>
    </dgm:pt>
    <dgm:pt modelId="{64F20500-0C3B-46CE-9FAB-510F2779BF1A}" type="pres">
      <dgm:prSet presAssocID="{390AB689-501A-450E-8D81-B1BFF04CE8DF}" presName="sibTrans" presStyleLbl="sibTrans2D1" presStyleIdx="2" presStyleCnt="6"/>
      <dgm:spPr/>
    </dgm:pt>
    <dgm:pt modelId="{220D085B-7026-47D1-84DB-94133E7AF022}" type="pres">
      <dgm:prSet presAssocID="{390AB689-501A-450E-8D81-B1BFF04CE8DF}" presName="connectorText" presStyleLbl="sibTrans2D1" presStyleIdx="2" presStyleCnt="6"/>
      <dgm:spPr/>
    </dgm:pt>
    <dgm:pt modelId="{FBFD52EC-8CDE-4956-8AF0-019E2EC22BAB}" type="pres">
      <dgm:prSet presAssocID="{DD49A2FC-BF7B-446F-B066-D05114D6ED4A}" presName="node" presStyleLbl="node1" presStyleIdx="3" presStyleCnt="6">
        <dgm:presLayoutVars>
          <dgm:bulletEnabled val="1"/>
        </dgm:presLayoutVars>
      </dgm:prSet>
      <dgm:spPr/>
    </dgm:pt>
    <dgm:pt modelId="{4234DDAC-6DC6-4049-8ED2-2167F204F124}" type="pres">
      <dgm:prSet presAssocID="{AC65CD25-0FF7-4EC7-8553-48C8C4DCD758}" presName="sibTrans" presStyleLbl="sibTrans2D1" presStyleIdx="3" presStyleCnt="6"/>
      <dgm:spPr/>
    </dgm:pt>
    <dgm:pt modelId="{526C4F7E-DE93-4649-B6C4-7D14AECCB7E2}" type="pres">
      <dgm:prSet presAssocID="{AC65CD25-0FF7-4EC7-8553-48C8C4DCD758}" presName="connectorText" presStyleLbl="sibTrans2D1" presStyleIdx="3" presStyleCnt="6"/>
      <dgm:spPr/>
    </dgm:pt>
    <dgm:pt modelId="{32130DD1-59A9-45E3-8111-31C8DA7D4E1F}" type="pres">
      <dgm:prSet presAssocID="{708146FB-4F58-424F-B2B2-1ED53FB8BDF7}" presName="node" presStyleLbl="node1" presStyleIdx="4" presStyleCnt="6">
        <dgm:presLayoutVars>
          <dgm:bulletEnabled val="1"/>
        </dgm:presLayoutVars>
      </dgm:prSet>
      <dgm:spPr/>
    </dgm:pt>
    <dgm:pt modelId="{95FB726B-CDCB-46C7-807E-216E45C4DE10}" type="pres">
      <dgm:prSet presAssocID="{61D4A906-37D5-4AAA-834F-D5965D36F065}" presName="sibTrans" presStyleLbl="sibTrans2D1" presStyleIdx="4" presStyleCnt="6"/>
      <dgm:spPr/>
    </dgm:pt>
    <dgm:pt modelId="{E5EBE6AE-B21F-40BC-8F8A-0E5EF0FBA442}" type="pres">
      <dgm:prSet presAssocID="{61D4A906-37D5-4AAA-834F-D5965D36F065}" presName="connectorText" presStyleLbl="sibTrans2D1" presStyleIdx="4" presStyleCnt="6"/>
      <dgm:spPr/>
    </dgm:pt>
    <dgm:pt modelId="{FFD6742E-4A26-4C6A-B2E6-AE5938D3E439}" type="pres">
      <dgm:prSet presAssocID="{A6F63170-D34E-475E-A20F-DD8D3C5985E6}" presName="node" presStyleLbl="node1" presStyleIdx="5" presStyleCnt="6" custRadScaleRad="99155" custRadScaleInc="-436">
        <dgm:presLayoutVars>
          <dgm:bulletEnabled val="1"/>
        </dgm:presLayoutVars>
      </dgm:prSet>
      <dgm:spPr/>
    </dgm:pt>
    <dgm:pt modelId="{2710861C-F70D-4A3B-A519-0FEEA8CFFB85}" type="pres">
      <dgm:prSet presAssocID="{D9ED5339-2E86-42EB-8AC2-8C7651196838}" presName="sibTrans" presStyleLbl="sibTrans2D1" presStyleIdx="5" presStyleCnt="6"/>
      <dgm:spPr/>
    </dgm:pt>
    <dgm:pt modelId="{20B38ED0-9549-462E-8A11-123004AB912E}" type="pres">
      <dgm:prSet presAssocID="{D9ED5339-2E86-42EB-8AC2-8C7651196838}" presName="connectorText" presStyleLbl="sibTrans2D1" presStyleIdx="5" presStyleCnt="6"/>
      <dgm:spPr/>
    </dgm:pt>
  </dgm:ptLst>
  <dgm:cxnLst>
    <dgm:cxn modelId="{82D7E405-A8AD-42AC-A5C2-09EA5E369AD8}" srcId="{CDE251EC-B7E8-49FE-95B0-5CEA262CF5A0}" destId="{7DAAC5A5-4FBF-4C76-9ACA-29ACC722C551}" srcOrd="1" destOrd="0" parTransId="{6D0C1526-23EC-4EE2-82A6-1710585706C9}" sibTransId="{D9D19A62-5E4C-4A66-A954-0DA2855E53E1}"/>
    <dgm:cxn modelId="{70A9E708-BC70-488F-AD67-FF35B1E5A9EE}" type="presOf" srcId="{61D4A906-37D5-4AAA-834F-D5965D36F065}" destId="{95FB726B-CDCB-46C7-807E-216E45C4DE10}" srcOrd="0" destOrd="0" presId="urn:microsoft.com/office/officeart/2005/8/layout/cycle2"/>
    <dgm:cxn modelId="{A8D19114-8116-49F8-A563-51211FB51815}" type="presOf" srcId="{390AB689-501A-450E-8D81-B1BFF04CE8DF}" destId="{220D085B-7026-47D1-84DB-94133E7AF022}" srcOrd="1" destOrd="0" presId="urn:microsoft.com/office/officeart/2005/8/layout/cycle2"/>
    <dgm:cxn modelId="{E068C33F-EE1E-4646-B65C-D7C0898CC9F5}" type="presOf" srcId="{A6F63170-D34E-475E-A20F-DD8D3C5985E6}" destId="{FFD6742E-4A26-4C6A-B2E6-AE5938D3E439}" srcOrd="0" destOrd="0" presId="urn:microsoft.com/office/officeart/2005/8/layout/cycle2"/>
    <dgm:cxn modelId="{B7040B40-C7E4-4ED1-8AD2-AE4CEDCCA997}" srcId="{CDE251EC-B7E8-49FE-95B0-5CEA262CF5A0}" destId="{A6F63170-D34E-475E-A20F-DD8D3C5985E6}" srcOrd="5" destOrd="0" parTransId="{661B074E-C454-4A6D-923D-0F40E93B59CB}" sibTransId="{D9ED5339-2E86-42EB-8AC2-8C7651196838}"/>
    <dgm:cxn modelId="{2793B75F-3A50-41E8-8C2C-ED30448382CC}" type="presOf" srcId="{D9ED5339-2E86-42EB-8AC2-8C7651196838}" destId="{20B38ED0-9549-462E-8A11-123004AB912E}" srcOrd="1" destOrd="0" presId="urn:microsoft.com/office/officeart/2005/8/layout/cycle2"/>
    <dgm:cxn modelId="{F9FF1848-AF41-4BBD-8607-1718DBF43184}" type="presOf" srcId="{61D4A906-37D5-4AAA-834F-D5965D36F065}" destId="{E5EBE6AE-B21F-40BC-8F8A-0E5EF0FBA442}" srcOrd="1" destOrd="0" presId="urn:microsoft.com/office/officeart/2005/8/layout/cycle2"/>
    <dgm:cxn modelId="{42C9AB51-9920-43EA-8A94-4F3A6B7B78D2}" srcId="{CDE251EC-B7E8-49FE-95B0-5CEA262CF5A0}" destId="{4313BEB1-1BF8-49D4-ACC8-82D5F1D35BFA}" srcOrd="0" destOrd="0" parTransId="{C443CD69-807F-4E97-8E33-7218E991DE92}" sibTransId="{4C51EFD3-E38F-48FA-9EC7-A89EF17CF1B2}"/>
    <dgm:cxn modelId="{504B0054-BBC2-4926-B532-F365FFFD2A4C}" type="presOf" srcId="{708146FB-4F58-424F-B2B2-1ED53FB8BDF7}" destId="{32130DD1-59A9-45E3-8111-31C8DA7D4E1F}" srcOrd="0" destOrd="0" presId="urn:microsoft.com/office/officeart/2005/8/layout/cycle2"/>
    <dgm:cxn modelId="{E714A178-9714-4C7A-8BB0-1335410E6DAA}" type="presOf" srcId="{4313BEB1-1BF8-49D4-ACC8-82D5F1D35BFA}" destId="{09D57922-E45A-44A1-B382-0206DB013D43}" srcOrd="0" destOrd="0" presId="urn:microsoft.com/office/officeart/2005/8/layout/cycle2"/>
    <dgm:cxn modelId="{EF94C05A-0173-4786-BAA7-A4FAFC25A25A}" srcId="{CDE251EC-B7E8-49FE-95B0-5CEA262CF5A0}" destId="{708146FB-4F58-424F-B2B2-1ED53FB8BDF7}" srcOrd="4" destOrd="0" parTransId="{2A761FC8-03C3-4B4A-924B-C13F5601EC63}" sibTransId="{61D4A906-37D5-4AAA-834F-D5965D36F065}"/>
    <dgm:cxn modelId="{3772BA90-F126-4490-B295-56868A3544D7}" type="presOf" srcId="{AC65CD25-0FF7-4EC7-8553-48C8C4DCD758}" destId="{4234DDAC-6DC6-4049-8ED2-2167F204F124}" srcOrd="0" destOrd="0" presId="urn:microsoft.com/office/officeart/2005/8/layout/cycle2"/>
    <dgm:cxn modelId="{3A80F091-125B-42D1-8E0F-205251BFB8B6}" type="presOf" srcId="{CDE251EC-B7E8-49FE-95B0-5CEA262CF5A0}" destId="{1E1B24A1-B625-49B3-9D99-6D9C67EB4F51}" srcOrd="0" destOrd="0" presId="urn:microsoft.com/office/officeart/2005/8/layout/cycle2"/>
    <dgm:cxn modelId="{B9D3B39D-40ED-44AA-A29E-37C20FAB7342}" type="presOf" srcId="{DD49A2FC-BF7B-446F-B066-D05114D6ED4A}" destId="{FBFD52EC-8CDE-4956-8AF0-019E2EC22BAB}" srcOrd="0" destOrd="0" presId="urn:microsoft.com/office/officeart/2005/8/layout/cycle2"/>
    <dgm:cxn modelId="{6FB35CA3-AEF3-4027-8DE2-8879D1838736}" type="presOf" srcId="{C994E12B-1D30-4891-8362-19C03B6D58FA}" destId="{FBE389AE-88DB-48D8-A44B-554EE52F6A3E}" srcOrd="0" destOrd="0" presId="urn:microsoft.com/office/officeart/2005/8/layout/cycle2"/>
    <dgm:cxn modelId="{A7B68DBD-B152-4B76-9AE4-8E9DBA0322E3}" type="presOf" srcId="{D9ED5339-2E86-42EB-8AC2-8C7651196838}" destId="{2710861C-F70D-4A3B-A519-0FEEA8CFFB85}" srcOrd="0" destOrd="0" presId="urn:microsoft.com/office/officeart/2005/8/layout/cycle2"/>
    <dgm:cxn modelId="{2BA129BE-B79B-494D-8845-A18125E7B4DD}" type="presOf" srcId="{D9D19A62-5E4C-4A66-A954-0DA2855E53E1}" destId="{F2262EDC-5E36-421D-AD4F-A512EFCED25D}" srcOrd="1" destOrd="0" presId="urn:microsoft.com/office/officeart/2005/8/layout/cycle2"/>
    <dgm:cxn modelId="{671DC7C3-7D6F-41E7-BFA8-DE1D8554B3DE}" type="presOf" srcId="{4C51EFD3-E38F-48FA-9EC7-A89EF17CF1B2}" destId="{3113F2B5-EE3D-4F34-AAE4-516A53DB2388}" srcOrd="0" destOrd="0" presId="urn:microsoft.com/office/officeart/2005/8/layout/cycle2"/>
    <dgm:cxn modelId="{3697ADC9-0F9D-46C7-B89B-D73AA4F3B347}" type="presOf" srcId="{AC65CD25-0FF7-4EC7-8553-48C8C4DCD758}" destId="{526C4F7E-DE93-4649-B6C4-7D14AECCB7E2}" srcOrd="1" destOrd="0" presId="urn:microsoft.com/office/officeart/2005/8/layout/cycle2"/>
    <dgm:cxn modelId="{99064FCF-894D-46CE-9D53-91E808AF7028}" srcId="{CDE251EC-B7E8-49FE-95B0-5CEA262CF5A0}" destId="{C994E12B-1D30-4891-8362-19C03B6D58FA}" srcOrd="2" destOrd="0" parTransId="{A3F837AB-F393-451C-9F22-0D2AC9055DE1}" sibTransId="{390AB689-501A-450E-8D81-B1BFF04CE8DF}"/>
    <dgm:cxn modelId="{18E7ACDB-2085-4576-A438-9C6405370B6C}" type="presOf" srcId="{390AB689-501A-450E-8D81-B1BFF04CE8DF}" destId="{64F20500-0C3B-46CE-9FAB-510F2779BF1A}" srcOrd="0" destOrd="0" presId="urn:microsoft.com/office/officeart/2005/8/layout/cycle2"/>
    <dgm:cxn modelId="{60A845DE-3F75-4062-AA33-047DB6A01EE0}" type="presOf" srcId="{D9D19A62-5E4C-4A66-A954-0DA2855E53E1}" destId="{EC48B588-C266-4C58-86F8-C9C46E009144}" srcOrd="0" destOrd="0" presId="urn:microsoft.com/office/officeart/2005/8/layout/cycle2"/>
    <dgm:cxn modelId="{371E4AE3-0C1E-42FF-93B8-A385B9551761}" type="presOf" srcId="{4C51EFD3-E38F-48FA-9EC7-A89EF17CF1B2}" destId="{2A5D4990-1018-41A7-BC05-2221160B0E1C}" srcOrd="1" destOrd="0" presId="urn:microsoft.com/office/officeart/2005/8/layout/cycle2"/>
    <dgm:cxn modelId="{4EE0AAFE-44AE-4518-A9EC-93DAE2BDA5AC}" type="presOf" srcId="{7DAAC5A5-4FBF-4C76-9ACA-29ACC722C551}" destId="{75497CE9-6641-42EB-9387-62C663214F09}" srcOrd="0" destOrd="0" presId="urn:microsoft.com/office/officeart/2005/8/layout/cycle2"/>
    <dgm:cxn modelId="{D158EAFE-AF8F-4740-AC1D-A9450502FAA5}" srcId="{CDE251EC-B7E8-49FE-95B0-5CEA262CF5A0}" destId="{DD49A2FC-BF7B-446F-B066-D05114D6ED4A}" srcOrd="3" destOrd="0" parTransId="{FC344EE7-0B6E-4CC6-AFA3-ED82E66B9988}" sibTransId="{AC65CD25-0FF7-4EC7-8553-48C8C4DCD758}"/>
    <dgm:cxn modelId="{5CB07E7E-F80B-4205-A5A8-A3E6A22D6084}" type="presParOf" srcId="{1E1B24A1-B625-49B3-9D99-6D9C67EB4F51}" destId="{09D57922-E45A-44A1-B382-0206DB013D43}" srcOrd="0" destOrd="0" presId="urn:microsoft.com/office/officeart/2005/8/layout/cycle2"/>
    <dgm:cxn modelId="{43BF927B-AC8A-4304-80C3-665EF37D6D37}" type="presParOf" srcId="{1E1B24A1-B625-49B3-9D99-6D9C67EB4F51}" destId="{3113F2B5-EE3D-4F34-AAE4-516A53DB2388}" srcOrd="1" destOrd="0" presId="urn:microsoft.com/office/officeart/2005/8/layout/cycle2"/>
    <dgm:cxn modelId="{2D5E0E57-C48D-4BCA-B38A-5947E39091D3}" type="presParOf" srcId="{3113F2B5-EE3D-4F34-AAE4-516A53DB2388}" destId="{2A5D4990-1018-41A7-BC05-2221160B0E1C}" srcOrd="0" destOrd="0" presId="urn:microsoft.com/office/officeart/2005/8/layout/cycle2"/>
    <dgm:cxn modelId="{D6FC0FD2-833C-4CE7-8F8C-06650CBE2F08}" type="presParOf" srcId="{1E1B24A1-B625-49B3-9D99-6D9C67EB4F51}" destId="{75497CE9-6641-42EB-9387-62C663214F09}" srcOrd="2" destOrd="0" presId="urn:microsoft.com/office/officeart/2005/8/layout/cycle2"/>
    <dgm:cxn modelId="{8357C44F-9E3A-4E65-AF3E-B33FAEB21D83}" type="presParOf" srcId="{1E1B24A1-B625-49B3-9D99-6D9C67EB4F51}" destId="{EC48B588-C266-4C58-86F8-C9C46E009144}" srcOrd="3" destOrd="0" presId="urn:microsoft.com/office/officeart/2005/8/layout/cycle2"/>
    <dgm:cxn modelId="{DDB4CF7B-5F23-4CCC-B48C-527EA1F36573}" type="presParOf" srcId="{EC48B588-C266-4C58-86F8-C9C46E009144}" destId="{F2262EDC-5E36-421D-AD4F-A512EFCED25D}" srcOrd="0" destOrd="0" presId="urn:microsoft.com/office/officeart/2005/8/layout/cycle2"/>
    <dgm:cxn modelId="{64CE7B8C-ED5E-498E-92CF-CDDFF92B6E1E}" type="presParOf" srcId="{1E1B24A1-B625-49B3-9D99-6D9C67EB4F51}" destId="{FBE389AE-88DB-48D8-A44B-554EE52F6A3E}" srcOrd="4" destOrd="0" presId="urn:microsoft.com/office/officeart/2005/8/layout/cycle2"/>
    <dgm:cxn modelId="{3626DA53-4FD2-474D-8BC4-28A3F650902D}" type="presParOf" srcId="{1E1B24A1-B625-49B3-9D99-6D9C67EB4F51}" destId="{64F20500-0C3B-46CE-9FAB-510F2779BF1A}" srcOrd="5" destOrd="0" presId="urn:microsoft.com/office/officeart/2005/8/layout/cycle2"/>
    <dgm:cxn modelId="{3066F7ED-E527-4794-8634-68D0C2A139B3}" type="presParOf" srcId="{64F20500-0C3B-46CE-9FAB-510F2779BF1A}" destId="{220D085B-7026-47D1-84DB-94133E7AF022}" srcOrd="0" destOrd="0" presId="urn:microsoft.com/office/officeart/2005/8/layout/cycle2"/>
    <dgm:cxn modelId="{93F4BF00-8FBF-4260-A6CE-19094D96B0AE}" type="presParOf" srcId="{1E1B24A1-B625-49B3-9D99-6D9C67EB4F51}" destId="{FBFD52EC-8CDE-4956-8AF0-019E2EC22BAB}" srcOrd="6" destOrd="0" presId="urn:microsoft.com/office/officeart/2005/8/layout/cycle2"/>
    <dgm:cxn modelId="{9385697E-4AD0-4B5C-A3D0-7001684F6359}" type="presParOf" srcId="{1E1B24A1-B625-49B3-9D99-6D9C67EB4F51}" destId="{4234DDAC-6DC6-4049-8ED2-2167F204F124}" srcOrd="7" destOrd="0" presId="urn:microsoft.com/office/officeart/2005/8/layout/cycle2"/>
    <dgm:cxn modelId="{88696EED-94CF-4342-8935-93CA33C3E615}" type="presParOf" srcId="{4234DDAC-6DC6-4049-8ED2-2167F204F124}" destId="{526C4F7E-DE93-4649-B6C4-7D14AECCB7E2}" srcOrd="0" destOrd="0" presId="urn:microsoft.com/office/officeart/2005/8/layout/cycle2"/>
    <dgm:cxn modelId="{61F1E0D1-7BAE-41BC-AC2F-993C8635670A}" type="presParOf" srcId="{1E1B24A1-B625-49B3-9D99-6D9C67EB4F51}" destId="{32130DD1-59A9-45E3-8111-31C8DA7D4E1F}" srcOrd="8" destOrd="0" presId="urn:microsoft.com/office/officeart/2005/8/layout/cycle2"/>
    <dgm:cxn modelId="{25F7FA4B-C81C-45E9-9CF8-0AF93E5CE5E8}" type="presParOf" srcId="{1E1B24A1-B625-49B3-9D99-6D9C67EB4F51}" destId="{95FB726B-CDCB-46C7-807E-216E45C4DE10}" srcOrd="9" destOrd="0" presId="urn:microsoft.com/office/officeart/2005/8/layout/cycle2"/>
    <dgm:cxn modelId="{3F90499F-A31B-4955-B681-6EA19830FFFE}" type="presParOf" srcId="{95FB726B-CDCB-46C7-807E-216E45C4DE10}" destId="{E5EBE6AE-B21F-40BC-8F8A-0E5EF0FBA442}" srcOrd="0" destOrd="0" presId="urn:microsoft.com/office/officeart/2005/8/layout/cycle2"/>
    <dgm:cxn modelId="{BBDE81BB-C9DC-44F9-A7EA-33EE4F940023}" type="presParOf" srcId="{1E1B24A1-B625-49B3-9D99-6D9C67EB4F51}" destId="{FFD6742E-4A26-4C6A-B2E6-AE5938D3E439}" srcOrd="10" destOrd="0" presId="urn:microsoft.com/office/officeart/2005/8/layout/cycle2"/>
    <dgm:cxn modelId="{A3445D67-F32A-4A10-B41F-4001239F33D3}" type="presParOf" srcId="{1E1B24A1-B625-49B3-9D99-6D9C67EB4F51}" destId="{2710861C-F70D-4A3B-A519-0FEEA8CFFB85}" srcOrd="11" destOrd="0" presId="urn:microsoft.com/office/officeart/2005/8/layout/cycle2"/>
    <dgm:cxn modelId="{56F01DD8-429D-451F-9FD9-B4D3965C1825}" type="presParOf" srcId="{2710861C-F70D-4A3B-A519-0FEEA8CFFB85}" destId="{20B38ED0-9549-462E-8A11-123004AB912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57922-E45A-44A1-B382-0206DB013D43}">
      <dsp:nvSpPr>
        <dsp:cNvPr id="0" name=""/>
        <dsp:cNvSpPr/>
      </dsp:nvSpPr>
      <dsp:spPr>
        <a:xfrm>
          <a:off x="3075293" y="30958"/>
          <a:ext cx="1548925" cy="1548925"/>
        </a:xfrm>
        <a:prstGeom prst="ellipse">
          <a:avLst/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500" kern="1200"/>
            <a:t>Optimising Sleep</a:t>
          </a:r>
        </a:p>
      </dsp:txBody>
      <dsp:txXfrm>
        <a:off x="3302128" y="257793"/>
        <a:ext cx="1095255" cy="1095255"/>
      </dsp:txXfrm>
    </dsp:sp>
    <dsp:sp modelId="{3113F2B5-EE3D-4F34-AAE4-516A53DB2388}">
      <dsp:nvSpPr>
        <dsp:cNvPr id="0" name=""/>
        <dsp:cNvSpPr/>
      </dsp:nvSpPr>
      <dsp:spPr>
        <a:xfrm rot="1760774">
          <a:off x="4644881" y="1104459"/>
          <a:ext cx="403292" cy="5227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4652644" y="1179364"/>
        <a:ext cx="282304" cy="313658"/>
      </dsp:txXfrm>
    </dsp:sp>
    <dsp:sp modelId="{75497CE9-6641-42EB-9387-62C663214F09}">
      <dsp:nvSpPr>
        <dsp:cNvPr id="0" name=""/>
        <dsp:cNvSpPr/>
      </dsp:nvSpPr>
      <dsp:spPr>
        <a:xfrm>
          <a:off x="5088734" y="1162985"/>
          <a:ext cx="1548925" cy="154892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500" kern="1200"/>
            <a:t>Making the most of your diet</a:t>
          </a:r>
        </a:p>
      </dsp:txBody>
      <dsp:txXfrm>
        <a:off x="5315569" y="1389820"/>
        <a:ext cx="1095255" cy="1095255"/>
      </dsp:txXfrm>
    </dsp:sp>
    <dsp:sp modelId="{EC48B588-C266-4C58-86F8-C9C46E009144}">
      <dsp:nvSpPr>
        <dsp:cNvPr id="0" name=""/>
        <dsp:cNvSpPr/>
      </dsp:nvSpPr>
      <dsp:spPr>
        <a:xfrm rot="5400000">
          <a:off x="5657558" y="2826887"/>
          <a:ext cx="411277" cy="5227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5719250" y="2869748"/>
        <a:ext cx="287894" cy="313658"/>
      </dsp:txXfrm>
    </dsp:sp>
    <dsp:sp modelId="{FBE389AE-88DB-48D8-A44B-554EE52F6A3E}">
      <dsp:nvSpPr>
        <dsp:cNvPr id="0" name=""/>
        <dsp:cNvSpPr/>
      </dsp:nvSpPr>
      <dsp:spPr>
        <a:xfrm>
          <a:off x="5088734" y="3487906"/>
          <a:ext cx="1548925" cy="154892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500" kern="1200"/>
            <a:t>Activity Management</a:t>
          </a:r>
        </a:p>
      </dsp:txBody>
      <dsp:txXfrm>
        <a:off x="5315569" y="3714741"/>
        <a:ext cx="1095255" cy="1095255"/>
      </dsp:txXfrm>
    </dsp:sp>
    <dsp:sp modelId="{64F20500-0C3B-46CE-9FAB-510F2779BF1A}">
      <dsp:nvSpPr>
        <dsp:cNvPr id="0" name=""/>
        <dsp:cNvSpPr/>
      </dsp:nvSpPr>
      <dsp:spPr>
        <a:xfrm rot="9000000">
          <a:off x="4660918" y="4576398"/>
          <a:ext cx="411277" cy="5227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 rot="10800000">
        <a:off x="4776036" y="4650104"/>
        <a:ext cx="287894" cy="313658"/>
      </dsp:txXfrm>
    </dsp:sp>
    <dsp:sp modelId="{FBFD52EC-8CDE-4956-8AF0-019E2EC22BAB}">
      <dsp:nvSpPr>
        <dsp:cNvPr id="0" name=""/>
        <dsp:cNvSpPr/>
      </dsp:nvSpPr>
      <dsp:spPr>
        <a:xfrm>
          <a:off x="3075293" y="4650367"/>
          <a:ext cx="1548925" cy="154892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500" kern="1200"/>
            <a:t>Movement &amp; energy conservation. </a:t>
          </a:r>
        </a:p>
      </dsp:txBody>
      <dsp:txXfrm>
        <a:off x="3302128" y="4877202"/>
        <a:ext cx="1095255" cy="1095255"/>
      </dsp:txXfrm>
    </dsp:sp>
    <dsp:sp modelId="{4234DDAC-6DC6-4049-8ED2-2167F204F124}">
      <dsp:nvSpPr>
        <dsp:cNvPr id="0" name=""/>
        <dsp:cNvSpPr/>
      </dsp:nvSpPr>
      <dsp:spPr>
        <a:xfrm rot="12600000">
          <a:off x="2647477" y="4588038"/>
          <a:ext cx="411277" cy="5227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 rot="10800000">
        <a:off x="2762595" y="4723436"/>
        <a:ext cx="287894" cy="313658"/>
      </dsp:txXfrm>
    </dsp:sp>
    <dsp:sp modelId="{32130DD1-59A9-45E3-8111-31C8DA7D4E1F}">
      <dsp:nvSpPr>
        <dsp:cNvPr id="0" name=""/>
        <dsp:cNvSpPr/>
      </dsp:nvSpPr>
      <dsp:spPr>
        <a:xfrm>
          <a:off x="1061853" y="3487906"/>
          <a:ext cx="1548925" cy="154892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500" kern="1200"/>
            <a:t>Stress and how to respond</a:t>
          </a:r>
        </a:p>
      </dsp:txBody>
      <dsp:txXfrm>
        <a:off x="1288688" y="3714741"/>
        <a:ext cx="1095255" cy="1095255"/>
      </dsp:txXfrm>
    </dsp:sp>
    <dsp:sp modelId="{95FB726B-CDCB-46C7-807E-216E45C4DE10}">
      <dsp:nvSpPr>
        <dsp:cNvPr id="0" name=""/>
        <dsp:cNvSpPr/>
      </dsp:nvSpPr>
      <dsp:spPr>
        <a:xfrm rot="16221406">
          <a:off x="1641599" y="2857144"/>
          <a:ext cx="403678" cy="5227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1701773" y="3022246"/>
        <a:ext cx="282575" cy="313658"/>
      </dsp:txXfrm>
    </dsp:sp>
    <dsp:sp modelId="{FFD6742E-4A26-4C6A-B2E6-AE5938D3E439}">
      <dsp:nvSpPr>
        <dsp:cNvPr id="0" name=""/>
        <dsp:cNvSpPr/>
      </dsp:nvSpPr>
      <dsp:spPr>
        <a:xfrm>
          <a:off x="1076240" y="1177369"/>
          <a:ext cx="1548925" cy="154892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500" kern="1200" dirty="0"/>
            <a:t>Optimising breathing</a:t>
          </a:r>
        </a:p>
      </dsp:txBody>
      <dsp:txXfrm>
        <a:off x="1303075" y="1404204"/>
        <a:ext cx="1095255" cy="1095255"/>
      </dsp:txXfrm>
    </dsp:sp>
    <dsp:sp modelId="{2710861C-F70D-4A3B-A519-0FEEA8CFFB85}">
      <dsp:nvSpPr>
        <dsp:cNvPr id="0" name=""/>
        <dsp:cNvSpPr/>
      </dsp:nvSpPr>
      <dsp:spPr>
        <a:xfrm rot="19810004">
          <a:off x="2640186" y="1122883"/>
          <a:ext cx="400425" cy="5227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2648146" y="1257315"/>
        <a:ext cx="280298" cy="3136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A05F4-FB0D-41F0-8D09-C805A743F265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B3E9F-EE1C-4159-AD74-4679528956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445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People treated in hospital will likely have some differences in symptoms. Most studies to date have focused on people in Hospital as they are easier to identify.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B3E9F-EE1C-4159-AD74-46795289567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737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368A5-5BC9-4F16-8726-D66A187C8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FCF37C-7618-4812-8186-629434557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F5DB4-BD69-417C-ACC5-0B911BDCB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710E-4F46-4164-BE8C-A6EBF16BEBAC}" type="datetime1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FF03F-21E6-47B9-AEB7-D31B307CC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©PCWBS @ BDCT Authored by Dr Sari Harenwall &amp; Kirsty Shepherd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DB1C4-8B5F-45AD-B278-6B43B7A60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2A35-9BD8-489C-9B75-E8760B481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009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1C367-195A-4828-8930-4EB3C53CE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9B5C2A-8775-4ECC-AE32-2391BCE2D2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B39D8-6B28-4CA9-9B44-2EB262B76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554A-F6DF-402E-842C-E5DBC72BE0E1}" type="datetime1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7AB4C-91D1-4391-AD2F-4BE823671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©PCWBS @ BDCT Authored by Dr Sari Harenwall &amp; Kirsty Shepherd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FB728-CFD2-41BC-A167-D59DC8C2B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2A35-9BD8-489C-9B75-E8760B481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974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53C29E-D6D7-4B94-A622-8991247AB2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C4250D-F77F-4904-AA71-765CB2B01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F8DF8-C7B7-40BA-8898-06365069A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DAE4-BF68-48BC-BDDE-C2DACD17FCF6}" type="datetime1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2ACDA-2505-4D8B-91BF-58437E14F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©PCWBS @ BDCT Authored by Dr Sari Harenwall &amp; Kirsty Shepherd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09272-56A3-4268-ACFB-07682CA3E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2A35-9BD8-489C-9B75-E8760B481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422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AF45B-CF25-4E3B-897A-898C0978B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93CB0-0ACA-4B65-86C7-35749273E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1A373-3AD4-4C95-A36B-3D7CC09A0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FF0F-1E74-449A-B9D1-1F83CE6E7C29}" type="datetime1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31AD2-E935-4F6F-ACEB-ECFA34AF0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©PCWBS @ BDCT Authored by Dr Sari Harenwall &amp; Kirsty Shepherd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40679-5E7C-47C7-A10B-8A3B02D3F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2A35-9BD8-489C-9B75-E8760B481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646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9FA5F-380F-4A5D-9BAA-D5CE290EF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C43BA-D2F2-45A3-949F-F7181564C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EC354-4834-44AB-9854-00B714A04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B5A7-C0FA-41F9-BC37-F38C5A9BD6E7}" type="datetime1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20F13-5DD6-462A-B357-28CC6110A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©PCWBS @ BDCT Authored by Dr Sari Harenwall &amp; Kirsty Shepherd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8B13B-10A2-42A7-9EE5-DE7480BAD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2A35-9BD8-489C-9B75-E8760B481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149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81366-6529-413B-BE06-813A494A2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62559-AD03-4A30-93D8-9B1B40841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9B87A0-AB27-4992-A941-8F314D86C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B490F-EF8F-44B7-981F-111699EE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EE5E-8336-46B6-B96A-06D7AA02BA77}" type="datetime1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11BE78-B63A-42B3-A59D-1D86217AE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©PCWBS @ BDCT Authored by Dr Sari Harenwall &amp; Kirsty Shepherd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A09A13-23EB-467E-9120-EAA85B5A0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2A35-9BD8-489C-9B75-E8760B481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076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F83B4-6A4B-4083-AC05-FDA71294D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0EDF5-6AD1-453E-A06E-005FB255E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68754C-2047-4B1C-90EA-4F57951257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F74195-4BB0-487A-9612-02982E7F97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BABA92-E240-4629-9484-1B47BD19CA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DB756B-4F08-4697-B550-4516A6BE8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F02-CB31-406A-9CF7-AB9AA0F0B68A}" type="datetime1">
              <a:rPr lang="en-GB" smtClean="0"/>
              <a:t>20/01/2021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40182D-8D6C-4A2B-B86E-3BBB1430B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©PCWBS @ BDCT Authored by Dr Sari Harenwall &amp; Kirsty Shepherd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6A2E0F-5BC2-460A-B987-70FA846F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2A35-9BD8-489C-9B75-E8760B481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611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D0DC4-BCB9-488B-A4F0-B622F7F3F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848DEF-954B-4F79-916D-B3B7F9CC5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63F0C-5CBC-4CED-9D1B-D64BF1590DE8}" type="datetime1">
              <a:rPr lang="en-GB" smtClean="0"/>
              <a:t>20/01/2021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B277F5-F004-407E-9310-CE12750D7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©PCWBS @ BDCT Authored by Dr Sari Harenwall &amp; Kirsty Shepherd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08552F-44F0-466A-A63D-546FFA377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2A35-9BD8-489C-9B75-E8760B481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529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AE0B0E-65B7-4A41-8558-863DC175F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FD5F4-CB95-46BF-A94C-97C2353F99B1}" type="datetime1">
              <a:rPr lang="en-GB" smtClean="0"/>
              <a:t>20/01/2021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60CA8A-3B44-493B-8D7C-6696213E3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©PCWBS @ BDCT Authored by Dr Sari Harenwall &amp; Kirsty Shepherd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73FA3A-2F42-4BCF-BA6E-A255A92DB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2A35-9BD8-489C-9B75-E8760B481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057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5823C-E749-449D-A2C2-F7D7C1B7C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80B7C-305B-4684-AAE2-C0AC04849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635389-B0EA-4BE1-A5F9-EE818B90D1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445183-FEA4-40E6-B14B-0DB8CCDD6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7ED0-FC25-437D-9E68-67CF6565C004}" type="datetime1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C7ED7C-B950-40AF-B5CD-A375D339F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©PCWBS @ BDCT Authored by Dr Sari Harenwall &amp; Kirsty Shepherd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B800FB-521B-4758-BEB7-1BC32DCB3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2A35-9BD8-489C-9B75-E8760B481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045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1E3FE-67D4-4E65-A6C6-0EFB7A511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1CE850-B431-4FA5-91BF-B9DC798C4E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09361E-6430-40A0-B6DD-051D93418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A26D9D-8336-4ACB-B6B6-F83AB4898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45C4-16C5-432F-853F-1814BCC45375}" type="datetime1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77A216-203E-4D70-B8C3-B05041F5D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©PCWBS @ BDCT Authored by Dr Sari Harenwall &amp; Kirsty Shepherd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0BDF5F-990F-46F8-BC8A-882080EE8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2A35-9BD8-489C-9B75-E8760B481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437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9E4527-4F03-484A-A1D0-DBD37B79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C26D5-F26C-490C-99EC-C12BB4219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86AE2-6F61-4551-8437-F698E660C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36DEB-B4A7-49A0-BCEC-9DD1DF82378F}" type="datetime1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A995D-B9CE-4FEF-AEB4-637AD9C3E1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©PCWBS @ BDCT Authored by Dr Sari Harenwall &amp; Kirsty Shepherd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7D65F-2AE4-4619-8668-0CC1059BBF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22A35-9BD8-489C-9B75-E8760B481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11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primarycarewellbeingservice@bdct.nhs.u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eassociation.org.uk/wp-content/uploads/Post-Covid-Fatigue-Syndrome-and-MECFS-September-2020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om.ac.uk/wp-content/uploads/longCOVID_guidance_03_small.pdf" TargetMode="External"/><Relationship Id="rId5" Type="http://schemas.openxmlformats.org/officeDocument/2006/relationships/hyperlink" Target="https://www.yourcovidrecovery.nhs.uk/" TargetMode="External"/><Relationship Id="rId4" Type="http://schemas.openxmlformats.org/officeDocument/2006/relationships/hyperlink" Target="https://meassociation.org.uk/wp-content/uploads/MEA-PVF-and-PVFS-Following-Coronavirus-Infection-30.04.20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ari.harenwall@bdct.nhs.uk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mailto:primarycarewellbeingservice@bdct.nhs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ce.org.uk/guidance/ng188/resources/covid19-rapid-guideline-managing-the-longterm-effects-of-covid19-pdf-6614202840032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538A7B5-B32D-421E-B110-AB5B1A7CC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D36999-26F8-45E4-AB41-D485D0B0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40012"/>
            <a:ext cx="12191999" cy="2803359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0F8DA27-CE91-4AEB-B854-6F06B5485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3563" r="8214" b="45501"/>
          <a:stretch/>
        </p:blipFill>
        <p:spPr>
          <a:xfrm flipV="1">
            <a:off x="1" y="2404067"/>
            <a:ext cx="12191999" cy="2539327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55C30C-8103-4536-BE0C-4CEAF37AE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904" y="4494130"/>
            <a:ext cx="10640754" cy="775845"/>
          </a:xfrm>
        </p:spPr>
        <p:txBody>
          <a:bodyPr anchor="b">
            <a:normAutofit/>
          </a:bodyPr>
          <a:lstStyle/>
          <a:p>
            <a:r>
              <a:rPr lang="en-GB" sz="4400" dirty="0">
                <a:solidFill>
                  <a:srgbClr val="FFFFFF"/>
                </a:solidFill>
              </a:rPr>
              <a:t>Overview recovering from COVID Programme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7AF4E20-3DDE-4998-96BE-44EE18254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6237"/>
          <a:stretch/>
        </p:blipFill>
        <p:spPr>
          <a:xfrm flipV="1">
            <a:off x="0" y="5616534"/>
            <a:ext cx="12191999" cy="1129775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88BD9E5-BA77-4F75-86B5-0D2816111B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4122" y="5265889"/>
            <a:ext cx="9163757" cy="45044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sz="1700" dirty="0">
                <a:solidFill>
                  <a:srgbClr val="FFFFFF"/>
                </a:solidFill>
              </a:rPr>
              <a:t>Dr Sari Harenwall (clinical psychologist), Primary Care Wellbeing Service (PCWBS)</a:t>
            </a:r>
          </a:p>
        </p:txBody>
      </p:sp>
      <p:pic>
        <p:nvPicPr>
          <p:cNvPr id="4" name="Picture 3" descr="bdcnhsft-logo_RGB">
            <a:extLst>
              <a:ext uri="{FF2B5EF4-FFF2-40B4-BE49-F238E27FC236}">
                <a16:creationId xmlns:a16="http://schemas.microsoft.com/office/drawing/2014/main" id="{613EBE05-E2A2-4D84-97FB-AB2D5E3EECA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502" y="1178224"/>
            <a:ext cx="10590997" cy="1588651"/>
          </a:xfrm>
          <a:prstGeom prst="rect">
            <a:avLst/>
          </a:prstGeom>
          <a:noFill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6BB61-4F03-489E-B952-22DA8D7B1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9361" y="6356350"/>
            <a:ext cx="5268035" cy="365125"/>
          </a:xfrm>
        </p:spPr>
        <p:txBody>
          <a:bodyPr/>
          <a:lstStyle/>
          <a:p>
            <a:r>
              <a:rPr lang="en-US"/>
              <a:t>©PCWBS @ BDCT Authored by Dr Sari Harenwall &amp; Kirsty Shepherd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1954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9899E-50B5-4C0B-9A72-422EBE549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052930" cy="1325563"/>
          </a:xfrm>
        </p:spPr>
        <p:txBody>
          <a:bodyPr/>
          <a:lstStyle/>
          <a:p>
            <a:r>
              <a:rPr lang="en-GB" dirty="0"/>
              <a:t>Whole Systems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6A111-0D82-4ED1-9BE1-5131AE3FD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87957" cy="4351338"/>
          </a:xfrm>
        </p:spPr>
        <p:txBody>
          <a:bodyPr/>
          <a:lstStyle/>
          <a:p>
            <a:r>
              <a:rPr lang="en-GB" dirty="0"/>
              <a:t>What do we mean by a whole systems approach?</a:t>
            </a:r>
          </a:p>
          <a:p>
            <a:r>
              <a:rPr lang="en-GB" dirty="0"/>
              <a:t>Why a whole systems approach?</a:t>
            </a:r>
          </a:p>
          <a:p>
            <a:r>
              <a:rPr lang="en-GB" dirty="0"/>
              <a:t>Making changes – ripple effect, keeping it small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65314A0-40E7-4B3D-A554-0E28799A9E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7823903"/>
              </p:ext>
            </p:extLst>
          </p:nvPr>
        </p:nvGraphicFramePr>
        <p:xfrm>
          <a:off x="4412974" y="365126"/>
          <a:ext cx="7699513" cy="6199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76825-EA93-441C-BC4C-7AC9CB264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307" y="6382381"/>
            <a:ext cx="5178188" cy="365125"/>
          </a:xfrm>
        </p:spPr>
        <p:txBody>
          <a:bodyPr/>
          <a:lstStyle/>
          <a:p>
            <a:r>
              <a:rPr lang="en-US"/>
              <a:t>©PCWBS @ BDCT Authored by Dr Sari Harenwall &amp; Kirsty Shepherd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2234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3C983F-E40D-4E1D-882F-2519943D9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3700" b="1" kern="140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Recovering from COVID-19 course Overview</a:t>
            </a:r>
            <a:br>
              <a:rPr lang="en-US" sz="3700" b="1" kern="1400" dirty="0">
                <a:ln>
                  <a:noFill/>
                </a:ln>
                <a:solidFill>
                  <a:srgbClr val="FFFFFF"/>
                </a:solidFill>
                <a:effectLst/>
                <a:latin typeface="Agency FB" panose="020B0503020202020204" pitchFamily="34" charset="0"/>
              </a:rPr>
            </a:br>
            <a:endParaRPr lang="en-GB" sz="37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D1390-D4CE-4D59-AD96-39B235650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numCol="2" anchor="ctr">
            <a:normAutofit lnSpcReduction="10000"/>
          </a:bodyPr>
          <a:lstStyle/>
          <a:p>
            <a:pPr>
              <a:spcBef>
                <a:spcPts val="895"/>
              </a:spcBef>
            </a:pPr>
            <a:endParaRPr lang="en-US" sz="1500" b="1" kern="1400" spc="-5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spcBef>
                <a:spcPts val="895"/>
              </a:spcBef>
            </a:pPr>
            <a:r>
              <a:rPr lang="en-US" sz="1500" b="1" kern="1400" spc="-5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Understanding COVID19 </a:t>
            </a:r>
            <a:r>
              <a:rPr lang="en-US" sz="1500" b="0" kern="1400" spc="-5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 post-viral </a:t>
            </a:r>
            <a:r>
              <a:rPr lang="en-US" sz="1500" b="1" kern="1400" dirty="0">
                <a:solidFill>
                  <a:srgbClr val="000000"/>
                </a:solidFill>
                <a:latin typeface="Agency FB" panose="020B0503020202020204" pitchFamily="34" charset="0"/>
              </a:rPr>
              <a:t>f</a:t>
            </a:r>
            <a:r>
              <a:rPr lang="en-US" sz="1500" b="0" kern="1400" spc="-5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atigue.</a:t>
            </a:r>
            <a:endParaRPr lang="en-US" sz="1500" b="1" kern="1400" dirty="0">
              <a:ln>
                <a:noFill/>
              </a:ln>
              <a:solidFill>
                <a:srgbClr val="000000"/>
              </a:solidFill>
              <a:effectLst/>
              <a:latin typeface="Agency FB" panose="020B0503020202020204" pitchFamily="34" charset="0"/>
            </a:endParaRPr>
          </a:p>
          <a:p>
            <a:pPr marL="228600" marR="0" indent="-228600">
              <a:spcBef>
                <a:spcPts val="895"/>
              </a:spcBef>
              <a:spcAft>
                <a:spcPts val="0"/>
              </a:spcAft>
            </a:pPr>
            <a:r>
              <a:rPr lang="en-US" sz="1500" b="1" kern="1400" spc="-5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Importance of sleep </a:t>
            </a:r>
            <a:r>
              <a:rPr lang="en-US" sz="1500" b="0" kern="1400" spc="-5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 how to improve it.</a:t>
            </a:r>
            <a:endParaRPr lang="en-US" sz="1500" b="1" kern="1400" dirty="0">
              <a:ln>
                <a:noFill/>
              </a:ln>
              <a:solidFill>
                <a:srgbClr val="000000"/>
              </a:solidFill>
              <a:effectLst/>
              <a:latin typeface="Agency FB" panose="020B0503020202020204" pitchFamily="34" charset="0"/>
            </a:endParaRPr>
          </a:p>
          <a:p>
            <a:pPr marL="408305" marR="0" indent="-228600">
              <a:spcBef>
                <a:spcPts val="895"/>
              </a:spcBef>
              <a:spcAft>
                <a:spcPts val="0"/>
              </a:spcAft>
            </a:pPr>
            <a:r>
              <a:rPr lang="en-US" sz="1500" b="0" kern="1400" spc="-5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Sleep hygiene and strategies.</a:t>
            </a:r>
            <a:endParaRPr lang="en-US" sz="1500" b="1" kern="1400" dirty="0">
              <a:ln>
                <a:noFill/>
              </a:ln>
              <a:solidFill>
                <a:srgbClr val="000000"/>
              </a:solidFill>
              <a:effectLst/>
              <a:latin typeface="Agency FB" panose="020B0503020202020204" pitchFamily="34" charset="0"/>
            </a:endParaRPr>
          </a:p>
          <a:p>
            <a:pPr marL="228600" marR="0" indent="-228600">
              <a:spcBef>
                <a:spcPts val="895"/>
              </a:spcBef>
              <a:spcAft>
                <a:spcPts val="0"/>
              </a:spcAft>
            </a:pPr>
            <a:r>
              <a:rPr lang="en-US" sz="1500" b="1" kern="1400" spc="-5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Optimising</a:t>
            </a:r>
            <a:r>
              <a:rPr lang="en-US" sz="1500" b="1" kern="1400" spc="-5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your diet</a:t>
            </a:r>
            <a:endParaRPr lang="en-US" sz="1500" b="1" kern="1400" dirty="0">
              <a:ln>
                <a:noFill/>
              </a:ln>
              <a:solidFill>
                <a:srgbClr val="000000"/>
              </a:solidFill>
              <a:effectLst/>
              <a:latin typeface="Agency FB" panose="020B0503020202020204" pitchFamily="34" charset="0"/>
            </a:endParaRPr>
          </a:p>
          <a:p>
            <a:pPr marL="408305" marR="0" indent="-228600">
              <a:spcBef>
                <a:spcPts val="895"/>
              </a:spcBef>
              <a:spcAft>
                <a:spcPts val="0"/>
              </a:spcAft>
            </a:pPr>
            <a:r>
              <a:rPr lang="en-US" sz="1500" b="0" kern="1400" spc="-5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Overview of research and meal suggestions to </a:t>
            </a:r>
            <a:r>
              <a:rPr lang="en-US" sz="1500" b="0" kern="1400" spc="-5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optimise</a:t>
            </a:r>
            <a:r>
              <a:rPr lang="en-US" sz="1500" b="0" kern="1400" spc="-5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energy levels and overall health.</a:t>
            </a:r>
            <a:endParaRPr lang="en-US" sz="1500" b="1" kern="1400" dirty="0">
              <a:ln>
                <a:noFill/>
              </a:ln>
              <a:solidFill>
                <a:srgbClr val="000000"/>
              </a:solidFill>
              <a:effectLst/>
              <a:latin typeface="Agency FB" panose="020B0503020202020204" pitchFamily="34" charset="0"/>
            </a:endParaRPr>
          </a:p>
          <a:p>
            <a:pPr marL="228600" marR="0" indent="-228600">
              <a:spcBef>
                <a:spcPts val="895"/>
              </a:spcBef>
              <a:spcAft>
                <a:spcPts val="0"/>
              </a:spcAft>
            </a:pPr>
            <a:r>
              <a:rPr lang="en-US" sz="1500" b="1" kern="1400" spc="-5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Activity management</a:t>
            </a:r>
            <a:endParaRPr lang="en-US" sz="1500" b="1" kern="1400" dirty="0">
              <a:ln>
                <a:noFill/>
              </a:ln>
              <a:solidFill>
                <a:srgbClr val="000000"/>
              </a:solidFill>
              <a:effectLst/>
              <a:latin typeface="Agency FB" panose="020B0503020202020204" pitchFamily="34" charset="0"/>
            </a:endParaRPr>
          </a:p>
          <a:p>
            <a:pPr marL="408305" marR="0" indent="-228600">
              <a:spcBef>
                <a:spcPts val="895"/>
              </a:spcBef>
              <a:spcAft>
                <a:spcPts val="0"/>
              </a:spcAft>
            </a:pPr>
            <a:r>
              <a:rPr lang="en-US" sz="1500" b="0" kern="1400" spc="-5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Pacing and grading. Learning how to </a:t>
            </a:r>
            <a:r>
              <a:rPr lang="en-US" sz="1500" b="0" kern="1400" spc="-5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optimise</a:t>
            </a:r>
            <a:r>
              <a:rPr lang="en-US" sz="1500" b="0" kern="1400" spc="-5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energy through regular rest periods.</a:t>
            </a:r>
          </a:p>
          <a:p>
            <a:pPr marL="408305" marR="0" indent="-228600">
              <a:spcBef>
                <a:spcPts val="895"/>
              </a:spcBef>
              <a:spcAft>
                <a:spcPts val="0"/>
              </a:spcAft>
            </a:pPr>
            <a:endParaRPr lang="en-US" sz="1500" kern="1400" spc="-5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08305" marR="0" indent="-228600">
              <a:spcBef>
                <a:spcPts val="895"/>
              </a:spcBef>
              <a:spcAft>
                <a:spcPts val="0"/>
              </a:spcAft>
            </a:pPr>
            <a:endParaRPr lang="en-US" sz="1500" b="1" kern="1400" spc="-5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179705" marR="0" indent="0">
              <a:spcBef>
                <a:spcPts val="895"/>
              </a:spcBef>
              <a:spcAft>
                <a:spcPts val="0"/>
              </a:spcAft>
              <a:buNone/>
            </a:pPr>
            <a:endParaRPr lang="en-US" sz="1500" b="1" kern="1400" dirty="0">
              <a:ln>
                <a:noFill/>
              </a:ln>
              <a:solidFill>
                <a:srgbClr val="000000"/>
              </a:solidFill>
              <a:effectLst/>
              <a:latin typeface="Agency FB" panose="020B0503020202020204" pitchFamily="34" charset="0"/>
            </a:endParaRPr>
          </a:p>
          <a:p>
            <a:pPr marL="179705" marR="0" indent="0">
              <a:spcBef>
                <a:spcPts val="895"/>
              </a:spcBef>
              <a:spcAft>
                <a:spcPts val="0"/>
              </a:spcAft>
              <a:buNone/>
            </a:pPr>
            <a:endParaRPr lang="en-US" sz="1500" b="1" kern="1400" dirty="0">
              <a:ln>
                <a:noFill/>
              </a:ln>
              <a:solidFill>
                <a:srgbClr val="000000"/>
              </a:solidFill>
              <a:effectLst/>
              <a:latin typeface="Agency FB" panose="020B0503020202020204" pitchFamily="34" charset="0"/>
            </a:endParaRPr>
          </a:p>
          <a:p>
            <a:pPr marL="228600" marR="0" indent="-228600">
              <a:spcBef>
                <a:spcPts val="895"/>
              </a:spcBef>
              <a:spcAft>
                <a:spcPts val="0"/>
              </a:spcAft>
            </a:pPr>
            <a:r>
              <a:rPr lang="en-US" sz="1500" b="1" kern="1400" spc="-5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Movement &amp; energy conservation  </a:t>
            </a:r>
            <a:endParaRPr lang="en-US" sz="1500" b="1" kern="1400" dirty="0">
              <a:ln>
                <a:noFill/>
              </a:ln>
              <a:solidFill>
                <a:srgbClr val="000000"/>
              </a:solidFill>
              <a:effectLst/>
              <a:latin typeface="Agency FB" panose="020B0503020202020204" pitchFamily="34" charset="0"/>
            </a:endParaRPr>
          </a:p>
          <a:p>
            <a:pPr marL="408305" marR="0" indent="-228600">
              <a:spcBef>
                <a:spcPts val="895"/>
              </a:spcBef>
              <a:spcAft>
                <a:spcPts val="0"/>
              </a:spcAft>
            </a:pPr>
            <a:r>
              <a:rPr lang="en-US" sz="1500" b="0" kern="1400" spc="-5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Learning about the impact of physical movement including exercise, dysfunctional breathing and how to progress.</a:t>
            </a:r>
            <a:endParaRPr lang="en-US" sz="1500" b="1" kern="1400" dirty="0">
              <a:ln>
                <a:noFill/>
              </a:ln>
              <a:solidFill>
                <a:srgbClr val="000000"/>
              </a:solidFill>
              <a:effectLst/>
              <a:latin typeface="Agency FB" panose="020B0503020202020204" pitchFamily="34" charset="0"/>
            </a:endParaRPr>
          </a:p>
          <a:p>
            <a:pPr marL="228600" marR="0" indent="-228600">
              <a:spcBef>
                <a:spcPts val="895"/>
              </a:spcBef>
              <a:spcAft>
                <a:spcPts val="0"/>
              </a:spcAft>
            </a:pPr>
            <a:r>
              <a:rPr lang="en-US" sz="1500" b="1" kern="1400" spc="-5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Stress management  </a:t>
            </a:r>
            <a:endParaRPr lang="en-US" sz="1500" b="1" kern="1400" dirty="0">
              <a:ln>
                <a:noFill/>
              </a:ln>
              <a:solidFill>
                <a:srgbClr val="000000"/>
              </a:solidFill>
              <a:effectLst/>
              <a:latin typeface="Agency FB" panose="020B0503020202020204" pitchFamily="34" charset="0"/>
            </a:endParaRPr>
          </a:p>
          <a:p>
            <a:pPr marL="408305" marR="0" indent="-228600">
              <a:spcBef>
                <a:spcPts val="895"/>
              </a:spcBef>
              <a:spcAft>
                <a:spcPts val="0"/>
              </a:spcAft>
            </a:pPr>
            <a:r>
              <a:rPr lang="en-US" sz="1500" b="0" kern="1400" spc="-5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Learning about the body’s stress response and how to calm it down with evidence based techniques.</a:t>
            </a:r>
            <a:endParaRPr lang="en-US" sz="1500" b="1" kern="1400" dirty="0">
              <a:ln>
                <a:noFill/>
              </a:ln>
              <a:solidFill>
                <a:srgbClr val="000000"/>
              </a:solidFill>
              <a:effectLst/>
              <a:latin typeface="Agency FB" panose="020B0503020202020204" pitchFamily="34" charset="0"/>
            </a:endParaRPr>
          </a:p>
          <a:p>
            <a:pPr marL="228600" marR="0" indent="-228600">
              <a:spcBef>
                <a:spcPts val="895"/>
              </a:spcBef>
              <a:spcAft>
                <a:spcPts val="0"/>
              </a:spcAft>
            </a:pPr>
            <a:r>
              <a:rPr lang="en-US" sz="1500" b="1" kern="1400" spc="-5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next?: planning for the future</a:t>
            </a:r>
            <a:endParaRPr lang="en-US" sz="1500" b="1" kern="1400" dirty="0">
              <a:ln>
                <a:noFill/>
              </a:ln>
              <a:solidFill>
                <a:srgbClr val="000000"/>
              </a:solidFill>
              <a:effectLst/>
              <a:latin typeface="Agency FB" panose="020B0503020202020204" pitchFamily="34" charset="0"/>
            </a:endParaRPr>
          </a:p>
          <a:p>
            <a:pPr marL="408305" marR="0" indent="-228600">
              <a:spcBef>
                <a:spcPts val="895"/>
              </a:spcBef>
              <a:spcAft>
                <a:spcPts val="0"/>
              </a:spcAft>
            </a:pPr>
            <a:r>
              <a:rPr lang="en-US" sz="1500" b="0" kern="1400" spc="-5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Managing setbacks, signposting for continued support.  </a:t>
            </a:r>
            <a:endParaRPr lang="en-US" sz="1500" b="1" kern="1400" dirty="0">
              <a:ln>
                <a:noFill/>
              </a:ln>
              <a:solidFill>
                <a:srgbClr val="000000"/>
              </a:solidFill>
              <a:effectLst/>
              <a:latin typeface="Agency FB" panose="020B0503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17"/>
              </a:spcAft>
              <a:buNone/>
            </a:pPr>
            <a:endParaRPr lang="en-US" sz="1500" kern="1400" dirty="0">
              <a:ln>
                <a:noFill/>
              </a:ln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  <a:p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306342-4D92-4F2E-9690-F47F21B4A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36367" y="6223702"/>
            <a:ext cx="5289562" cy="314067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000">
                <a:solidFill>
                  <a:srgbClr val="898989"/>
                </a:solidFill>
              </a:rPr>
              <a:t>©PCWBS @ BDCT Authored by Dr Sari Harenwall &amp; Kirsty Shepherd</a:t>
            </a:r>
            <a:endParaRPr lang="en-GB" sz="1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413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B826D5-4808-4EF2-9740-308FF398D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GB" sz="4000">
                <a:solidFill>
                  <a:srgbClr val="FFFFFF"/>
                </a:solidFill>
              </a:rPr>
              <a:t>How to refer in to the programme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34763-FB54-4677-8B42-C461E2FFA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753935"/>
            <a:ext cx="9833548" cy="3149535"/>
          </a:xfrm>
        </p:spPr>
        <p:txBody>
          <a:bodyPr>
            <a:normAutofit lnSpcReduction="10000"/>
          </a:bodyPr>
          <a:lstStyle/>
          <a:p>
            <a:pPr marL="95529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en-US" sz="1300" b="1" kern="1400" dirty="0">
              <a:ln>
                <a:noFill/>
              </a:ln>
              <a:solidFill>
                <a:srgbClr val="000000"/>
              </a:solidFill>
              <a:effectLst/>
              <a:latin typeface="Agency FB" panose="020B0503020202020204" pitchFamily="34" charset="0"/>
            </a:endParaRPr>
          </a:p>
          <a:p>
            <a:pPr marL="95529" marR="0" indent="0">
              <a:spcBef>
                <a:spcPts val="0"/>
              </a:spcBef>
              <a:spcAft>
                <a:spcPts val="0"/>
              </a:spcAft>
            </a:pPr>
            <a:r>
              <a:rPr lang="en-US" sz="2000" b="0" kern="1400" spc="-5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course is </a:t>
            </a:r>
            <a:r>
              <a:rPr lang="en-US" sz="2000" b="1" kern="1400" spc="-5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delivered virtually</a:t>
            </a:r>
            <a:r>
              <a:rPr lang="en-US" sz="2000" b="0" kern="1400" spc="-5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using </a:t>
            </a:r>
            <a:r>
              <a:rPr lang="en-US" sz="2000" b="1" kern="1400" spc="-5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Microsoft Teams (free to download)</a:t>
            </a:r>
            <a:r>
              <a:rPr lang="en-US" sz="2000" b="0" kern="1400" spc="-5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95529" marR="0" indent="0">
              <a:spcBef>
                <a:spcPts val="0"/>
              </a:spcBef>
              <a:spcAft>
                <a:spcPts val="0"/>
              </a:spcAft>
            </a:pPr>
            <a:r>
              <a:rPr lang="en-US" sz="2000" kern="1400" spc="-5" dirty="0">
                <a:solidFill>
                  <a:srgbClr val="000000"/>
                </a:solidFill>
                <a:latin typeface="Arial" panose="020B0604020202020204" pitchFamily="34" charset="0"/>
              </a:rPr>
              <a:t>L</a:t>
            </a:r>
            <a:r>
              <a:rPr lang="en-US" sz="2000" b="0" kern="1400" spc="-5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ead by a Multidisciplinary team consisting of a Psychologist, Physiotherapist, Occupational Therapist, Dietitian and Personal Support Navigator.</a:t>
            </a:r>
            <a:endParaRPr lang="en-US" sz="2000" b="1" kern="1400" dirty="0">
              <a:ln>
                <a:noFill/>
              </a:ln>
              <a:solidFill>
                <a:srgbClr val="000000"/>
              </a:solidFill>
              <a:effectLst/>
              <a:latin typeface="Agency FB" panose="020B0503020202020204" pitchFamily="34" charset="0"/>
            </a:endParaRPr>
          </a:p>
          <a:p>
            <a:pPr marL="95529" marR="286601" indent="0">
              <a:spcBef>
                <a:spcPts val="760"/>
              </a:spcBef>
              <a:spcAft>
                <a:spcPts val="0"/>
              </a:spcAft>
            </a:pPr>
            <a:r>
              <a:rPr lang="en-US" sz="2000" b="0" kern="1400" spc="-5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If you would like to register for the course, contact the team via </a:t>
            </a:r>
            <a:r>
              <a:rPr lang="en-US" sz="2000" b="1" u="sng" kern="1400" spc="-5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primarycarewellbeingservice@bdct.nhs.uk</a:t>
            </a:r>
            <a:r>
              <a:rPr lang="en-US" sz="2000" b="1" kern="1400" spc="-5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95529" marR="286601" indent="0">
              <a:spcBef>
                <a:spcPts val="760"/>
              </a:spcBef>
              <a:spcAft>
                <a:spcPts val="0"/>
              </a:spcAft>
              <a:buNone/>
            </a:pPr>
            <a:r>
              <a:rPr lang="en-US" sz="20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     </a:t>
            </a:r>
            <a:endParaRPr lang="en-US" sz="2000" b="1" kern="1400" dirty="0">
              <a:ln>
                <a:noFill/>
              </a:ln>
              <a:solidFill>
                <a:srgbClr val="000000"/>
              </a:solidFill>
              <a:effectLst/>
              <a:latin typeface="Agency FB" panose="020B0503020202020204" pitchFamily="34" charset="0"/>
            </a:endParaRPr>
          </a:p>
          <a:p>
            <a:pPr marL="95529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Course dates</a:t>
            </a:r>
            <a:endParaRPr lang="en-US" sz="2000" b="1" kern="1400" dirty="0">
              <a:ln>
                <a:noFill/>
              </a:ln>
              <a:solidFill>
                <a:srgbClr val="000000"/>
              </a:solidFill>
              <a:effectLst/>
              <a:latin typeface="Agency FB" panose="020B0503020202020204" pitchFamily="34" charset="0"/>
            </a:endParaRPr>
          </a:p>
          <a:p>
            <a:pPr marL="95529" marR="245656" indent="0">
              <a:spcBef>
                <a:spcPts val="0"/>
              </a:spcBef>
              <a:spcAft>
                <a:spcPts val="0"/>
              </a:spcAft>
            </a:pPr>
            <a:r>
              <a:rPr lang="en-US" sz="2000" b="1" kern="1400" spc="-5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Wednesdays, 1-2PM, 20</a:t>
            </a:r>
            <a:r>
              <a:rPr lang="en-US" sz="2000" b="1" kern="1400" spc="-5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</a:t>
            </a:r>
            <a:r>
              <a:rPr lang="en-US" sz="2000" b="1" kern="1400" spc="-5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January to 3</a:t>
            </a:r>
            <a:r>
              <a:rPr lang="en-US" sz="2000" b="1" kern="1400" spc="-5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rd</a:t>
            </a:r>
            <a:r>
              <a:rPr lang="en-US" sz="2000" b="1" kern="1400" spc="-5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March 2021</a:t>
            </a:r>
            <a:endParaRPr lang="en-US" sz="2000" b="1" kern="1400" dirty="0">
              <a:ln>
                <a:noFill/>
              </a:ln>
              <a:solidFill>
                <a:srgbClr val="000000"/>
              </a:solidFill>
              <a:effectLst/>
              <a:latin typeface="Agency FB" panose="020B0503020202020204" pitchFamily="34" charset="0"/>
            </a:endParaRPr>
          </a:p>
          <a:p>
            <a:pPr marL="95529" marR="245656" indent="0">
              <a:spcBef>
                <a:spcPts val="0"/>
              </a:spcBef>
              <a:spcAft>
                <a:spcPts val="0"/>
              </a:spcAft>
            </a:pPr>
            <a:r>
              <a:rPr lang="en-US" sz="2000" b="1" kern="1400" spc="-5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Tuesdays 1-2PM, 16</a:t>
            </a:r>
            <a:r>
              <a:rPr lang="en-US" sz="2000" b="1" kern="1400" spc="-5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</a:t>
            </a:r>
            <a:r>
              <a:rPr lang="en-US" sz="2000" b="1" kern="1400" spc="-5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February to 30</a:t>
            </a:r>
            <a:r>
              <a:rPr lang="en-US" sz="2000" b="1" kern="1400" spc="-5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</a:t>
            </a:r>
            <a:r>
              <a:rPr lang="en-US" sz="2000" b="1" kern="1400" spc="-5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March 2021</a:t>
            </a:r>
            <a:endParaRPr lang="en-US" sz="2000" b="1" kern="1400" dirty="0">
              <a:ln>
                <a:noFill/>
              </a:ln>
              <a:solidFill>
                <a:srgbClr val="000000"/>
              </a:solidFill>
              <a:effectLst/>
              <a:latin typeface="Agency FB" panose="020B0503020202020204" pitchFamily="34" charset="0"/>
            </a:endParaRPr>
          </a:p>
          <a:p>
            <a:pPr marL="95529" marR="245656" indent="0">
              <a:spcBef>
                <a:spcPts val="0"/>
              </a:spcBef>
              <a:spcAft>
                <a:spcPts val="0"/>
              </a:spcAft>
            </a:pPr>
            <a:r>
              <a:rPr lang="en-US" sz="2000" b="1" kern="1400" spc="-5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Wednesdays,1-2PM, 10</a:t>
            </a:r>
            <a:r>
              <a:rPr lang="en-US" sz="2000" b="1" kern="1400" spc="-5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</a:t>
            </a:r>
            <a:r>
              <a:rPr lang="en-US" sz="2000" b="1" kern="1400" spc="-5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March  to 21</a:t>
            </a:r>
            <a:r>
              <a:rPr lang="en-US" sz="2000" b="1" kern="1400" spc="-5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</a:t>
            </a:r>
            <a:r>
              <a:rPr lang="en-US" sz="2000" b="1" kern="1400" spc="-5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April 2021</a:t>
            </a:r>
            <a:endParaRPr lang="en-US" sz="2000" b="1" kern="1400" dirty="0">
              <a:ln>
                <a:noFill/>
              </a:ln>
              <a:solidFill>
                <a:srgbClr val="000000"/>
              </a:solidFill>
              <a:effectLst/>
              <a:latin typeface="Agency FB" panose="020B0503020202020204" pitchFamily="34" charset="0"/>
            </a:endParaRPr>
          </a:p>
          <a:p>
            <a:pPr marL="95529" marR="245656" indent="0">
              <a:spcBef>
                <a:spcPts val="0"/>
              </a:spcBef>
              <a:spcAft>
                <a:spcPts val="0"/>
              </a:spcAft>
            </a:pPr>
            <a:r>
              <a:rPr lang="en-US" sz="20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Please contact the team for further dates. </a:t>
            </a:r>
            <a:endParaRPr lang="en-US" sz="2000" b="1" kern="1400" dirty="0">
              <a:ln>
                <a:noFill/>
              </a:ln>
              <a:solidFill>
                <a:srgbClr val="000000"/>
              </a:solidFill>
              <a:effectLst/>
              <a:latin typeface="Agency FB" panose="020B0503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</a:pPr>
            <a:endParaRPr lang="en-US" sz="1300" b="1" kern="1400" dirty="0">
              <a:ln>
                <a:noFill/>
              </a:ln>
              <a:solidFill>
                <a:srgbClr val="000000"/>
              </a:solidFill>
              <a:effectLst/>
              <a:latin typeface="Agency FB" panose="020B0503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9EC126-649A-46F3-8EEA-7DB2730AD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00">
                <a:solidFill>
                  <a:srgbClr val="898989"/>
                </a:solidFill>
              </a:rPr>
              <a:t>©PCWBS @ BDCT Authored by Dr Sari Harenwall &amp; Kirsty Shepherd</a:t>
            </a:r>
            <a:endParaRPr lang="en-GB" sz="1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514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164D969-46F1-44FC-B488-3FA68C677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707"/>
            <a:ext cx="12188952" cy="6656293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003D4E-E9FF-4669-90E7-7CED08158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7101"/>
          <a:stretch/>
        </p:blipFill>
        <p:spPr>
          <a:xfrm flipV="1">
            <a:off x="2" y="1"/>
            <a:ext cx="12191999" cy="1878950"/>
          </a:xfrm>
          <a:custGeom>
            <a:avLst/>
            <a:gdLst>
              <a:gd name="connsiteX0" fmla="*/ 0 w 12191999"/>
              <a:gd name="connsiteY0" fmla="*/ 1878950 h 1878950"/>
              <a:gd name="connsiteX1" fmla="*/ 12191999 w 12191999"/>
              <a:gd name="connsiteY1" fmla="*/ 1878950 h 1878950"/>
              <a:gd name="connsiteX2" fmla="*/ 12191999 w 12191999"/>
              <a:gd name="connsiteY2" fmla="*/ 0 h 1878950"/>
              <a:gd name="connsiteX3" fmla="*/ 0 w 12191999"/>
              <a:gd name="connsiteY3" fmla="*/ 0 h 187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878950">
                <a:moveTo>
                  <a:pt x="0" y="1878950"/>
                </a:moveTo>
                <a:lnTo>
                  <a:pt x="12191999" y="187895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D98261-3895-4FB5-B9CE-26FAF6357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4914024"/>
            <a:ext cx="12191999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363331-11DB-4C28-AFD4-CA9256109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661" y="1401859"/>
            <a:ext cx="3510845" cy="4054282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Long COVID </a:t>
            </a:r>
            <a:r>
              <a:rPr lang="en-GB" sz="4000" dirty="0">
                <a:solidFill>
                  <a:srgbClr val="FFFFFF"/>
                </a:solidFill>
              </a:rPr>
              <a:t>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32286-DAE6-47A7-9CBC-F7512E37C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4442" y="1553134"/>
            <a:ext cx="7381898" cy="375173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Managing Long COVID symptoms:</a:t>
            </a:r>
          </a:p>
          <a:p>
            <a:r>
              <a:rPr lang="en-US" sz="2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Post-Covid-Fatigue-Syndrome-and-MECFS-September-2020.pdf (meassociation.org.uk)</a:t>
            </a:r>
            <a:r>
              <a:rPr lang="en-US" sz="2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(meassociation.org.uk)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Your COVID Recovery | Supporting your recovery after COVID-19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Return to work guidance:</a:t>
            </a:r>
          </a:p>
          <a:p>
            <a:r>
              <a:rPr lang="en-US" sz="24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longCOVID_guidance_03_small (fom.ac.uk)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0A01E6-95B9-424D-93AE-19F4928DF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44454"/>
            <a:ext cx="12188952" cy="8135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D7B9BF-D5BF-4112-80F2-93A24C3A2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00">
                <a:solidFill>
                  <a:srgbClr val="898989"/>
                </a:solidFill>
              </a:rPr>
              <a:t>©PCWBS @ BDCT Authored by Dr Sari Harenwall &amp; Kirsty Shepherd</a:t>
            </a:r>
            <a:endParaRPr lang="en-GB" sz="1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109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0D17E7-988D-453C-AE49-13F899D46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GB" sz="3700" b="1" dirty="0">
                <a:solidFill>
                  <a:schemeClr val="accent1"/>
                </a:solidFill>
              </a:rPr>
              <a:t>Are you supporting people with Long COVID?</a:t>
            </a:r>
          </a:p>
        </p:txBody>
      </p:sp>
      <p:sp>
        <p:nvSpPr>
          <p:cNvPr id="4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80C933-BD24-42D9-AEBF-8C1DF6CC1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49" y="1801319"/>
            <a:ext cx="3661831" cy="327556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6925C-20F4-46B2-AFDC-51A4F763D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257006"/>
            <a:ext cx="4977578" cy="380396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000000"/>
                </a:solidFill>
              </a:rPr>
              <a:t>Mapping exercise </a:t>
            </a:r>
          </a:p>
          <a:p>
            <a:r>
              <a:rPr lang="en-GB" sz="2000" dirty="0">
                <a:solidFill>
                  <a:srgbClr val="000000"/>
                </a:solidFill>
              </a:rPr>
              <a:t>As part of our work we are in the process of mapping services who formally or informally supports people with Long COVID, this can include primary/secondary care, social and health care services, voluntary services etc.</a:t>
            </a:r>
          </a:p>
          <a:p>
            <a:endParaRPr lang="en-GB" sz="2000" dirty="0">
              <a:solidFill>
                <a:srgbClr val="000000"/>
              </a:solidFill>
            </a:endParaRPr>
          </a:p>
          <a:p>
            <a:r>
              <a:rPr lang="en-GB" sz="2000" b="1" dirty="0">
                <a:solidFill>
                  <a:srgbClr val="000000"/>
                </a:solidFill>
              </a:rPr>
              <a:t>Please get in touch if you believe your service fits this description.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B5385-00CC-4220-8E86-CB299FB7B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36367" y="6223702"/>
            <a:ext cx="5289562" cy="314067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>
                <a:solidFill>
                  <a:srgbClr val="898989"/>
                </a:solidFill>
              </a:rPr>
              <a:t>©PCWBS @ BDCT Authored by Dr Sari Harenwall &amp; Kirsty Shepherd</a:t>
            </a:r>
            <a:endParaRPr lang="en-GB" sz="11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821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23878C-41F5-4B66-B66C-FF9A7638E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D226A-855F-402B-8E5B-4185E6786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551" y="801866"/>
            <a:ext cx="5671107" cy="523063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2400" b="1" dirty="0">
                <a:solidFill>
                  <a:srgbClr val="000000"/>
                </a:solidFill>
              </a:rPr>
              <a:t>Any questions?</a:t>
            </a:r>
          </a:p>
          <a:p>
            <a:pPr marL="0" indent="0">
              <a:buNone/>
            </a:pPr>
            <a:endParaRPr lang="en-GB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</a:rPr>
              <a:t>Contact:</a:t>
            </a:r>
            <a:endParaRPr lang="en-GB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Mobile: 07548 702818</a:t>
            </a:r>
          </a:p>
          <a:p>
            <a:pPr marL="0" indent="0">
              <a:buNone/>
            </a:pP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Email: sari.harenwall@bdct.nhs.uk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or</a:t>
            </a:r>
          </a:p>
          <a:p>
            <a:pPr marL="0" indent="0">
              <a:buNone/>
            </a:pPr>
            <a:r>
              <a:rPr lang="en-US" sz="2400" b="1" u="sng" kern="1400" spc="-5" dirty="0">
                <a:ln>
                  <a:noFill/>
                </a:ln>
                <a:solidFill>
                  <a:srgbClr val="000000"/>
                </a:solidFill>
                <a:effectLst/>
                <a:hlinkClick r:id="rId4"/>
              </a:rPr>
              <a:t>primarycarewellbeingservice@bdct.nhs.uk</a:t>
            </a:r>
            <a:r>
              <a:rPr lang="en-US" sz="2400" b="1" kern="1400" spc="-5" dirty="0">
                <a:ln>
                  <a:noFill/>
                </a:ln>
                <a:solidFill>
                  <a:srgbClr val="000000"/>
                </a:solidFill>
                <a:effectLst/>
              </a:rPr>
              <a:t> </a:t>
            </a:r>
          </a:p>
          <a:p>
            <a:pPr marL="457200" lvl="1" indent="0">
              <a:buNone/>
            </a:pPr>
            <a:endParaRPr lang="en-GB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Dr Sari Harenwall</a:t>
            </a: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Senior Clinical Psychologist</a:t>
            </a: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CFS/ME and COVID Rehab Clinical Lead</a:t>
            </a: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Primary Care Wellbeing Service </a:t>
            </a: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096A5C-DC4B-4D19-AC38-882120992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65978" y="6262687"/>
            <a:ext cx="4955276" cy="365125"/>
          </a:xfrm>
        </p:spPr>
        <p:txBody>
          <a:bodyPr/>
          <a:lstStyle/>
          <a:p>
            <a:r>
              <a:rPr lang="en-US"/>
              <a:t>©PCWBS @ BDCT Authored by Dr Sari Harenwall &amp; Kirsty Shepherd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491A33-DD14-45D9-B866-2D7FA619313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071" y="224721"/>
            <a:ext cx="2409825" cy="352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3114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37152C-949F-44A2-BC50-25F73E6CF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>
            <a:normAutofit/>
          </a:bodyPr>
          <a:lstStyle/>
          <a:p>
            <a:pPr algn="ctr"/>
            <a:r>
              <a:rPr lang="en-GB" sz="4000" b="1">
                <a:solidFill>
                  <a:srgbClr val="FFFFFF"/>
                </a:solidFill>
              </a:rPr>
              <a:t>Background information about COVID</a:t>
            </a:r>
            <a:endParaRPr lang="en-GB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15FAB-E5E5-4E0F-901C-1C8C6511A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" y="2753936"/>
            <a:ext cx="6971698" cy="3602414"/>
          </a:xfrm>
        </p:spPr>
        <p:txBody>
          <a:bodyPr anchor="ctr">
            <a:normAutofit fontScale="77500" lnSpcReduction="20000"/>
          </a:bodyPr>
          <a:lstStyle/>
          <a:p>
            <a:pPr fontAlgn="base"/>
            <a:r>
              <a:rPr lang="en-GB" sz="2300" dirty="0">
                <a:solidFill>
                  <a:srgbClr val="000000"/>
                </a:solidFill>
              </a:rPr>
              <a:t>COVID disease is an infection caused by a coronavirus.</a:t>
            </a:r>
          </a:p>
          <a:p>
            <a:pPr fontAlgn="base"/>
            <a:r>
              <a:rPr lang="en-GB" sz="2300" dirty="0">
                <a:solidFill>
                  <a:srgbClr val="000000"/>
                </a:solidFill>
              </a:rPr>
              <a:t>There are many types of coronavirus. Some affect the throat and the lungs. Illnesses from viruses range from the common cold and flu-like illnesses, to more severe diseases such as severe flu and pneumonia.</a:t>
            </a:r>
          </a:p>
          <a:p>
            <a:pPr fontAlgn="base"/>
            <a:r>
              <a:rPr lang="en-GB" sz="2300" dirty="0">
                <a:solidFill>
                  <a:srgbClr val="000000"/>
                </a:solidFill>
              </a:rPr>
              <a:t>The full name of the virus is SARS-CoV-2. SARS stands for Severe Acute Respiratory Syndrome. </a:t>
            </a:r>
          </a:p>
          <a:p>
            <a:pPr fontAlgn="base"/>
            <a:r>
              <a:rPr lang="en-GB" sz="2300" dirty="0">
                <a:solidFill>
                  <a:srgbClr val="000000"/>
                </a:solidFill>
              </a:rPr>
              <a:t>Some people have had very severe disease. However, others may not be aware they have had it. Scientists are trying to work out why it affects people so differently.</a:t>
            </a:r>
          </a:p>
          <a:p>
            <a:pPr fontAlgn="base"/>
            <a:r>
              <a:rPr lang="en-GB" sz="2300" dirty="0">
                <a:solidFill>
                  <a:srgbClr val="000000"/>
                </a:solidFill>
              </a:rPr>
              <a:t>Regardless of you had severe symptoms, mild or no symptoms at all you can still suffer from Long COVID.</a:t>
            </a:r>
          </a:p>
          <a:p>
            <a:pPr fontAlgn="base"/>
            <a:r>
              <a:rPr lang="en-GB" sz="2300" dirty="0">
                <a:solidFill>
                  <a:srgbClr val="000000"/>
                </a:solidFill>
              </a:rPr>
              <a:t>Up to 10% of people suffering with COVID-19 are expected to experience Long COVID</a:t>
            </a:r>
          </a:p>
          <a:p>
            <a:pPr marL="0" indent="0" fontAlgn="base">
              <a:buNone/>
            </a:pPr>
            <a:endParaRPr lang="en-GB" sz="1500" dirty="0">
              <a:solidFill>
                <a:srgbClr val="000000"/>
              </a:solidFill>
            </a:endParaRPr>
          </a:p>
          <a:p>
            <a:endParaRPr lang="en-GB" sz="1500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D26F4A-CFD4-4101-A0D7-F32B38C53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369" y="2827418"/>
            <a:ext cx="4059726" cy="3217333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7B1D24-5AB7-42EB-B4F1-48B7054FD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2884" y="6356350"/>
            <a:ext cx="5240740" cy="365125"/>
          </a:xfrm>
        </p:spPr>
        <p:txBody>
          <a:bodyPr/>
          <a:lstStyle/>
          <a:p>
            <a:r>
              <a:rPr lang="en-US"/>
              <a:t>©PCWBS @ BDCT Authored by Dr Sari Harenwall &amp; Kirsty Shepherd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007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6C6C48-4FC8-4365-85C3-6A9A77FA9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4000" b="0" i="0" dirty="0">
                <a:effectLst/>
                <a:latin typeface="Lato"/>
              </a:rPr>
              <a:t>COVID-19 rapid guideline: managing the long-term effects of COVID-19 </a:t>
            </a:r>
            <a:br>
              <a:rPr lang="en-US" sz="4000" b="0" i="0" dirty="0">
                <a:effectLst/>
                <a:latin typeface="Lato"/>
              </a:rPr>
            </a:br>
            <a:r>
              <a:rPr lang="en-US" sz="1300" b="0" i="0" dirty="0">
                <a:effectLst/>
                <a:latin typeface="Lato"/>
              </a:rPr>
              <a:t>(NICE, 2020)</a:t>
            </a:r>
            <a:br>
              <a:rPr lang="en-US" sz="4600" b="0" i="0" dirty="0">
                <a:effectLst/>
                <a:latin typeface="Lato"/>
              </a:rPr>
            </a:br>
            <a:endParaRPr lang="en-GB" sz="46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56E17-81D5-417F-9F61-D2911DDDF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7713" y="736727"/>
            <a:ext cx="6224335" cy="5431536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/>
              <a:t>Definitions: </a:t>
            </a:r>
          </a:p>
          <a:p>
            <a:pPr marL="0" indent="0">
              <a:buNone/>
            </a:pPr>
            <a:r>
              <a:rPr lang="en-US" sz="2000" dirty="0"/>
              <a:t>• Acute COVID-19: signs and symptoms of COVID-19 for up to 4 weeks. </a:t>
            </a:r>
          </a:p>
          <a:p>
            <a:pPr marL="0" indent="0">
              <a:buNone/>
            </a:pPr>
            <a:r>
              <a:rPr lang="en-US" sz="2000" dirty="0"/>
              <a:t>• Ongoing symptomatic COVID-19: signs and symptoms of COVID-19 from 4 to 12 weeks. </a:t>
            </a:r>
          </a:p>
          <a:p>
            <a:pPr marL="0" indent="0">
              <a:buNone/>
            </a:pPr>
            <a:r>
              <a:rPr lang="en-US" sz="2000" dirty="0"/>
              <a:t>• Post-COVID-19 syndrome: signs and symptoms that develop during or after an infection consistent with COVID-19, continue for more than 12 weeks and are not explained by an alternative diagnosis. </a:t>
            </a:r>
          </a:p>
          <a:p>
            <a:pPr marL="0" indent="0">
              <a:buNone/>
            </a:pPr>
            <a:r>
              <a:rPr lang="en-US" sz="2000" dirty="0"/>
              <a:t>It usually presents with clusters of symptoms, often overlapping, which can fluctuate and change over time and can affect any system in the body. Post-COVID-19 syndrome may be considered before 12 weeks while the possibility of an alternative underlying disease is also being assessed.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>
                <a:hlinkClick r:id="rId2"/>
              </a:rPr>
              <a:t>COVID-19 rapid guideline: managing the long-term effects of COVID-19 (nice.org.uk)</a:t>
            </a:r>
            <a:endParaRPr lang="en-US" sz="2200" dirty="0"/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38FFB3-5F9D-47F7-B8CB-7220D5B1E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100"/>
              <a:t>©PCWBS @ BDCT Authored by Dr Sari Harenwall &amp; Kirsty Shepherd</a:t>
            </a:r>
            <a:endParaRPr lang="en-GB" sz="1100"/>
          </a:p>
        </p:txBody>
      </p:sp>
    </p:spTree>
    <p:extLst>
      <p:ext uri="{BB962C8B-B14F-4D97-AF65-F5344CB8AC3E}">
        <p14:creationId xmlns:p14="http://schemas.microsoft.com/office/powerpoint/2010/main" val="3139309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37152C-949F-44A2-BC50-25F73E6CF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FFFFFF"/>
                </a:solidFill>
              </a:rPr>
              <a:t>Long COVID literature review p1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15FAB-E5E5-4E0F-901C-1C8C6511A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27419"/>
            <a:ext cx="5126896" cy="3227626"/>
          </a:xfrm>
        </p:spPr>
        <p:txBody>
          <a:bodyPr anchor="ctr">
            <a:normAutofit/>
          </a:bodyPr>
          <a:lstStyle/>
          <a:p>
            <a:endParaRPr lang="en-GB" sz="1900">
              <a:solidFill>
                <a:srgbClr val="000000"/>
              </a:solidFill>
            </a:endParaRPr>
          </a:p>
          <a:p>
            <a:pPr marL="274320" lvl="1" indent="0">
              <a:buNone/>
            </a:pPr>
            <a:endParaRPr lang="en-GB" sz="1900">
              <a:solidFill>
                <a:srgbClr val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71B6C7-3322-4C1B-9BF2-F448A9657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329" y="2837712"/>
            <a:ext cx="4834790" cy="3217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AABC38-65F2-4B1E-89E7-7C2131DE8131}"/>
              </a:ext>
            </a:extLst>
          </p:cNvPr>
          <p:cNvSpPr txBox="1"/>
          <p:nvPr/>
        </p:nvSpPr>
        <p:spPr>
          <a:xfrm>
            <a:off x="355602" y="2931853"/>
            <a:ext cx="871621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Halpin et al., 2020</a:t>
            </a:r>
            <a:endParaRPr lang="en-GB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100</a:t>
            </a:r>
            <a:r>
              <a:rPr lang="en-US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participants, 29 – 71 days post discharge from the hospital </a:t>
            </a:r>
            <a:endParaRPr lang="en-GB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en-US" b="1" dirty="0"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ew illness-related fatigue </a:t>
            </a:r>
            <a:r>
              <a:rPr lang="en-US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(72% of participants ICU group: 60.3% ward group)</a:t>
            </a:r>
            <a:endParaRPr lang="en-GB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en-US" b="1" dirty="0"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reathlessness </a:t>
            </a:r>
            <a:r>
              <a:rPr lang="en-US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(65.6% ICU group and 42.6% ward group) </a:t>
            </a:r>
            <a:endParaRPr lang="en-US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en-US" b="1" dirty="0"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sychological distress </a:t>
            </a:r>
            <a:r>
              <a:rPr lang="en-US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(46.9% ICU group; and 23.5% ward group). 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"/>
            </a:pPr>
            <a:endParaRPr lang="en-US" sz="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Greenhalgh, Knight, Court, Buxton, &amp; Husain, 2020)</a:t>
            </a:r>
            <a:endParaRPr lang="en-GB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en-US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An estimate of 10% of patients who test positive for COVID-19 remain unwell following 3 weeks of being ill, and a smaller percentage for a period of months (based on the UK COVID Symptom Study)</a:t>
            </a:r>
            <a:endParaRPr lang="en-GB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"/>
            </a:pPr>
            <a:endParaRPr lang="en-GB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FB9886-9099-4196-9200-5B03FDB5B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6504" y="6356350"/>
            <a:ext cx="5126896" cy="365125"/>
          </a:xfrm>
        </p:spPr>
        <p:txBody>
          <a:bodyPr/>
          <a:lstStyle/>
          <a:p>
            <a:r>
              <a:rPr lang="en-US"/>
              <a:t>©PCWBS @ BDCT Authored by Dr Sari Harenwall &amp; Kirsty Shepherd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0122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37152C-949F-44A2-BC50-25F73E6CF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FFFFFF"/>
                </a:solidFill>
              </a:rPr>
              <a:t>Long COVID literature review p2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7CE049-E221-487D-BD9D-5349724C3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3" y="2781516"/>
            <a:ext cx="4834790" cy="32173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15FAB-E5E5-4E0F-901C-1C8C6511A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9632" y="2610853"/>
            <a:ext cx="6701589" cy="3527968"/>
          </a:xfrm>
        </p:spPr>
        <p:txBody>
          <a:bodyPr anchor="ctr">
            <a:normAutofit/>
          </a:bodyPr>
          <a:lstStyle/>
          <a:p>
            <a:r>
              <a:rPr lang="en-US" sz="15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Carfì</a:t>
            </a:r>
            <a:r>
              <a:rPr lang="en-US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et al., 2020</a:t>
            </a:r>
          </a:p>
          <a:p>
            <a:pPr marL="742950" lvl="1" indent="-285750">
              <a:buFont typeface="Wingdings" panose="05000000000000000000" pitchFamily="2" charset="2"/>
              <a:buChar char=""/>
            </a:pPr>
            <a:r>
              <a:rPr lang="en-US" sz="18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atients were assessed after a mean of 60.3 days once the first COVID-19 symptom appeared 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"/>
            </a:pPr>
            <a:r>
              <a:rPr lang="en-US" sz="18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nly 12.6% of patients were completely free of any post COVID-19 symptoms, </a:t>
            </a:r>
          </a:p>
          <a:p>
            <a:pPr marL="742950" lvl="1" indent="-285750">
              <a:buFont typeface="Wingdings" panose="05000000000000000000" pitchFamily="2" charset="2"/>
              <a:buChar char="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55% had 3 or more symptoms, 32% had 1 or 2 symptoms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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44.1% of patients revealed a worsened quality of life 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"/>
            </a:pPr>
            <a:r>
              <a:rPr lang="en-US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53.1% of patients reported fatigue, 43.4% of patients reported dyspnea (shortness of breath), 27.3% reported join pain and 21.7% reported chest pain </a:t>
            </a:r>
            <a:endParaRPr lang="en-GB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6F595-0A2A-424C-B04C-865B41E47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5187287" cy="365125"/>
          </a:xfrm>
        </p:spPr>
        <p:txBody>
          <a:bodyPr/>
          <a:lstStyle/>
          <a:p>
            <a:r>
              <a:rPr lang="en-US"/>
              <a:t>©PCWBS @ BDCT Authored by Dr Sari Harenwall &amp; Kirsty Shepherd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6695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0367B0-7138-4662-9B0D-DB90EA2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How long does post viral fatigue last?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CD9903-2302-4923-B95C-09F7A699D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946" y="2676720"/>
            <a:ext cx="10078730" cy="418128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200" b="1" dirty="0">
                <a:effectLst/>
              </a:rPr>
              <a:t>Recovery from post-viral fatigue varies from person to person, and there’s no clear timeline. </a:t>
            </a:r>
          </a:p>
          <a:p>
            <a:pPr algn="l"/>
            <a:r>
              <a:rPr lang="en-US" sz="2200" b="0" dirty="0">
                <a:effectLst/>
              </a:rPr>
              <a:t>According to a small 2017 study in Norway, getting an early diagnosis may improve recovery. </a:t>
            </a:r>
          </a:p>
          <a:p>
            <a:pPr algn="l"/>
            <a:r>
              <a:rPr lang="en-US" sz="2200" b="0" strike="noStrike" baseline="0" dirty="0"/>
              <a:t>A </a:t>
            </a:r>
            <a:r>
              <a:rPr lang="en-US" sz="2200" dirty="0"/>
              <a:t>Prospective study in Australia in 2006 looked at people with glandular fever and other viruses.</a:t>
            </a:r>
          </a:p>
          <a:p>
            <a:pPr algn="l"/>
            <a:r>
              <a:rPr lang="en-US" sz="2200" b="0" strike="noStrike" baseline="0" dirty="0"/>
              <a:t>Prolonged illness </a:t>
            </a:r>
            <a:r>
              <a:rPr lang="en-US" sz="2200" b="0" strike="noStrike" baseline="0" dirty="0" err="1"/>
              <a:t>characterised</a:t>
            </a:r>
            <a:r>
              <a:rPr lang="en-US" sz="2200" b="0" strike="noStrike" baseline="0" dirty="0"/>
              <a:t> by disabling fatigue, musculoskeletal pain, neurocognitive difficulties, and mood disturbance was evident in 29 (12%) participants at six months, of whom 28 (11%) met the diagnostic criteria for </a:t>
            </a:r>
            <a:r>
              <a:rPr lang="fr-FR" sz="2200" b="0" strike="noStrike" baseline="0" dirty="0" err="1"/>
              <a:t>chronic</a:t>
            </a:r>
            <a:r>
              <a:rPr lang="fr-FR" sz="2200" b="0" strike="noStrike" baseline="0" dirty="0"/>
              <a:t> fatigue syndrome. </a:t>
            </a:r>
          </a:p>
          <a:p>
            <a:pPr algn="l"/>
            <a:r>
              <a:rPr lang="en-US" sz="2200" b="0" strike="noStrike" baseline="0" dirty="0"/>
              <a:t>The syndrome was predicted largely by the severity of the acute illness rather than by demographic, </a:t>
            </a:r>
            <a:r>
              <a:rPr lang="en-GB" sz="2200" b="0" strike="noStrike" baseline="0" dirty="0"/>
              <a:t>psychological, or microbiological factors.</a:t>
            </a:r>
            <a:endParaRPr lang="en-US" sz="2200" b="0" dirty="0">
              <a:effectLst/>
            </a:endParaRPr>
          </a:p>
          <a:p>
            <a:r>
              <a:rPr lang="en-GB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study of 233 SARS survivors, a year after the outbreak in Hong Kong (2009),</a:t>
            </a:r>
            <a:r>
              <a:rPr lang="en-US" sz="2200" b="0" dirty="0">
                <a:effectLst/>
              </a:rPr>
              <a:t> over 40% had active psychiatric illnesses</a:t>
            </a:r>
            <a:r>
              <a:rPr lang="en-GB" sz="2200" b="0" dirty="0">
                <a:cs typeface="Times New Roman" panose="02020603050405020304" pitchFamily="18" charset="0"/>
              </a:rPr>
              <a:t>,</a:t>
            </a:r>
            <a:r>
              <a:rPr lang="en-GB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40% reported some degree of chronic fatigue and 27% met diagnostic criteria for chronic fatigue syndrome.</a:t>
            </a:r>
            <a:endParaRPr lang="en-GB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91FF31-5B46-44CD-AF85-1430C5B23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6281" y="6492875"/>
            <a:ext cx="5692254" cy="365125"/>
          </a:xfrm>
        </p:spPr>
        <p:txBody>
          <a:bodyPr/>
          <a:lstStyle/>
          <a:p>
            <a:r>
              <a:rPr lang="en-US" dirty="0"/>
              <a:t>©PCWBS @ BDCT Authored by Dr Sari Harenwall &amp; Kirsty Shepherd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1073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37152C-949F-44A2-BC50-25F73E6CF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FFFFFF"/>
                </a:solidFill>
              </a:rPr>
              <a:t>Common Symptoms in Post-Viral Fatigue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D054A1-2D55-4EFB-9BAE-1DC076CDD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07" y="2837712"/>
            <a:ext cx="2370020" cy="32173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15FAB-E5E5-4E0F-901C-1C8C6511A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4871" y="2827419"/>
            <a:ext cx="5029200" cy="3227626"/>
          </a:xfrm>
        </p:spPr>
        <p:txBody>
          <a:bodyPr anchor="ctr"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</a:rPr>
              <a:t>Fatigue and exhaustion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</a:rPr>
              <a:t>Sleep disturbance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</a:rPr>
              <a:t>concentration or memory problems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</a:rPr>
              <a:t>sore throat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</a:rPr>
              <a:t>headache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i="0" strike="noStrike" dirty="0">
                <a:solidFill>
                  <a:srgbClr val="000000"/>
                </a:solidFill>
                <a:effectLst/>
              </a:rPr>
              <a:t>swollen lymph nodes</a:t>
            </a:r>
            <a:endParaRPr lang="en-US" sz="1600" b="0" i="0" dirty="0">
              <a:solidFill>
                <a:srgbClr val="000000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</a:rPr>
              <a:t>unexplained muscle or joint pain</a:t>
            </a:r>
          </a:p>
          <a:p>
            <a:pPr marL="0" indent="0">
              <a:buNone/>
            </a:pPr>
            <a:r>
              <a:rPr lang="en-US" sz="1600" b="1" i="0" dirty="0">
                <a:solidFill>
                  <a:srgbClr val="000000"/>
                </a:solidFill>
                <a:effectLst/>
              </a:rPr>
              <a:t>COVID specific symptoms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Loss of taste and smell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</a:rPr>
              <a:t>Breathlessness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C1C87-CE28-41BB-BC99-90E49E90F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5029199" cy="365125"/>
          </a:xfrm>
        </p:spPr>
        <p:txBody>
          <a:bodyPr/>
          <a:lstStyle/>
          <a:p>
            <a:r>
              <a:rPr lang="en-US"/>
              <a:t>©PCWBS @ BDCT Authored by Dr Sari Harenwall &amp; Kirsty Shepherd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2264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C0CE99-12E4-4442-BC8C-3A0A0746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chemeClr val="bg1"/>
                </a:solidFill>
              </a:rPr>
              <a:t>Common symptoms of ongoing symptomatic COVID-19 and post-COVID-19 syndrome (NICE, 2020) </a:t>
            </a:r>
            <a:endParaRPr lang="en-GB" sz="370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DED02F-C4A1-4C55-AC8D-C17EF0A2B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4" b="2"/>
          <a:stretch/>
        </p:blipFill>
        <p:spPr>
          <a:xfrm>
            <a:off x="542546" y="2612599"/>
            <a:ext cx="6236208" cy="36601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287FC-08DA-4FE2-8AFF-31715E5D3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5372" y="2328227"/>
            <a:ext cx="4714083" cy="4028123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GB" sz="1300" b="1" dirty="0"/>
              <a:t>Respiratory symptoms </a:t>
            </a:r>
            <a:r>
              <a:rPr lang="en-GB" sz="1300" dirty="0"/>
              <a:t>• Breathlessness • Cough </a:t>
            </a:r>
          </a:p>
          <a:p>
            <a:pPr marL="0" indent="0">
              <a:buNone/>
            </a:pPr>
            <a:r>
              <a:rPr lang="en-GB" sz="1300" b="1" dirty="0"/>
              <a:t>Cardiovascular symptoms </a:t>
            </a:r>
            <a:r>
              <a:rPr lang="en-GB" sz="1300" dirty="0"/>
              <a:t>• Chest tightness • Chest pain • Palpitations </a:t>
            </a:r>
          </a:p>
          <a:p>
            <a:pPr marL="0" indent="0">
              <a:buNone/>
            </a:pPr>
            <a:r>
              <a:rPr lang="en-GB" sz="1300" b="1" dirty="0"/>
              <a:t>Generalised symptoms </a:t>
            </a:r>
            <a:r>
              <a:rPr lang="en-GB" sz="1300" dirty="0"/>
              <a:t>• Fatigue • Fever • Pain </a:t>
            </a:r>
          </a:p>
          <a:p>
            <a:pPr marL="0" indent="0">
              <a:buNone/>
            </a:pPr>
            <a:r>
              <a:rPr lang="en-GB" sz="1300" b="1" dirty="0"/>
              <a:t>Neurological symptoms </a:t>
            </a:r>
            <a:r>
              <a:rPr lang="en-GB" sz="1300" dirty="0"/>
              <a:t>• Cognitive impairment ('brain fog', loss of concentration or memory issues) • Headache • Sleep disturbance • Peripheral neuropathy symptoms (pins and needles and numbness) • Dizziness COVID-19Delirium (in older populations) </a:t>
            </a:r>
          </a:p>
          <a:p>
            <a:pPr marL="0" indent="0">
              <a:buNone/>
            </a:pPr>
            <a:r>
              <a:rPr lang="en-GB" sz="1300" b="1" dirty="0"/>
              <a:t>Gastrointestinal symptoms </a:t>
            </a:r>
            <a:r>
              <a:rPr lang="en-GB" sz="1300" dirty="0"/>
              <a:t>• Abdominal pain • Nausea • Diarrhoea • Anorexia and reduced appetite (in older populations) </a:t>
            </a:r>
          </a:p>
          <a:p>
            <a:pPr marL="0" indent="0">
              <a:buNone/>
            </a:pPr>
            <a:r>
              <a:rPr lang="en-GB" sz="1300" b="1" dirty="0"/>
              <a:t>Musculoskeletal symptoms </a:t>
            </a:r>
            <a:r>
              <a:rPr lang="en-GB" sz="1300" dirty="0"/>
              <a:t>• Joint pain • Muscle pain </a:t>
            </a:r>
          </a:p>
          <a:p>
            <a:pPr marL="0" indent="0">
              <a:buNone/>
            </a:pPr>
            <a:r>
              <a:rPr lang="en-GB" sz="1300" b="1" dirty="0"/>
              <a:t>Psychological/psychiatric symptoms </a:t>
            </a:r>
            <a:r>
              <a:rPr lang="en-GB" sz="1300" dirty="0"/>
              <a:t>• Symptoms of depression • Symptoms of anxiety </a:t>
            </a:r>
          </a:p>
          <a:p>
            <a:pPr marL="0" indent="0">
              <a:buNone/>
            </a:pPr>
            <a:r>
              <a:rPr lang="en-GB" sz="1300" b="1" dirty="0"/>
              <a:t>Ear, nose and throat symptoms </a:t>
            </a:r>
            <a:r>
              <a:rPr lang="en-GB" sz="1300" dirty="0"/>
              <a:t>• Tinnitus • Earache • Sore throat • Dizziness • Loss of taste and/or smell </a:t>
            </a:r>
          </a:p>
          <a:p>
            <a:pPr marL="0" indent="0">
              <a:buNone/>
            </a:pPr>
            <a:r>
              <a:rPr lang="en-GB" sz="1300" b="1" dirty="0"/>
              <a:t>Dermatological </a:t>
            </a:r>
            <a:r>
              <a:rPr lang="en-GB" sz="1300" dirty="0"/>
              <a:t>• Skin rashes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902D9-CB7D-43CB-BFBE-F7EC2BA4E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100"/>
              <a:t>©PCWBS @ BDCT Authored by Dr Sari Harenwall &amp; Kirsty Shepherd</a:t>
            </a:r>
            <a:endParaRPr lang="en-GB" sz="11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189B5D-3855-471F-953F-97E3BB0A8927}"/>
              </a:ext>
            </a:extLst>
          </p:cNvPr>
          <p:cNvSpPr txBox="1"/>
          <p:nvPr/>
        </p:nvSpPr>
        <p:spPr>
          <a:xfrm>
            <a:off x="281354" y="6176962"/>
            <a:ext cx="2912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 source: </a:t>
            </a:r>
            <a:r>
              <a:rPr lang="en-GB" sz="12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yriad-pro"/>
              </a:rPr>
              <a:t>Source: JAMA 2020;324(6):603-605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657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765E5-874D-47BB-8DED-001DCC96A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5" y="3505199"/>
            <a:ext cx="4809068" cy="2608143"/>
          </a:xfrm>
        </p:spPr>
        <p:txBody>
          <a:bodyPr anchor="t">
            <a:normAutofit/>
          </a:bodyPr>
          <a:lstStyle/>
          <a:p>
            <a:pPr algn="ctr"/>
            <a:r>
              <a:rPr lang="en-GB" sz="4000" dirty="0"/>
              <a:t>Summary of early survey data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A2DBBC-E45C-4369-AFDE-F05E6AAC7A9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7108" y="1856936"/>
            <a:ext cx="2574387" cy="1059881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5F65E-0AEA-4DC6-AA2F-6205925F6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7100" y="643467"/>
            <a:ext cx="5668433" cy="5401733"/>
          </a:xfrm>
        </p:spPr>
        <p:txBody>
          <a:bodyPr anchor="ctr">
            <a:noAutofit/>
          </a:bodyPr>
          <a:lstStyle/>
          <a:p>
            <a:r>
              <a:rPr lang="en-GB" sz="1700" dirty="0"/>
              <a:t>19 participants completed survey prior to the 7 week recovering from COVID course.</a:t>
            </a:r>
          </a:p>
          <a:p>
            <a:r>
              <a:rPr lang="en-GB" sz="1700" dirty="0"/>
              <a:t>12/19 experienced breathlessness </a:t>
            </a:r>
          </a:p>
          <a:p>
            <a:r>
              <a:rPr lang="en-GB" sz="1700" dirty="0"/>
              <a:t>9/19 experienced throat sensitivity</a:t>
            </a:r>
          </a:p>
          <a:p>
            <a:r>
              <a:rPr lang="en-GB" sz="1700" dirty="0"/>
              <a:t>17/18 reported a decline in overall health averaging at a 43% decline</a:t>
            </a:r>
          </a:p>
          <a:p>
            <a:r>
              <a:rPr lang="en-GB" sz="1700" dirty="0"/>
              <a:t>16/16 experienced an increase in fatigue with an average of 7/10 (10 being the worst). </a:t>
            </a:r>
          </a:p>
          <a:p>
            <a:r>
              <a:rPr lang="en-GB" sz="1700" dirty="0"/>
              <a:t>12/14 experienced increased problems with appetite </a:t>
            </a:r>
          </a:p>
          <a:p>
            <a:r>
              <a:rPr lang="en-GB" sz="1700" dirty="0"/>
              <a:t>7/14 Had unwanted memories of the illness</a:t>
            </a:r>
          </a:p>
          <a:p>
            <a:r>
              <a:rPr lang="en-GB" sz="1700" dirty="0"/>
              <a:t>6/16 experienced unwanted dreams about the illness</a:t>
            </a:r>
          </a:p>
          <a:p>
            <a:r>
              <a:rPr lang="en-GB" sz="1700" dirty="0"/>
              <a:t>6/16 reported avoidance of thoughts and feelings  </a:t>
            </a:r>
          </a:p>
          <a:p>
            <a:r>
              <a:rPr lang="en-GB" sz="1700" dirty="0"/>
              <a:t>7/16 reported bowel problems </a:t>
            </a:r>
          </a:p>
          <a:p>
            <a:r>
              <a:rPr lang="en-GB" sz="1700" dirty="0"/>
              <a:t>16/17 reported concentration problems</a:t>
            </a:r>
          </a:p>
          <a:p>
            <a:r>
              <a:rPr lang="en-GB" sz="1700" dirty="0"/>
              <a:t>13/16 reported short-term memory problems</a:t>
            </a:r>
          </a:p>
          <a:p>
            <a:r>
              <a:rPr lang="en-GB" sz="1700" dirty="0"/>
              <a:t>9/18 stated that their family had noticed a change in communication. </a:t>
            </a:r>
          </a:p>
          <a:p>
            <a:r>
              <a:rPr lang="en-GB" sz="1700" dirty="0"/>
              <a:t>9/19 people reported negative impact on ability to work with several participants on long-term sick</a:t>
            </a:r>
          </a:p>
        </p:txBody>
      </p:sp>
    </p:spTree>
    <p:extLst>
      <p:ext uri="{BB962C8B-B14F-4D97-AF65-F5344CB8AC3E}">
        <p14:creationId xmlns:p14="http://schemas.microsoft.com/office/powerpoint/2010/main" val="2695749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1623</Words>
  <Application>Microsoft Office PowerPoint</Application>
  <PresentationFormat>Widescreen</PresentationFormat>
  <Paragraphs>158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Agency FB</vt:lpstr>
      <vt:lpstr>Arial</vt:lpstr>
      <vt:lpstr>Calibri</vt:lpstr>
      <vt:lpstr>Calibri Light</vt:lpstr>
      <vt:lpstr>Cambria</vt:lpstr>
      <vt:lpstr>Gill Sans MT</vt:lpstr>
      <vt:lpstr>Lato</vt:lpstr>
      <vt:lpstr>myriad-pro</vt:lpstr>
      <vt:lpstr>Wingdings</vt:lpstr>
      <vt:lpstr>Office Theme</vt:lpstr>
      <vt:lpstr>Overview recovering from COVID Programme</vt:lpstr>
      <vt:lpstr>Background information about COVID</vt:lpstr>
      <vt:lpstr>COVID-19 rapid guideline: managing the long-term effects of COVID-19  (NICE, 2020) </vt:lpstr>
      <vt:lpstr>Long COVID literature review p1</vt:lpstr>
      <vt:lpstr>Long COVID literature review p2</vt:lpstr>
      <vt:lpstr>How long does post viral fatigue last?</vt:lpstr>
      <vt:lpstr>Common Symptoms in Post-Viral Fatigue</vt:lpstr>
      <vt:lpstr>Common symptoms of ongoing symptomatic COVID-19 and post-COVID-19 syndrome (NICE, 2020) </vt:lpstr>
      <vt:lpstr>Summary of early survey data </vt:lpstr>
      <vt:lpstr>Whole Systems Approach</vt:lpstr>
      <vt:lpstr>Recovering from COVID-19 course Overview </vt:lpstr>
      <vt:lpstr>How to refer in to the programme</vt:lpstr>
      <vt:lpstr>Long COVID Resources </vt:lpstr>
      <vt:lpstr>Are you supporting people with Long COVID?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recovering from COVID Programme</dc:title>
  <dc:creator>Sari Harenwall</dc:creator>
  <cp:lastModifiedBy>Sari Harenwall</cp:lastModifiedBy>
  <cp:revision>3</cp:revision>
  <dcterms:created xsi:type="dcterms:W3CDTF">2021-01-25T15:27:23Z</dcterms:created>
  <dcterms:modified xsi:type="dcterms:W3CDTF">2021-01-26T10:49:58Z</dcterms:modified>
</cp:coreProperties>
</file>