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11"/>
  </p:notesMasterIdLst>
  <p:sldIdLst>
    <p:sldId id="275" r:id="rId6"/>
    <p:sldId id="278" r:id="rId7"/>
    <p:sldId id="279" r:id="rId8"/>
    <p:sldId id="276" r:id="rId9"/>
    <p:sldId id="269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D5B076"/>
    <a:srgbClr val="005192"/>
    <a:srgbClr val="AA4E0F"/>
    <a:srgbClr val="006871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63636" autoAdjust="0"/>
  </p:normalViewPr>
  <p:slideViewPr>
    <p:cSldViewPr>
      <p:cViewPr varScale="1">
        <p:scale>
          <a:sx n="47" d="100"/>
          <a:sy n="47" d="100"/>
        </p:scale>
        <p:origin x="140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EEB9CF-A22F-4E06-98B2-4D6C7913E379}" type="datetimeFigureOut">
              <a:rPr lang="en-GB"/>
              <a:pPr>
                <a:defRPr/>
              </a:pPr>
              <a:t>11/05/2021</a:t>
            </a:fld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5961ECC-0FD6-40DC-A9AF-EA42D61AE5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507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Start with</a:t>
            </a:r>
            <a:r>
              <a:rPr lang="en-GB" baseline="0" dirty="0" smtClean="0"/>
              <a:t> the bottom two – which are the reviews.</a:t>
            </a:r>
          </a:p>
          <a:p>
            <a:r>
              <a:rPr lang="en-GB" baseline="0" dirty="0" smtClean="0"/>
              <a:t>More information coming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961ECC-0FD6-40DC-A9AF-EA42D61AE51D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854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spcAft>
                <a:spcPts val="0"/>
              </a:spcAft>
              <a:buFont typeface="Symbol" panose="05050102010706020507" pitchFamily="18" charset="2"/>
              <a:buNone/>
            </a:pPr>
            <a:r>
              <a:rPr lang="en-GB" sz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Gaps include: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 for people on the autism spectrum including people with more challenges in their lives and young men who want to be active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 for people who are in the later stages of dementia and may need to walk around or be supported if they become upset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 for people with sensory impairments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More help for people get jobs, increase the number of hours they are working and/or keep jobs 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Provision in South</a:t>
            </a:r>
            <a:r>
              <a:rPr lang="en-GB" sz="1200" baseline="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Bradford</a:t>
            </a:r>
            <a:endParaRPr lang="en-GB" sz="12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2A3C4-5E9F-4D01-A565-DEFB407F62B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737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This is for a 5 hour day – if Providers offer shorter or longer days the price can be adjusted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Half day &amp; day sessions replaced by number of hours attended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One to one on top of standard replaced by 1:1 rate</a:t>
            </a:r>
          </a:p>
          <a:p>
            <a:pPr lvl="0" eaLnBrk="1" fontAlgn="auto" hangingPunct="1">
              <a:spcAft>
                <a:spcPts val="0"/>
              </a:spcAft>
              <a:buFont typeface="Arial" panose="020B0604020202020204" pitchFamily="34" charset="0"/>
              <a:buNone/>
            </a:pPr>
            <a:endParaRPr lang="en-GB" sz="1200" kern="12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5961ECC-0FD6-40DC-A9AF-EA42D61AE51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251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961ECC-0FD6-40DC-A9AF-EA42D61AE51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987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916613"/>
            <a:ext cx="2376487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4387850" cy="1943100"/>
          </a:xfrm>
        </p:spPr>
        <p:txBody>
          <a:bodyPr/>
          <a:lstStyle>
            <a:lvl1pPr>
              <a:defRPr sz="440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6425" y="3141663"/>
            <a:ext cx="4392613" cy="1752600"/>
          </a:xfrm>
        </p:spPr>
        <p:txBody>
          <a:bodyPr/>
          <a:lstStyle>
            <a:lvl1pPr marL="0" indent="0" eaLnBrk="1" hangingPunct="1">
              <a:buFontTx/>
              <a:buNone/>
              <a:defRPr sz="2400" smtClean="0">
                <a:solidFill>
                  <a:srgbClr val="424242"/>
                </a:solidFill>
                <a:latin typeface="Arial Bold" pitchFamily="1" charset="0"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1921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580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221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486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68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998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207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511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906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497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416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889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5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916613"/>
            <a:ext cx="2376487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595959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40404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0404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0404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dford.gov.uk/business/commissioning-adult-health-and-social-care-services/commissioning-adult-health-and-social-care-service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en-GB" dirty="0" smtClean="0"/>
              <a:t>Upcoming commissioning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114800"/>
          </a:xfrm>
        </p:spPr>
        <p:txBody>
          <a:bodyPr/>
          <a:lstStyle/>
          <a:p>
            <a:r>
              <a:rPr lang="en-GB" sz="2400" dirty="0" smtClean="0"/>
              <a:t>Continued delivery of the Day Opportunities Provider List</a:t>
            </a:r>
          </a:p>
          <a:p>
            <a:r>
              <a:rPr lang="en-GB" sz="2400" dirty="0" smtClean="0"/>
              <a:t>Launch of the new Residential and Nursing Provider List</a:t>
            </a:r>
          </a:p>
          <a:p>
            <a:r>
              <a:rPr lang="en-GB" sz="2400" dirty="0" smtClean="0"/>
              <a:t>Launch of a review into the Supported Living Framework and the accommodation and support offer in Bradford.</a:t>
            </a:r>
          </a:p>
          <a:p>
            <a:r>
              <a:rPr lang="en-GB" sz="2400" dirty="0" smtClean="0"/>
              <a:t>Launch of a review in Home Support (including ISF1s and STEP)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783511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Daytime Activities Provider 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This is a tender for:</a:t>
            </a:r>
          </a:p>
          <a:p>
            <a:r>
              <a:rPr lang="en-GB" sz="2400" dirty="0"/>
              <a:t>Daytime activity groups, supported employment and supported volunteering for people who have an eligible need</a:t>
            </a:r>
          </a:p>
          <a:p>
            <a:r>
              <a:rPr lang="en-GB" sz="2400" dirty="0"/>
              <a:t>It is open from 6</a:t>
            </a:r>
            <a:r>
              <a:rPr lang="en-GB" sz="2400" baseline="30000" dirty="0"/>
              <a:t>th</a:t>
            </a:r>
            <a:r>
              <a:rPr lang="en-GB" sz="2400" dirty="0"/>
              <a:t> January for 10 years</a:t>
            </a:r>
          </a:p>
          <a:p>
            <a:r>
              <a:rPr lang="en-GB" sz="2400" dirty="0"/>
              <a:t>You can apply via Yortender: reference</a:t>
            </a:r>
          </a:p>
          <a:p>
            <a:r>
              <a:rPr lang="en-GB" sz="2400" dirty="0"/>
              <a:t>Market briefing for more information on gaps:</a:t>
            </a:r>
          </a:p>
          <a:p>
            <a:r>
              <a:rPr lang="en-GB" sz="2400" dirty="0">
                <a:hlinkClick r:id="rId3"/>
              </a:rPr>
              <a:t>https://www.bradford.gov.uk/business/commissioning-adult-health-and-social-care-services/commissioning-adult-health-and-social-care-services/</a:t>
            </a:r>
            <a:endParaRPr lang="en-GB" sz="24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946891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300" b="0" kern="1200" dirty="0">
                <a:solidFill>
                  <a:prstClr val="black"/>
                </a:solidFill>
                <a:latin typeface="Calibri"/>
              </a:rPr>
              <a:t>Daytime Activities: Rates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7350" y="2024844"/>
            <a:ext cx="5829300" cy="3404406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None/>
            </a:pPr>
            <a:r>
              <a:rPr lang="en-GB" sz="2250" kern="1200" dirty="0">
                <a:solidFill>
                  <a:prstClr val="black"/>
                </a:solidFill>
                <a:latin typeface="Calibri"/>
              </a:rPr>
              <a:t>There will be five rates for people new to the support or who have had a social work review: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466655" y="2746824"/>
          <a:ext cx="6210691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842">
                  <a:extLst>
                    <a:ext uri="{9D8B030D-6E8A-4147-A177-3AD203B41FA5}">
                      <a16:colId xmlns:a16="http://schemas.microsoft.com/office/drawing/2014/main" val="2073237468"/>
                    </a:ext>
                  </a:extLst>
                </a:gridCol>
                <a:gridCol w="3113735">
                  <a:extLst>
                    <a:ext uri="{9D8B030D-6E8A-4147-A177-3AD203B41FA5}">
                      <a16:colId xmlns:a16="http://schemas.microsoft.com/office/drawing/2014/main" val="1158080524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1331332287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Category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Type of support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Rate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3468137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Standard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For attending a group activity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£42.01</a:t>
                      </a:r>
                      <a:endParaRPr lang="en-GB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2587707247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Enhanced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Where someone needs 1:1</a:t>
                      </a:r>
                      <a:r>
                        <a:rPr lang="en-GB" sz="1400" baseline="0" dirty="0" smtClean="0"/>
                        <a:t> support for part of the day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£68.48</a:t>
                      </a:r>
                      <a:endParaRPr lang="en-GB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406587919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Individual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Where someone needs 1:1 support all day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£104.71</a:t>
                      </a:r>
                      <a:endParaRPr lang="en-GB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806571978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Supported</a:t>
                      </a:r>
                      <a:r>
                        <a:rPr lang="en-GB" sz="1400" baseline="0" dirty="0" smtClean="0"/>
                        <a:t> Employment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Where someone</a:t>
                      </a:r>
                      <a:r>
                        <a:rPr lang="en-GB" sz="1400" baseline="0" dirty="0" smtClean="0"/>
                        <a:t> is being supported to get a job or keep a job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£12.91</a:t>
                      </a:r>
                      <a:endParaRPr lang="en-GB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219540547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Supported Volunteering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Where someone</a:t>
                      </a:r>
                      <a:r>
                        <a:rPr lang="en-GB" sz="1400" baseline="0" dirty="0" smtClean="0"/>
                        <a:t> is being supported to get a volunteering opportunity or keep a volunteering opportunity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£10.44</a:t>
                      </a:r>
                      <a:endParaRPr lang="en-GB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734791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116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en-GB" dirty="0" smtClean="0"/>
              <a:t>Residential and Nursing Provider 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114800"/>
          </a:xfrm>
        </p:spPr>
        <p:txBody>
          <a:bodyPr/>
          <a:lstStyle/>
          <a:p>
            <a:r>
              <a:rPr lang="en-GB" sz="2400" dirty="0" smtClean="0"/>
              <a:t>June 2021 - Launch of Tender documents </a:t>
            </a:r>
            <a:r>
              <a:rPr lang="en-GB" sz="2400" dirty="0" err="1" smtClean="0"/>
              <a:t>inc</a:t>
            </a:r>
            <a:r>
              <a:rPr lang="en-GB" sz="2400" dirty="0" smtClean="0"/>
              <a:t> application process onto Provider List via </a:t>
            </a:r>
            <a:r>
              <a:rPr lang="en-GB" sz="2400" dirty="0" err="1" smtClean="0"/>
              <a:t>YORTender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October - Indicative </a:t>
            </a:r>
            <a:r>
              <a:rPr lang="en-GB" sz="2400" dirty="0"/>
              <a:t>date for new contracts in place. </a:t>
            </a:r>
          </a:p>
          <a:p>
            <a:r>
              <a:rPr lang="en-GB" sz="2400" dirty="0" smtClean="0"/>
              <a:t>Will be open for 6 weeks initially and will then be re-opened in rounds. Providers are encouraged to apply earlier to allow for any new business to be placed with them under the new contracts. </a:t>
            </a:r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16316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en-GB" dirty="0" smtClean="0"/>
              <a:t>Application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448" y="1340768"/>
            <a:ext cx="7846640" cy="4467200"/>
          </a:xfrm>
        </p:spPr>
        <p:txBody>
          <a:bodyPr/>
          <a:lstStyle/>
          <a:p>
            <a:r>
              <a:rPr lang="en-GB" sz="2400" dirty="0" smtClean="0"/>
              <a:t>Ensure that you are signed up to </a:t>
            </a:r>
            <a:r>
              <a:rPr lang="en-GB" sz="2400" dirty="0" err="1" smtClean="0"/>
              <a:t>YORTender</a:t>
            </a:r>
            <a:r>
              <a:rPr lang="en-GB" sz="2400" dirty="0" smtClean="0"/>
              <a:t>. </a:t>
            </a:r>
          </a:p>
          <a:p>
            <a:r>
              <a:rPr lang="en-GB" sz="2400" dirty="0"/>
              <a:t>Reference: </a:t>
            </a:r>
            <a:r>
              <a:rPr lang="en-GB" sz="2400" dirty="0" smtClean="0"/>
              <a:t>BMDC/DN420609. </a:t>
            </a:r>
          </a:p>
          <a:p>
            <a:r>
              <a:rPr lang="en-GB" sz="2400" dirty="0" smtClean="0"/>
              <a:t>Read the documents. </a:t>
            </a:r>
            <a:endParaRPr lang="en-GB" sz="2400" dirty="0"/>
          </a:p>
          <a:p>
            <a:r>
              <a:rPr lang="en-GB" sz="2400" dirty="0" smtClean="0"/>
              <a:t>State </a:t>
            </a:r>
            <a:r>
              <a:rPr lang="en-GB" sz="2400" dirty="0"/>
              <a:t>that you agree to deliver </a:t>
            </a:r>
            <a:r>
              <a:rPr lang="en-GB" sz="2400" dirty="0" smtClean="0"/>
              <a:t>these. </a:t>
            </a:r>
            <a:endParaRPr lang="en-GB" sz="2400" dirty="0"/>
          </a:p>
          <a:p>
            <a:r>
              <a:rPr lang="en-GB" sz="2400" dirty="0"/>
              <a:t>No test/ questions on each </a:t>
            </a:r>
            <a:r>
              <a:rPr lang="en-GB" sz="2400" dirty="0" smtClean="0"/>
              <a:t>area</a:t>
            </a:r>
          </a:p>
          <a:p>
            <a:r>
              <a:rPr lang="en-GB" sz="2400" dirty="0" smtClean="0"/>
              <a:t>You </a:t>
            </a:r>
            <a:r>
              <a:rPr lang="en-GB" sz="2400" dirty="0"/>
              <a:t>will be asked to provide a copy of your accounts for due diligence </a:t>
            </a:r>
            <a:r>
              <a:rPr lang="en-GB" sz="2400" dirty="0" smtClean="0"/>
              <a:t>purposes</a:t>
            </a:r>
            <a:endParaRPr lang="en-GB" sz="2400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6204334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0b4d4e3-5e6b-4cd2-b4f1-c2cfb07e87bd">
      <Value>67</Value>
      <Value>121</Value>
    </TaxCatchAll>
    <jca61ed375004124b06360e7e528af3a xmlns="d0b4d4e3-5e6b-4cd2-b4f1-c2cfb07e87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Chief Executive</TermName>
          <TermId xmlns="http://schemas.microsoft.com/office/infopath/2007/PartnerControls">633447c2-e641-4395-aa7b-ceff75759f6f</TermId>
        </TermInfo>
      </Terms>
    </jca61ed375004124b06360e7e528af3a>
    <a89ec2e881924649b56d136f417343cd xmlns="14b87bfc-89ff-4911-b9dc-f8526a6267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MS Office Templates</TermName>
          <TermId xmlns="http://schemas.microsoft.com/office/infopath/2007/PartnerControls">3f449300-6e98-452a-b689-156cf1d47528</TermId>
        </TermInfo>
      </Terms>
    </a89ec2e881924649b56d136f417343cd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BradNetDoc" ma:contentTypeID="0x010100BF21E284049E0B4E9C13BCEFF60FE20600DE18FF97D118AE449442E56ACEED7777" ma:contentTypeVersion="3" ma:contentTypeDescription="" ma:contentTypeScope="" ma:versionID="14958f5b3373c4c36b5e0d92013e2e68">
  <xsd:schema xmlns:xsd="http://www.w3.org/2001/XMLSchema" xmlns:xs="http://www.w3.org/2001/XMLSchema" xmlns:p="http://schemas.microsoft.com/office/2006/metadata/properties" xmlns:ns2="d0b4d4e3-5e6b-4cd2-b4f1-c2cfb07e87bd" xmlns:ns3="14b87bfc-89ff-4911-b9dc-f8526a62674a" targetNamespace="http://schemas.microsoft.com/office/2006/metadata/properties" ma:root="true" ma:fieldsID="844c76de397200a8de43eead85be39de" ns2:_="" ns3:_="">
    <xsd:import namespace="d0b4d4e3-5e6b-4cd2-b4f1-c2cfb07e87bd"/>
    <xsd:import namespace="14b87bfc-89ff-4911-b9dc-f8526a62674a"/>
    <xsd:element name="properties">
      <xsd:complexType>
        <xsd:sequence>
          <xsd:element name="documentManagement">
            <xsd:complexType>
              <xsd:all>
                <xsd:element ref="ns2:jca61ed375004124b06360e7e528af3a" minOccurs="0"/>
                <xsd:element ref="ns2:TaxCatchAll" minOccurs="0"/>
                <xsd:element ref="ns2:TaxCatchAllLabel" minOccurs="0"/>
                <xsd:element ref="ns3:a89ec2e881924649b56d136f417343c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b4d4e3-5e6b-4cd2-b4f1-c2cfb07e87bd" elementFormDefault="qualified">
    <xsd:import namespace="http://schemas.microsoft.com/office/2006/documentManagement/types"/>
    <xsd:import namespace="http://schemas.microsoft.com/office/infopath/2007/PartnerControls"/>
    <xsd:element name="jca61ed375004124b06360e7e528af3a" ma:index="8" nillable="true" ma:taxonomy="true" ma:internalName="jca61ed375004124b06360e7e528af3a" ma:taxonomyFieldName="BNDepartment" ma:displayName="Department" ma:indexed="true" ma:default="" ma:fieldId="{3ca61ed3-7500-4124-b063-60e7e528af3a}" ma:sspId="95ffa1d7-3c64-41f3-9f50-fdcccd4bda03" ma:termSetId="919cebc2-c505-4154-acbe-cc463165d79b" ma:anchorId="4609a5d4-f984-44ea-b8c2-60fe2b2707c1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6ed2c0d6-85fc-4350-9a3a-822f58bfba56}" ma:internalName="TaxCatchAll" ma:showField="CatchAllData" ma:web="d0b4d4e3-5e6b-4cd2-b4f1-c2cfb07e87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6ed2c0d6-85fc-4350-9a3a-822f58bfba56}" ma:internalName="TaxCatchAllLabel" ma:readOnly="true" ma:showField="CatchAllDataLabel" ma:web="d0b4d4e3-5e6b-4cd2-b4f1-c2cfb07e87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87bfc-89ff-4911-b9dc-f8526a62674a" elementFormDefault="qualified">
    <xsd:import namespace="http://schemas.microsoft.com/office/2006/documentManagement/types"/>
    <xsd:import namespace="http://schemas.microsoft.com/office/infopath/2007/PartnerControls"/>
    <xsd:element name="a89ec2e881924649b56d136f417343cd" ma:index="12" nillable="true" ma:taxonomy="true" ma:internalName="a89ec2e881924649b56d136f417343cd" ma:taxonomyFieldName="RollupTag" ma:displayName="RollupTag" ma:default="" ma:fieldId="{a89ec2e8-8192-4649-b56d-136f417343cd}" ma:taxonomyMulti="true" ma:sspId="95ffa1d7-3c64-41f3-9f50-fdcccd4bda03" ma:termSetId="919cebc2-c505-4154-acbe-cc463165d79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5C2F06-4567-4D3D-AA19-409DBB6B7D10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9BA0866C-3F97-4793-9252-7BD26143F6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EB46BA-7B96-4354-84F0-58C683FDA2E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0b4d4e3-5e6b-4cd2-b4f1-c2cfb07e87bd"/>
    <ds:schemaRef ds:uri="http://purl.org/dc/elements/1.1/"/>
    <ds:schemaRef ds:uri="http://schemas.microsoft.com/office/2006/metadata/properties"/>
    <ds:schemaRef ds:uri="14b87bfc-89ff-4911-b9dc-f8526a62674a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1F22B4DD-BA0D-484A-B80F-7C5B085BBD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b4d4e3-5e6b-4cd2-b4f1-c2cfb07e87bd"/>
    <ds:schemaRef ds:uri="14b87bfc-89ff-4911-b9dc-f8526a6267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1567</TotalTime>
  <Words>456</Words>
  <Application>Microsoft Office PowerPoint</Application>
  <PresentationFormat>On-screen Show (4:3)</PresentationFormat>
  <Paragraphs>63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ＭＳ Ｐゴシック</vt:lpstr>
      <vt:lpstr>Arial</vt:lpstr>
      <vt:lpstr>Arial Bold</vt:lpstr>
      <vt:lpstr>Calibri</vt:lpstr>
      <vt:lpstr>Symbol</vt:lpstr>
      <vt:lpstr>Times New Roman</vt:lpstr>
      <vt:lpstr>Blank Presentation</vt:lpstr>
      <vt:lpstr>Upcoming commissioning activity</vt:lpstr>
      <vt:lpstr>Daytime Activities Provider List</vt:lpstr>
      <vt:lpstr>Daytime Activities: Rates</vt:lpstr>
      <vt:lpstr>Residential and Nursing Provider List</vt:lpstr>
      <vt:lpstr>Application Process</vt:lpstr>
    </vt:vector>
  </TitlesOfParts>
  <Company>bradford met.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template</dc:title>
  <dc:creator>Richard Briscoe</dc:creator>
  <cp:lastModifiedBy>Holly Watson</cp:lastModifiedBy>
  <cp:revision>92</cp:revision>
  <dcterms:created xsi:type="dcterms:W3CDTF">2011-07-14T13:34:17Z</dcterms:created>
  <dcterms:modified xsi:type="dcterms:W3CDTF">2021-05-11T10:05:48Z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ollupTag">
    <vt:lpwstr>121;#Corporate MS Office Templates|3f449300-6e98-452a-b689-156cf1d47528</vt:lpwstr>
  </property>
  <property fmtid="{D5CDD505-2E9C-101B-9397-08002B2CF9AE}" pid="3" name="BNDepartment">
    <vt:lpwstr>67;#Chief Executive|633447c2-e641-4395-aa7b-ceff75759f6f</vt:lpwstr>
  </property>
  <property fmtid="{D5CDD505-2E9C-101B-9397-08002B2CF9AE}" pid="4" name="ContentTypeId">
    <vt:lpwstr>0x010100BF21E284049E0B4E9C13BCEFF60FE20600DE18FF97D118AE449442E56ACEED7777</vt:lpwstr>
  </property>
</Properties>
</file>