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59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679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9.png"/><Relationship Id="rId10" Type="http://schemas.openxmlformats.org/officeDocument/2006/relationships/image" Target="../media/image9.png"/><Relationship Id="rId4" Type="http://schemas.openxmlformats.org/officeDocument/2006/relationships/image" Target="../media/image10.png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7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8.png"/><Relationship Id="rId10" Type="http://schemas.openxmlformats.org/officeDocument/2006/relationships/image" Target="../media/image9.png"/><Relationship Id="rId4" Type="http://schemas.openxmlformats.org/officeDocument/2006/relationships/image" Target="../media/image21.png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image" Target="../media/image9.png"/><Relationship Id="rId4" Type="http://schemas.openxmlformats.org/officeDocument/2006/relationships/image" Target="../media/image16.png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2011680"/>
          </a:xfrm>
          <a:prstGeom prst="rect">
            <a:avLst/>
          </a:prstGeom>
          <a:solidFill>
            <a:srgbClr val="00B8A9">
              <a:alpha val="8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7132320" y="1645920"/>
            <a:ext cx="2011680" cy="1371600"/>
          </a:xfrm>
          <a:prstGeom prst="rect">
            <a:avLst/>
          </a:prstGeom>
          <a:solidFill>
            <a:srgbClr val="00B8A9">
              <a:alpha val="7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73152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 Accessibility</a:t>
            </a:r>
            <a:endParaRPr lang="en-US" sz="42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Travel Surgery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548640" y="315468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 &amp; Operator Engagement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65760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0B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confidence, improving access, shaping the Weaver Network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434840"/>
            <a:ext cx="9144000" cy="708660"/>
          </a:xfrm>
          <a:prstGeom prst="rect">
            <a:avLst/>
          </a:prstGeom>
          <a:solidFill>
            <a:srgbClr val="2A2A3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 Meeting: Wednesday</a:t>
            </a:r>
            <a:r>
              <a:rPr lang="en-US" sz="12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|     </a:t>
            </a:r>
            <a:r>
              <a:rPr lang="en-US" sz="1200" dirty="0">
                <a:solidFill>
                  <a:srgbClr val="B0B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Event: 23 June 2026</a:t>
            </a:r>
            <a:r>
              <a:rPr lang="en-US" sz="12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|     </a:t>
            </a:r>
            <a:r>
              <a:rPr lang="en-US" sz="1200" dirty="0">
                <a:solidFill>
                  <a:srgbClr val="B0B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Fountains Church, Bradford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Accessibility &amp; Inclusion Checks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09728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3444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6276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 layout, lighting, acoustics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3337560" y="109728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0440" y="123444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520440" y="16276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Large-print, high-contrast materials</a:t>
            </a:r>
            <a:endParaRPr lang="en-US" sz="1150" dirty="0"/>
          </a:p>
        </p:txBody>
      </p:sp>
      <p:sp>
        <p:nvSpPr>
          <p:cNvPr id="11" name="Shape 7"/>
          <p:cNvSpPr/>
          <p:nvPr/>
        </p:nvSpPr>
        <p:spPr>
          <a:xfrm>
            <a:off x="6126480" y="109728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1234440"/>
            <a:ext cx="320040" cy="32004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309360" y="162763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description of stations</a:t>
            </a:r>
            <a:endParaRPr lang="en-US" sz="1150" dirty="0"/>
          </a:p>
        </p:txBody>
      </p:sp>
      <p:sp>
        <p:nvSpPr>
          <p:cNvPr id="14" name="Shape 9"/>
          <p:cNvSpPr/>
          <p:nvPr/>
        </p:nvSpPr>
        <p:spPr>
          <a:xfrm>
            <a:off x="548640" y="228600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2423160"/>
            <a:ext cx="320040" cy="32004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731520" y="281635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Quiet space availability</a:t>
            </a:r>
            <a:endParaRPr lang="en-US" sz="1150" dirty="0"/>
          </a:p>
        </p:txBody>
      </p:sp>
      <p:sp>
        <p:nvSpPr>
          <p:cNvPr id="17" name="Shape 11"/>
          <p:cNvSpPr/>
          <p:nvPr/>
        </p:nvSpPr>
        <p:spPr>
          <a:xfrm>
            <a:off x="3337560" y="228600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0440" y="2423160"/>
            <a:ext cx="320040" cy="32004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3520440" y="281635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 dog access</a:t>
            </a:r>
            <a:endParaRPr lang="en-US" sz="1150" dirty="0"/>
          </a:p>
        </p:txBody>
      </p:sp>
      <p:sp>
        <p:nvSpPr>
          <p:cNvPr id="20" name="Shape 13"/>
          <p:cNvSpPr/>
          <p:nvPr/>
        </p:nvSpPr>
        <p:spPr>
          <a:xfrm>
            <a:off x="6126480" y="2286000"/>
            <a:ext cx="2560320" cy="100584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2423160"/>
            <a:ext cx="320040" cy="32004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6309360" y="281635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 trained in sighted-guide techniques</a:t>
            </a:r>
            <a:endParaRPr lang="en-US" sz="1150" dirty="0"/>
          </a:p>
        </p:txBody>
      </p:sp>
      <p:sp>
        <p:nvSpPr>
          <p:cNvPr id="23" name="Shape 15"/>
          <p:cNvSpPr/>
          <p:nvPr/>
        </p:nvSpPr>
        <p:spPr>
          <a:xfrm>
            <a:off x="548640" y="3611880"/>
            <a:ext cx="8046720" cy="1005840"/>
          </a:xfrm>
          <a:prstGeom prst="rect">
            <a:avLst/>
          </a:prstGeom>
          <a:solidFill>
            <a:srgbClr val="009688">
              <a:alpha val="20000"/>
            </a:srgbClr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240" y="3749040"/>
            <a:ext cx="228600" cy="22860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1097280" y="374904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300" dirty="0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240" y="4069080"/>
            <a:ext cx="182880" cy="182880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1051560" y="405079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models best-practice accessibility</a:t>
            </a:r>
            <a:endParaRPr lang="en-US" sz="12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46320" y="4069080"/>
            <a:ext cx="182880" cy="18288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5120640" y="405079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Users feel respected, safe, and supported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Logistics &amp; On-the-Day Roles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1430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5272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2161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flow and arrival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754880" y="11430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25272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03520" y="12161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Registration/check-in (if used)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48640" y="18288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1938528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97280" y="19019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table layout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4754880" y="18288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1938528"/>
            <a:ext cx="292608" cy="29260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5303520" y="19019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Staffing rota</a:t>
            </a:r>
            <a:endParaRPr lang="en-US" sz="1300" dirty="0"/>
          </a:p>
        </p:txBody>
      </p:sp>
      <p:sp>
        <p:nvSpPr>
          <p:cNvPr id="17" name="Shape 11"/>
          <p:cNvSpPr/>
          <p:nvPr/>
        </p:nvSpPr>
        <p:spPr>
          <a:xfrm>
            <a:off x="548640" y="25146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2624328"/>
            <a:ext cx="292608" cy="29260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097280" y="25877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 volunteers</a:t>
            </a:r>
            <a:endParaRPr lang="en-US" sz="1300" dirty="0"/>
          </a:p>
        </p:txBody>
      </p:sp>
      <p:sp>
        <p:nvSpPr>
          <p:cNvPr id="20" name="Shape 13"/>
          <p:cNvSpPr/>
          <p:nvPr/>
        </p:nvSpPr>
        <p:spPr>
          <a:xfrm>
            <a:off x="4754880" y="2514600"/>
            <a:ext cx="3931920" cy="54864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92040" y="2624328"/>
            <a:ext cx="292608" cy="292608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303520" y="2587752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management and contingencies</a:t>
            </a:r>
            <a:endParaRPr lang="en-US" sz="1300" dirty="0"/>
          </a:p>
        </p:txBody>
      </p:sp>
      <p:sp>
        <p:nvSpPr>
          <p:cNvPr id="23" name="Shape 15"/>
          <p:cNvSpPr/>
          <p:nvPr/>
        </p:nvSpPr>
        <p:spPr>
          <a:xfrm>
            <a:off x="548640" y="3429000"/>
            <a:ext cx="8046720" cy="109728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240" y="3566160"/>
            <a:ext cx="256032" cy="256032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1143000" y="35661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400" dirty="0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240" y="3977640"/>
            <a:ext cx="182880" cy="182880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1051560" y="39593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Smooth, calm, well-coordinated experience</a:t>
            </a:r>
            <a:endParaRPr lang="en-US" sz="12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46320" y="3977640"/>
            <a:ext cx="182880" cy="18288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5120640" y="395935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roles and responsibilities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Risks, Issues &amp; Mitigations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097280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3444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1887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attendance</a:t>
            </a:r>
            <a:endParaRPr lang="en-US" sz="14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128016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434840" y="118872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Targeted outreach, reminders</a:t>
            </a:r>
            <a:endParaRPr lang="en-US" sz="1300" dirty="0"/>
          </a:p>
        </p:txBody>
      </p:sp>
      <p:sp>
        <p:nvSpPr>
          <p:cNvPr id="10" name="Shape 6"/>
          <p:cNvSpPr/>
          <p:nvPr/>
        </p:nvSpPr>
        <p:spPr>
          <a:xfrm>
            <a:off x="548640" y="1828800"/>
            <a:ext cx="8046720" cy="640080"/>
          </a:xfrm>
          <a:prstGeom prst="rect">
            <a:avLst/>
          </a:prstGeom>
          <a:solidFill>
            <a:srgbClr val="2A2A3C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1965960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34440" y="192024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Overcrowding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2011680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434840" y="192024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Staggered arrival messaging</a:t>
            </a:r>
            <a:endParaRPr lang="en-US" sz="1300" dirty="0"/>
          </a:p>
        </p:txBody>
      </p:sp>
      <p:sp>
        <p:nvSpPr>
          <p:cNvPr id="15" name="Shape 9"/>
          <p:cNvSpPr/>
          <p:nvPr/>
        </p:nvSpPr>
        <p:spPr>
          <a:xfrm>
            <a:off x="548640" y="2560320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2697480"/>
            <a:ext cx="320040" cy="32004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234440" y="265176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barriers</a:t>
            </a:r>
            <a:endParaRPr lang="en-US" sz="14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2743200"/>
            <a:ext cx="228600" cy="22860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4434840" y="265176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 alternatives</a:t>
            </a:r>
            <a:endParaRPr lang="en-US" sz="1300" dirty="0"/>
          </a:p>
        </p:txBody>
      </p:sp>
      <p:sp>
        <p:nvSpPr>
          <p:cNvPr id="20" name="Shape 12"/>
          <p:cNvSpPr/>
          <p:nvPr/>
        </p:nvSpPr>
        <p:spPr>
          <a:xfrm>
            <a:off x="548640" y="3291840"/>
            <a:ext cx="8046720" cy="640080"/>
          </a:xfrm>
          <a:prstGeom prst="rect">
            <a:avLst/>
          </a:prstGeom>
          <a:solidFill>
            <a:srgbClr val="2A2A3C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3429000"/>
            <a:ext cx="320040" cy="32004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1234440" y="338328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no-shows</a:t>
            </a:r>
            <a:endParaRPr lang="en-US" sz="1400" dirty="0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3474720"/>
            <a:ext cx="228600" cy="228600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4434840" y="338328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confirmation, backups</a:t>
            </a:r>
            <a:endParaRPr lang="en-US" sz="1300" dirty="0"/>
          </a:p>
        </p:txBody>
      </p:sp>
      <p:sp>
        <p:nvSpPr>
          <p:cNvPr id="25" name="Shape 15"/>
          <p:cNvSpPr/>
          <p:nvPr/>
        </p:nvSpPr>
        <p:spPr>
          <a:xfrm>
            <a:off x="548640" y="4023360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6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" y="4160520"/>
            <a:ext cx="320040" cy="320040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1234440" y="411480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Confusion on the day</a:t>
            </a:r>
            <a:endParaRPr lang="en-US" sz="1400" dirty="0"/>
          </a:p>
        </p:txBody>
      </p:sp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360" y="4206240"/>
            <a:ext cx="228600" cy="228600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4434840" y="411480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signage &amp; volunteers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 Steps &amp; Actions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40080" y="111556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640080" y="11155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11556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operator commitments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13816" y="1499616"/>
            <a:ext cx="36576" cy="192024"/>
          </a:xfrm>
          <a:prstGeom prst="rect">
            <a:avLst/>
          </a:prstGeom>
          <a:solidFill>
            <a:srgbClr val="00B8A9">
              <a:alpha val="5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640080" y="170992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640080" y="17099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170992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Finalise station list and staffing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13816" y="2093976"/>
            <a:ext cx="36576" cy="192024"/>
          </a:xfrm>
          <a:prstGeom prst="rect">
            <a:avLst/>
          </a:prstGeom>
          <a:solidFill>
            <a:srgbClr val="00B8A9">
              <a:alpha val="5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640080" y="230428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640080" y="230428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230428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in digital demos and materials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813816" y="2688336"/>
            <a:ext cx="36576" cy="192024"/>
          </a:xfrm>
          <a:prstGeom prst="rect">
            <a:avLst/>
          </a:prstGeom>
          <a:solidFill>
            <a:srgbClr val="00B8A9">
              <a:alpha val="5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640080" y="289864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40080" y="2898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88720" y="289864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outreach plan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813816" y="3282696"/>
            <a:ext cx="36576" cy="192024"/>
          </a:xfrm>
          <a:prstGeom prst="rect">
            <a:avLst/>
          </a:prstGeom>
          <a:solidFill>
            <a:srgbClr val="00B8A9">
              <a:alpha val="5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640080" y="349300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640080" y="3493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88720" y="349300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 accessible comms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813816" y="3877056"/>
            <a:ext cx="36576" cy="192024"/>
          </a:xfrm>
          <a:prstGeom prst="rect">
            <a:avLst/>
          </a:prstGeom>
          <a:solidFill>
            <a:srgbClr val="00B8A9">
              <a:alpha val="50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640080" y="4087368"/>
            <a:ext cx="384048" cy="384048"/>
          </a:xfrm>
          <a:prstGeom prst="ellipse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640080" y="40873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1E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188720" y="408736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final run-through before 23 June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858000" y="274320"/>
            <a:ext cx="2011680" cy="2011680"/>
          </a:xfrm>
          <a:prstGeom prst="rect">
            <a:avLst/>
          </a:prstGeom>
          <a:solidFill>
            <a:srgbClr val="00B8A9">
              <a:alpha val="1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7498080" y="2926080"/>
            <a:ext cx="1371600" cy="1371600"/>
          </a:xfrm>
          <a:prstGeom prst="rect">
            <a:avLst/>
          </a:prstGeom>
          <a:solidFill>
            <a:srgbClr val="00B8A9">
              <a:alpha val="10000"/>
            </a:srgbClr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80160"/>
            <a:ext cx="548640" cy="548640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1280160"/>
            <a:ext cx="548640" cy="548640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1680" y="1280160"/>
            <a:ext cx="548640" cy="54864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731520" y="2103120"/>
            <a:ext cx="6400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collaborative, user-centred event that strengthens confidence, improves accessibility, and shapes the future Weaver Network.</a:t>
            </a:r>
            <a:endParaRPr lang="en-US" sz="2200" dirty="0"/>
          </a:p>
        </p:txBody>
      </p:sp>
      <p:sp>
        <p:nvSpPr>
          <p:cNvPr id="10" name="Text 5"/>
          <p:cNvSpPr/>
          <p:nvPr/>
        </p:nvSpPr>
        <p:spPr>
          <a:xfrm>
            <a:off x="731520" y="3840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June 2026  •  Fountains Church, Bradford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Purpose of Today’s Meeting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8046720" cy="68580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32588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280160"/>
            <a:ext cx="6949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 on the vision and outcomes for the June event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48640" y="2057400"/>
            <a:ext cx="8046720" cy="68580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194560"/>
            <a:ext cx="384048" cy="38404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2148840"/>
            <a:ext cx="6949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what each operator, supplier, and stakeholder will contribute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063240"/>
            <a:ext cx="384048" cy="38404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371600" y="3017520"/>
            <a:ext cx="6949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high-level aspirations for the drop-in surgery</a:t>
            </a:r>
            <a:endParaRPr lang="en-US" sz="1600" dirty="0"/>
          </a:p>
        </p:txBody>
      </p:sp>
      <p:sp>
        <p:nvSpPr>
          <p:cNvPr id="14" name="Shape 9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931920"/>
            <a:ext cx="384048" cy="38404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371600" y="3886200"/>
            <a:ext cx="6949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Agree next steps, responsibilities, and gaps to close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Event Overview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115568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60120" y="10972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What: 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Accessibility Drop-in Surgery</a:t>
            </a:r>
            <a:endParaRPr lang="en-US" sz="13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572768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60120" y="15544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When: 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June 2026</a:t>
            </a:r>
            <a:endParaRPr lang="en-US" sz="13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029968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960120" y="20116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Where: 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Fountains Church, Bradford</a:t>
            </a:r>
            <a:endParaRPr lang="en-US" sz="13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2487168"/>
            <a:ext cx="274320" cy="27432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960120" y="24688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8A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Who: 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WYCA, bus &amp; rail operators, digital/app teams, accessibility leads, BAVIP</a:t>
            </a:r>
            <a:endParaRPr lang="en-US" sz="1300" dirty="0"/>
          </a:p>
        </p:txBody>
      </p:sp>
      <p:sp>
        <p:nvSpPr>
          <p:cNvPr id="13" name="Shape 7"/>
          <p:cNvSpPr/>
          <p:nvPr/>
        </p:nvSpPr>
        <p:spPr>
          <a:xfrm>
            <a:off x="5029200" y="1097280"/>
            <a:ext cx="3749040" cy="3200400"/>
          </a:xfrm>
          <a:prstGeom prst="rect">
            <a:avLst/>
          </a:prstGeom>
          <a:solidFill>
            <a:srgbClr val="252538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Text 8"/>
          <p:cNvSpPr/>
          <p:nvPr/>
        </p:nvSpPr>
        <p:spPr>
          <a:xfrm>
            <a:off x="530352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This Event?</a:t>
            </a:r>
            <a:endParaRPr lang="en-US" sz="18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1719072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669280" y="169164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confidence for VI users</a:t>
            </a:r>
            <a:endParaRPr lang="en-US" sz="13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2103120"/>
            <a:ext cx="201168" cy="201168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669280" y="2075688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practical support</a:t>
            </a:r>
            <a:endParaRPr lang="en-US" sz="130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2487168"/>
            <a:ext cx="201168" cy="201168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669280" y="2459736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tools and processes</a:t>
            </a:r>
            <a:endParaRPr lang="en-US" sz="13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2871216"/>
            <a:ext cx="201168" cy="201168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669280" y="28437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Gather real user insights</a:t>
            </a:r>
            <a:endParaRPr lang="en-US" sz="13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3255264"/>
            <a:ext cx="201168" cy="201168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669280" y="3227832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 the Weaver Network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This Event Matters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143000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1143000"/>
            <a:ext cx="54864" cy="640080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271016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1216152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users face unique barriers across bus and rail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548640" y="1892808"/>
            <a:ext cx="8046720" cy="640080"/>
          </a:xfrm>
          <a:prstGeom prst="rect">
            <a:avLst/>
          </a:prstGeom>
          <a:solidFill>
            <a:srgbClr val="2A2A3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Shape 7"/>
          <p:cNvSpPr/>
          <p:nvPr/>
        </p:nvSpPr>
        <p:spPr>
          <a:xfrm>
            <a:off x="548640" y="1892808"/>
            <a:ext cx="54864" cy="640080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2020824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1965960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Increasing digitisation risks widening the accessibility gap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548640" y="2642616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Shape 10"/>
          <p:cNvSpPr/>
          <p:nvPr/>
        </p:nvSpPr>
        <p:spPr>
          <a:xfrm>
            <a:off x="548640" y="2642616"/>
            <a:ext cx="54864" cy="640080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2770632"/>
            <a:ext cx="347472" cy="34747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71600" y="2715768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event provides hands-on support and real-world demonstrations</a:t>
            </a:r>
            <a:endParaRPr lang="en-US" sz="1500" dirty="0"/>
          </a:p>
        </p:txBody>
      </p:sp>
      <p:sp>
        <p:nvSpPr>
          <p:cNvPr id="17" name="Shape 12"/>
          <p:cNvSpPr/>
          <p:nvPr/>
        </p:nvSpPr>
        <p:spPr>
          <a:xfrm>
            <a:off x="548640" y="3392424"/>
            <a:ext cx="8046720" cy="640080"/>
          </a:xfrm>
          <a:prstGeom prst="rect">
            <a:avLst/>
          </a:prstGeom>
          <a:solidFill>
            <a:srgbClr val="2A2A3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" name="Shape 13"/>
          <p:cNvSpPr/>
          <p:nvPr/>
        </p:nvSpPr>
        <p:spPr>
          <a:xfrm>
            <a:off x="548640" y="3392424"/>
            <a:ext cx="54864" cy="640080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3520440"/>
            <a:ext cx="347472" cy="34747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371600" y="3465576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feedback will directly shape future accessibility improvements</a:t>
            </a:r>
            <a:endParaRPr lang="en-US" sz="1500" dirty="0"/>
          </a:p>
        </p:txBody>
      </p:sp>
      <p:sp>
        <p:nvSpPr>
          <p:cNvPr id="21" name="Shape 15"/>
          <p:cNvSpPr/>
          <p:nvPr/>
        </p:nvSpPr>
        <p:spPr>
          <a:xfrm>
            <a:off x="548640" y="4142232"/>
            <a:ext cx="804672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Shape 16"/>
          <p:cNvSpPr/>
          <p:nvPr/>
        </p:nvSpPr>
        <p:spPr>
          <a:xfrm>
            <a:off x="548640" y="4142232"/>
            <a:ext cx="54864" cy="640080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" y="4270248"/>
            <a:ext cx="347472" cy="34747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371600" y="4215384"/>
            <a:ext cx="6949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chance for operators to show leadership and commitment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Operator &amp; Supplier Engagement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105156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Questions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41148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support will your teams provide on the day?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tools, demos, or materials can you bring?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accessibility updates can you share?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feedback do you want to gather from VI users?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success look like for your organisation?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937760" y="1051560"/>
            <a:ext cx="3840480" cy="3474720"/>
          </a:xfrm>
          <a:prstGeom prst="rect">
            <a:avLst/>
          </a:prstGeom>
          <a:solidFill>
            <a:srgbClr val="009688">
              <a:alpha val="20000"/>
            </a:srgbClr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360" y="118872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532120" y="1188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166360" y="1645920"/>
            <a:ext cx="33832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Visible commitment to inclusion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messaging across operators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problem solving with users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Stronger relationships with the VI community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Tools &amp; Demonstrations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161288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60120" y="11430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which apps/tools will be demonstrated</a:t>
            </a:r>
            <a:endParaRPr lang="en-US" sz="12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636776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60120" y="16184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WCAG 2.2 compliance is addressed</a:t>
            </a:r>
            <a:endParaRPr lang="en-US" sz="12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112264"/>
            <a:ext cx="256032" cy="25603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960120" y="209397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new or upcoming features to showcase</a:t>
            </a:r>
            <a:endParaRPr lang="en-US" sz="125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2587752"/>
            <a:ext cx="256032" cy="256032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960120" y="25694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staffing for digital support stations</a:t>
            </a:r>
            <a:endParaRPr lang="en-US" sz="12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3063240"/>
            <a:ext cx="256032" cy="256032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0120" y="304495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demo devices are accessible (screen readers, magnifiers, tactile overlays)</a:t>
            </a:r>
            <a:endParaRPr lang="en-US" sz="1250" dirty="0"/>
          </a:p>
        </p:txBody>
      </p:sp>
      <p:sp>
        <p:nvSpPr>
          <p:cNvPr id="15" name="Shape 8"/>
          <p:cNvSpPr/>
          <p:nvPr/>
        </p:nvSpPr>
        <p:spPr>
          <a:xfrm>
            <a:off x="5120640" y="1097280"/>
            <a:ext cx="3657600" cy="2560320"/>
          </a:xfrm>
          <a:prstGeom prst="rect">
            <a:avLst/>
          </a:prstGeom>
          <a:solidFill>
            <a:srgbClr val="252538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9240" y="1234440"/>
            <a:ext cx="256032" cy="256032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5715000" y="1234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5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240" y="1709928"/>
            <a:ext cx="201168" cy="201168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5669280" y="169164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Users leave more confident using digital tools</a:t>
            </a:r>
            <a:endParaRPr lang="en-US" sz="12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240" y="2093976"/>
            <a:ext cx="201168" cy="201168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5669280" y="207568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Operators gather actionable insights</a:t>
            </a:r>
            <a:endParaRPr lang="en-US" sz="1200" dirty="0"/>
          </a:p>
        </p:txBody>
      </p:sp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240" y="2478024"/>
            <a:ext cx="201168" cy="201168"/>
          </a:xfrm>
          <a:prstGeom prst="rect">
            <a:avLst/>
          </a:prstGeom>
        </p:spPr>
      </p:pic>
      <p:sp>
        <p:nvSpPr>
          <p:cNvPr id="23" name="Text 12"/>
          <p:cNvSpPr/>
          <p:nvPr/>
        </p:nvSpPr>
        <p:spPr>
          <a:xfrm>
            <a:off x="5669280" y="2459736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Demonstrations reflect real-world scenarios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 Pass Enrolment &amp; Renewal Support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105156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Questions</a:t>
            </a:r>
            <a:endParaRPr lang="en-US" sz="1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490472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46304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will provide hands-on support?</a:t>
            </a:r>
            <a:endParaRPr lang="en-US" sz="13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993392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19659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materials/forms are needed?</a:t>
            </a:r>
            <a:endParaRPr lang="en-US" sz="13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496312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46888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will we support first-time applicants?</a:t>
            </a:r>
            <a:endParaRPr lang="en-US" sz="13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999232"/>
            <a:ext cx="228600" cy="2286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9718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 we simplify the process for those who struggled previously?</a:t>
            </a:r>
            <a:endParaRPr lang="en-US" sz="1300" dirty="0"/>
          </a:p>
        </p:txBody>
      </p:sp>
      <p:sp>
        <p:nvSpPr>
          <p:cNvPr id="14" name="Shape 8"/>
          <p:cNvSpPr/>
          <p:nvPr/>
        </p:nvSpPr>
        <p:spPr>
          <a:xfrm>
            <a:off x="5029200" y="1051560"/>
            <a:ext cx="3749040" cy="2743200"/>
          </a:xfrm>
          <a:prstGeom prst="rect">
            <a:avLst/>
          </a:prstGeom>
          <a:solidFill>
            <a:srgbClr val="252538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1188720"/>
            <a:ext cx="274320" cy="27432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623560" y="1188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6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1737360"/>
            <a:ext cx="201168" cy="201168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623560" y="169164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the number of eligible users not enrolled</a:t>
            </a:r>
            <a:endParaRPr lang="en-US" sz="125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2240280"/>
            <a:ext cx="201168" cy="201168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623560" y="219456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the process simple, supported, and stress-free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User Experience Stations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Possible Stations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141732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1572768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50876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Accessible apps &amp; tools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697480" y="141732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7208" y="1572768"/>
            <a:ext cx="292608" cy="29260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0" y="150876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 pass help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548640" y="219456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2350008"/>
            <a:ext cx="292608" cy="29260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228600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Q&amp;A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2697480" y="219456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7208" y="2350008"/>
            <a:ext cx="292608" cy="29260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200400" y="228600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Tactile maps &amp; wayfinding</a:t>
            </a:r>
            <a:endParaRPr lang="en-US" sz="1100" dirty="0"/>
          </a:p>
        </p:txBody>
      </p:sp>
      <p:sp>
        <p:nvSpPr>
          <p:cNvPr id="18" name="Shape 12"/>
          <p:cNvSpPr/>
          <p:nvPr/>
        </p:nvSpPr>
        <p:spPr>
          <a:xfrm>
            <a:off x="548640" y="297180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368" y="3127248"/>
            <a:ext cx="292608" cy="29260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051560" y="30632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Journey planning</a:t>
            </a:r>
            <a:endParaRPr lang="en-US" sz="1100" dirty="0"/>
          </a:p>
        </p:txBody>
      </p:sp>
      <p:sp>
        <p:nvSpPr>
          <p:cNvPr id="21" name="Shape 14"/>
          <p:cNvSpPr/>
          <p:nvPr/>
        </p:nvSpPr>
        <p:spPr>
          <a:xfrm>
            <a:off x="2697480" y="2971800"/>
            <a:ext cx="1965960" cy="640080"/>
          </a:xfrm>
          <a:prstGeom prst="rect">
            <a:avLst/>
          </a:prstGeom>
          <a:solidFill>
            <a:srgbClr val="252538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07208" y="3127248"/>
            <a:ext cx="292608" cy="29260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3200400" y="30632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information demos</a:t>
            </a:r>
            <a:endParaRPr lang="en-US" sz="1100" dirty="0"/>
          </a:p>
        </p:txBody>
      </p:sp>
      <p:sp>
        <p:nvSpPr>
          <p:cNvPr id="24" name="Shape 16"/>
          <p:cNvSpPr/>
          <p:nvPr/>
        </p:nvSpPr>
        <p:spPr>
          <a:xfrm>
            <a:off x="5120640" y="1005840"/>
            <a:ext cx="3657600" cy="2743200"/>
          </a:xfrm>
          <a:prstGeom prst="rect">
            <a:avLst/>
          </a:prstGeom>
          <a:solidFill>
            <a:srgbClr val="252538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9240" y="1143000"/>
            <a:ext cx="256032" cy="256032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571500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5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9240" y="1618488"/>
            <a:ext cx="201168" cy="201168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5669280" y="160020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Stations feel welcoming and practical</a:t>
            </a:r>
            <a:endParaRPr lang="en-US" sz="1200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9240" y="2002536"/>
            <a:ext cx="201168" cy="201168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5669280" y="198424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Users can “try, test, and learn”</a:t>
            </a:r>
            <a:endParaRPr lang="en-US" sz="120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9240" y="2386584"/>
            <a:ext cx="201168" cy="201168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5669280" y="2368296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Operators gather real user feedback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8A9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Promotion &amp; Outreach Strategy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470916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Target Audiences</a:t>
            </a:r>
            <a:endParaRPr lang="en-US" sz="15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435608"/>
            <a:ext cx="182880" cy="1828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4173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BAVIP members</a:t>
            </a:r>
            <a:endParaRPr lang="en-US" sz="115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783080"/>
            <a:ext cx="182880" cy="1828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2960" y="17647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RNIB clients</a:t>
            </a:r>
            <a:endParaRPr lang="en-US" sz="11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130552"/>
            <a:ext cx="182880" cy="1828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22960" y="211226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Sensory Needs Service</a:t>
            </a:r>
            <a:endParaRPr lang="en-US" sz="11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478024"/>
            <a:ext cx="182880" cy="1828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22960" y="245973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 eye clinics &amp; ECLOs</a:t>
            </a:r>
            <a:endParaRPr lang="en-US" sz="115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35608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4846320" y="14173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Macular Society groups</a:t>
            </a:r>
            <a:endParaRPr lang="en-US" sz="115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83080"/>
            <a:ext cx="182880" cy="18288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4846320" y="17647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Young VI learners</a:t>
            </a:r>
            <a:endParaRPr lang="en-US" sz="115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130552"/>
            <a:ext cx="182880" cy="18288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4846320" y="211226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 dog owners</a:t>
            </a:r>
            <a:endParaRPr lang="en-US" sz="115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78024"/>
            <a:ext cx="182880" cy="182880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4846320" y="245973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Hard-to-reach groups (newly VI, low digital confidence, isolated individuals)</a:t>
            </a:r>
            <a:endParaRPr lang="en-US" sz="1150" dirty="0"/>
          </a:p>
        </p:txBody>
      </p:sp>
      <p:sp>
        <p:nvSpPr>
          <p:cNvPr id="22" name="Shape 12"/>
          <p:cNvSpPr/>
          <p:nvPr/>
        </p:nvSpPr>
        <p:spPr>
          <a:xfrm>
            <a:off x="548640" y="3291840"/>
            <a:ext cx="8046720" cy="1371600"/>
          </a:xfrm>
          <a:prstGeom prst="rect">
            <a:avLst/>
          </a:prstGeom>
          <a:solidFill>
            <a:srgbClr val="252538"/>
          </a:solidFill>
          <a:ln/>
          <a:effectLst>
            <a:outerShdw blurRad="508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429000"/>
            <a:ext cx="256032" cy="256032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1143000" y="3429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8A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Aspirations</a:t>
            </a:r>
            <a:endParaRPr lang="en-US" sz="1400" dirty="0"/>
          </a:p>
        </p:txBody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813048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1051560" y="379476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attendance from diverse VI users</a:t>
            </a:r>
            <a:endParaRPr lang="en-US" sz="1200" dirty="0"/>
          </a:p>
        </p:txBody>
      </p:sp>
      <p:pic>
        <p:nvPicPr>
          <p:cNvPr id="27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4133088"/>
            <a:ext cx="182880" cy="182880"/>
          </a:xfrm>
          <a:prstGeom prst="rect">
            <a:avLst/>
          </a:prstGeom>
        </p:spPr>
      </p:pic>
      <p:sp>
        <p:nvSpPr>
          <p:cNvPr id="28" name="Text 15"/>
          <p:cNvSpPr/>
          <p:nvPr/>
        </p:nvSpPr>
        <p:spPr>
          <a:xfrm>
            <a:off x="1051560" y="411480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 from people who rarely attend events</a:t>
            </a:r>
            <a:endParaRPr lang="en-US" sz="1200" dirty="0"/>
          </a:p>
        </p:txBody>
      </p:sp>
      <p:pic>
        <p:nvPicPr>
          <p:cNvPr id="29" name="Image 1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4453128"/>
            <a:ext cx="182880" cy="182880"/>
          </a:xfrm>
          <a:prstGeom prst="rect">
            <a:avLst/>
          </a:prstGeom>
        </p:spPr>
      </p:pic>
      <p:sp>
        <p:nvSpPr>
          <p:cNvPr id="30" name="Text 16"/>
          <p:cNvSpPr/>
          <p:nvPr/>
        </p:nvSpPr>
        <p:spPr>
          <a:xfrm>
            <a:off x="1051560" y="443484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Clear, accessible messaging across channels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682</Words>
  <Application>Microsoft Office PowerPoint</Application>
  <PresentationFormat>On-screen Show (16:9)</PresentationFormat>
  <Paragraphs>157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wayne lawrence</dc:creator>
  <cp:lastModifiedBy>wayne lawrence</cp:lastModifiedBy>
  <cp:revision>1</cp:revision>
  <dcterms:created xsi:type="dcterms:W3CDTF">2026-05-11T17:15:28Z</dcterms:created>
  <dcterms:modified xsi:type="dcterms:W3CDTF">2026-05-11T17:23:11Z</dcterms:modified>
</cp:coreProperties>
</file>