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692" r:id="rId3"/>
  </p:sldMasterIdLst>
  <p:sldIdLst>
    <p:sldId id="2145708396" r:id="rId4"/>
    <p:sldId id="2145708397" r:id="rId5"/>
    <p:sldId id="2145708398" r:id="rId6"/>
    <p:sldId id="2145708399" r:id="rId7"/>
    <p:sldId id="2145708400" r:id="rId8"/>
    <p:sldId id="2145708401" r:id="rId9"/>
    <p:sldId id="2145708403" r:id="rId10"/>
    <p:sldId id="2145708402" r:id="rId11"/>
    <p:sldId id="2145708422" r:id="rId12"/>
    <p:sldId id="2145708424" r:id="rId13"/>
    <p:sldId id="2145708425" r:id="rId14"/>
    <p:sldId id="2145708404" r:id="rId15"/>
    <p:sldId id="2145708405" r:id="rId16"/>
    <p:sldId id="2145708406" r:id="rId17"/>
    <p:sldId id="2145708407" r:id="rId18"/>
    <p:sldId id="2145708408" r:id="rId19"/>
    <p:sldId id="2145708409" r:id="rId20"/>
    <p:sldId id="2145708410" r:id="rId21"/>
    <p:sldId id="2145708411" r:id="rId22"/>
    <p:sldId id="2145708412" r:id="rId23"/>
    <p:sldId id="214570842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16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EBAD-BA85-EC4F-AB2C-2FEDBE221325}"/>
              </a:ext>
            </a:extLst>
          </p:cNvPr>
          <p:cNvSpPr>
            <a:spLocks noGrp="1"/>
          </p:cNvSpPr>
          <p:nvPr>
            <p:ph type="ctrTitle"/>
          </p:nvPr>
        </p:nvSpPr>
        <p:spPr>
          <a:xfrm>
            <a:off x="313269" y="1202267"/>
            <a:ext cx="4258732" cy="2641600"/>
          </a:xfrm>
        </p:spPr>
        <p:txBody>
          <a:bodyPr anchor="t"/>
          <a:lstStyle>
            <a:lvl1pPr algn="l">
              <a:defRPr sz="45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1E16437-85F8-5148-81BB-6DD466F69FC9}"/>
              </a:ext>
            </a:extLst>
          </p:cNvPr>
          <p:cNvSpPr>
            <a:spLocks noGrp="1"/>
          </p:cNvSpPr>
          <p:nvPr>
            <p:ph type="subTitle" idx="1"/>
          </p:nvPr>
        </p:nvSpPr>
        <p:spPr>
          <a:xfrm>
            <a:off x="313269" y="4158923"/>
            <a:ext cx="4258732" cy="751749"/>
          </a:xfrm>
        </p:spPr>
        <p:txBody>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2690B6C4-4823-0B43-A016-FBCABC5F197F}"/>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5" name="Footer Placeholder 4">
            <a:extLst>
              <a:ext uri="{FF2B5EF4-FFF2-40B4-BE49-F238E27FC236}">
                <a16:creationId xmlns:a16="http://schemas.microsoft.com/office/drawing/2014/main" id="{9E8A12B5-5305-1E42-A7FD-BDD0B73642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41902B-34E1-2F44-BCF8-F7CDA104EF03}"/>
              </a:ext>
            </a:extLst>
          </p:cNvPr>
          <p:cNvSpPr>
            <a:spLocks noGrp="1"/>
          </p:cNvSpPr>
          <p:nvPr>
            <p:ph type="sldNum" sz="quarter" idx="12"/>
          </p:nvPr>
        </p:nvSpPr>
        <p:spPr/>
        <p:txBody>
          <a:bodyPr/>
          <a:lstStyle/>
          <a:p>
            <a:fld id="{5AEA9250-399A-9C4F-A218-6D41BD93BB12}" type="slidenum">
              <a:rPr lang="en-US" smtClean="0"/>
              <a:t>‹#›</a:t>
            </a:fld>
            <a:endParaRPr lang="en-US" dirty="0"/>
          </a:p>
        </p:txBody>
      </p:sp>
    </p:spTree>
    <p:extLst>
      <p:ext uri="{BB962C8B-B14F-4D97-AF65-F5344CB8AC3E}">
        <p14:creationId xmlns:p14="http://schemas.microsoft.com/office/powerpoint/2010/main" val="2696763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EBAD-BA85-EC4F-AB2C-2FEDBE221325}"/>
              </a:ext>
            </a:extLst>
          </p:cNvPr>
          <p:cNvSpPr>
            <a:spLocks noGrp="1"/>
          </p:cNvSpPr>
          <p:nvPr>
            <p:ph type="ctrTitle"/>
          </p:nvPr>
        </p:nvSpPr>
        <p:spPr>
          <a:xfrm>
            <a:off x="628653" y="1933243"/>
            <a:ext cx="6453637" cy="2387600"/>
          </a:xfrm>
        </p:spPr>
        <p:txBody>
          <a:bodyPr anchor="t"/>
          <a:lstStyle>
            <a:lvl1pPr algn="l">
              <a:defRPr sz="45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1E16437-85F8-5148-81BB-6DD466F69FC9}"/>
              </a:ext>
            </a:extLst>
          </p:cNvPr>
          <p:cNvSpPr>
            <a:spLocks noGrp="1"/>
          </p:cNvSpPr>
          <p:nvPr>
            <p:ph type="subTitle" idx="1"/>
          </p:nvPr>
        </p:nvSpPr>
        <p:spPr>
          <a:xfrm>
            <a:off x="628653" y="4412918"/>
            <a:ext cx="6453637" cy="1655762"/>
          </a:xfrm>
        </p:spPr>
        <p:txBody>
          <a:bodyPr/>
          <a:lstStyle>
            <a:lvl1pPr marL="0" indent="0" algn="l">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2690B6C4-4823-0B43-A016-FBCABC5F197F}"/>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5" name="Footer Placeholder 4">
            <a:extLst>
              <a:ext uri="{FF2B5EF4-FFF2-40B4-BE49-F238E27FC236}">
                <a16:creationId xmlns:a16="http://schemas.microsoft.com/office/drawing/2014/main" id="{9E8A12B5-5305-1E42-A7FD-BDD0B73642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41902B-34E1-2F44-BCF8-F7CDA104EF03}"/>
              </a:ext>
            </a:extLst>
          </p:cNvPr>
          <p:cNvSpPr>
            <a:spLocks noGrp="1"/>
          </p:cNvSpPr>
          <p:nvPr>
            <p:ph type="sldNum" sz="quarter" idx="12"/>
          </p:nvPr>
        </p:nvSpPr>
        <p:spPr/>
        <p:txBody>
          <a:bodyPr/>
          <a:lstStyle/>
          <a:p>
            <a:fld id="{5AEA9250-399A-9C4F-A218-6D41BD93BB12}" type="slidenum">
              <a:rPr lang="en-US" smtClean="0"/>
              <a:t>‹#›</a:t>
            </a:fld>
            <a:endParaRPr lang="en-US" dirty="0"/>
          </a:p>
        </p:txBody>
      </p:sp>
    </p:spTree>
    <p:extLst>
      <p:ext uri="{BB962C8B-B14F-4D97-AF65-F5344CB8AC3E}">
        <p14:creationId xmlns:p14="http://schemas.microsoft.com/office/powerpoint/2010/main" val="215532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C625-10A1-394D-BB4E-EBBA1E61F367}"/>
              </a:ext>
            </a:extLst>
          </p:cNvPr>
          <p:cNvSpPr>
            <a:spLocks noGrp="1"/>
          </p:cNvSpPr>
          <p:nvPr>
            <p:ph type="title"/>
          </p:nvPr>
        </p:nvSpPr>
        <p:spPr>
          <a:xfrm>
            <a:off x="628650" y="688678"/>
            <a:ext cx="7886700" cy="1078214"/>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BB65279-C433-9649-B53D-3EFBFE35511A}"/>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1F17FBCE-7D76-844A-A49A-A15292F55A63}"/>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5" name="Footer Placeholder 4">
            <a:extLst>
              <a:ext uri="{FF2B5EF4-FFF2-40B4-BE49-F238E27FC236}">
                <a16:creationId xmlns:a16="http://schemas.microsoft.com/office/drawing/2014/main" id="{7B1870D8-7200-F142-A08C-74343421BC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3886FA-B92D-2D49-87D1-DCD87FC321A8}"/>
              </a:ext>
            </a:extLst>
          </p:cNvPr>
          <p:cNvSpPr>
            <a:spLocks noGrp="1"/>
          </p:cNvSpPr>
          <p:nvPr>
            <p:ph type="sldNum" sz="quarter" idx="12"/>
          </p:nvPr>
        </p:nvSpPr>
        <p:spPr/>
        <p:txBody>
          <a:bodyPr/>
          <a:lstStyle/>
          <a:p>
            <a:fld id="{5AEA9250-399A-9C4F-A218-6D41BD93BB12}" type="slidenum">
              <a:rPr lang="en-US" smtClean="0"/>
              <a:t>‹#›</a:t>
            </a:fld>
            <a:endParaRPr lang="en-US" dirty="0"/>
          </a:p>
        </p:txBody>
      </p:sp>
    </p:spTree>
    <p:extLst>
      <p:ext uri="{BB962C8B-B14F-4D97-AF65-F5344CB8AC3E}">
        <p14:creationId xmlns:p14="http://schemas.microsoft.com/office/powerpoint/2010/main" val="830532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A0643-6BE7-0543-AB18-C4B1D63373E4}"/>
              </a:ext>
            </a:extLst>
          </p:cNvPr>
          <p:cNvSpPr>
            <a:spLocks noGrp="1"/>
          </p:cNvSpPr>
          <p:nvPr>
            <p:ph type="title"/>
          </p:nvPr>
        </p:nvSpPr>
        <p:spPr>
          <a:xfrm>
            <a:off x="623888" y="1992702"/>
            <a:ext cx="7886700" cy="2569774"/>
          </a:xfrm>
        </p:spPr>
        <p:txBody>
          <a:bodyPr anchor="t"/>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5B4884-9332-0841-BD91-3C6D9BEAB4C5}"/>
              </a:ext>
            </a:extLst>
          </p:cNvPr>
          <p:cNvSpPr>
            <a:spLocks noGrp="1"/>
          </p:cNvSpPr>
          <p:nvPr>
            <p:ph type="body" idx="1"/>
          </p:nvPr>
        </p:nvSpPr>
        <p:spPr>
          <a:xfrm>
            <a:off x="623888" y="4589470"/>
            <a:ext cx="78867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2E5D3BD-8281-7442-8361-1F4A688E2CB5}"/>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5" name="Footer Placeholder 4">
            <a:extLst>
              <a:ext uri="{FF2B5EF4-FFF2-40B4-BE49-F238E27FC236}">
                <a16:creationId xmlns:a16="http://schemas.microsoft.com/office/drawing/2014/main" id="{BB559199-A4F6-C648-9607-E06CA555C6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1229ED-9A42-3241-B105-F7AD5BF51C9E}"/>
              </a:ext>
            </a:extLst>
          </p:cNvPr>
          <p:cNvSpPr>
            <a:spLocks noGrp="1"/>
          </p:cNvSpPr>
          <p:nvPr>
            <p:ph type="sldNum" sz="quarter" idx="12"/>
          </p:nvPr>
        </p:nvSpPr>
        <p:spPr/>
        <p:txBody>
          <a:bodyPr/>
          <a:lstStyle/>
          <a:p>
            <a:fld id="{5AEA9250-399A-9C4F-A218-6D41BD93BB12}" type="slidenum">
              <a:rPr lang="en-US" smtClean="0"/>
              <a:t>‹#›</a:t>
            </a:fld>
            <a:endParaRPr lang="en-US" dirty="0"/>
          </a:p>
        </p:txBody>
      </p:sp>
    </p:spTree>
    <p:extLst>
      <p:ext uri="{BB962C8B-B14F-4D97-AF65-F5344CB8AC3E}">
        <p14:creationId xmlns:p14="http://schemas.microsoft.com/office/powerpoint/2010/main" val="3405970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E4F9-CDA9-9748-AF83-195CD1FAD51A}"/>
              </a:ext>
            </a:extLst>
          </p:cNvPr>
          <p:cNvSpPr>
            <a:spLocks noGrp="1"/>
          </p:cNvSpPr>
          <p:nvPr>
            <p:ph type="title"/>
          </p:nvPr>
        </p:nvSpPr>
        <p:spPr>
          <a:xfrm>
            <a:off x="628652" y="615291"/>
            <a:ext cx="6082701" cy="1092740"/>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8769C6-4DDC-2547-B53E-832A294C3EF0}"/>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ED0C1E8-D853-1D4C-8605-9856426CC011}"/>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0D7F9E9-8298-FB41-AE9D-3E665AECC485}"/>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6" name="Footer Placeholder 5">
            <a:extLst>
              <a:ext uri="{FF2B5EF4-FFF2-40B4-BE49-F238E27FC236}">
                <a16:creationId xmlns:a16="http://schemas.microsoft.com/office/drawing/2014/main" id="{28EA84F3-6E44-FF4A-A337-A6432596B1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76875A-CA9E-FC42-A6F5-D431EF758F5E}"/>
              </a:ext>
            </a:extLst>
          </p:cNvPr>
          <p:cNvSpPr>
            <a:spLocks noGrp="1"/>
          </p:cNvSpPr>
          <p:nvPr>
            <p:ph type="sldNum" sz="quarter" idx="12"/>
          </p:nvPr>
        </p:nvSpPr>
        <p:spPr/>
        <p:txBody>
          <a:bodyPr/>
          <a:lstStyle/>
          <a:p>
            <a:fld id="{5AEA9250-399A-9C4F-A218-6D41BD93BB12}" type="slidenum">
              <a:rPr lang="en-US" smtClean="0"/>
              <a:t>‹#›</a:t>
            </a:fld>
            <a:endParaRPr lang="en-US" dirty="0"/>
          </a:p>
        </p:txBody>
      </p:sp>
    </p:spTree>
    <p:extLst>
      <p:ext uri="{BB962C8B-B14F-4D97-AF65-F5344CB8AC3E}">
        <p14:creationId xmlns:p14="http://schemas.microsoft.com/office/powerpoint/2010/main" val="2326982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ED59F5-2274-0A41-9A51-AEA1DE74AA2E}"/>
              </a:ext>
            </a:extLst>
          </p:cNvPr>
          <p:cNvSpPr>
            <a:spLocks noGrp="1"/>
          </p:cNvSpPr>
          <p:nvPr>
            <p:ph type="body" idx="1"/>
          </p:nvPr>
        </p:nvSpPr>
        <p:spPr>
          <a:xfrm>
            <a:off x="629842" y="1681163"/>
            <a:ext cx="3868340"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38AF8A31-1A15-FE4E-9C7D-8BC3DBF6A482}"/>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CE379C-2EA1-7F4A-B15F-7F5ABE9B74BF}"/>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51582903-7274-CE49-9A4E-445CF5326F49}"/>
              </a:ext>
            </a:extLst>
          </p:cNvPr>
          <p:cNvSpPr>
            <a:spLocks noGrp="1"/>
          </p:cNvSpPr>
          <p:nvPr>
            <p:ph sz="quarter" idx="4"/>
          </p:nvPr>
        </p:nvSpPr>
        <p:spPr>
          <a:xfrm>
            <a:off x="4629152"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1286C93-E4AF-2D45-8DB4-77F13D0B7B8B}"/>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8" name="Footer Placeholder 7">
            <a:extLst>
              <a:ext uri="{FF2B5EF4-FFF2-40B4-BE49-F238E27FC236}">
                <a16:creationId xmlns:a16="http://schemas.microsoft.com/office/drawing/2014/main" id="{9347B62E-3389-1342-BFF4-CA5F2755DF6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20C68ED-1BDD-784C-891F-D35D3579F149}"/>
              </a:ext>
            </a:extLst>
          </p:cNvPr>
          <p:cNvSpPr>
            <a:spLocks noGrp="1"/>
          </p:cNvSpPr>
          <p:nvPr>
            <p:ph type="sldNum" sz="quarter" idx="12"/>
          </p:nvPr>
        </p:nvSpPr>
        <p:spPr/>
        <p:txBody>
          <a:bodyPr/>
          <a:lstStyle/>
          <a:p>
            <a:fld id="{5AEA9250-399A-9C4F-A218-6D41BD93BB12}" type="slidenum">
              <a:rPr lang="en-US" smtClean="0"/>
              <a:t>‹#›</a:t>
            </a:fld>
            <a:endParaRPr lang="en-US" dirty="0"/>
          </a:p>
        </p:txBody>
      </p:sp>
      <p:sp>
        <p:nvSpPr>
          <p:cNvPr id="10" name="Title 1">
            <a:extLst>
              <a:ext uri="{FF2B5EF4-FFF2-40B4-BE49-F238E27FC236}">
                <a16:creationId xmlns:a16="http://schemas.microsoft.com/office/drawing/2014/main" id="{34F0B21B-F2F3-A546-8870-25217DBD935F}"/>
              </a:ext>
            </a:extLst>
          </p:cNvPr>
          <p:cNvSpPr>
            <a:spLocks noGrp="1"/>
          </p:cNvSpPr>
          <p:nvPr>
            <p:ph type="title"/>
          </p:nvPr>
        </p:nvSpPr>
        <p:spPr>
          <a:xfrm>
            <a:off x="628652" y="615291"/>
            <a:ext cx="6082701" cy="1092740"/>
          </a:xfrm>
        </p:spPr>
        <p:txBody>
          <a:bodyPr/>
          <a:lstStyle/>
          <a:p>
            <a:r>
              <a:rPr lang="en-GB"/>
              <a:t>Click to edit Master title style</a:t>
            </a:r>
            <a:endParaRPr lang="en-US"/>
          </a:p>
        </p:txBody>
      </p:sp>
    </p:spTree>
    <p:extLst>
      <p:ext uri="{BB962C8B-B14F-4D97-AF65-F5344CB8AC3E}">
        <p14:creationId xmlns:p14="http://schemas.microsoft.com/office/powerpoint/2010/main" val="467156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026913-66C2-EA47-9F38-29635FDA6A3C}"/>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4" name="Footer Placeholder 3">
            <a:extLst>
              <a:ext uri="{FF2B5EF4-FFF2-40B4-BE49-F238E27FC236}">
                <a16:creationId xmlns:a16="http://schemas.microsoft.com/office/drawing/2014/main" id="{4723DD2D-6F57-4845-8077-3C472FCB68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A4E1837-F863-6640-A768-EEB364155F03}"/>
              </a:ext>
            </a:extLst>
          </p:cNvPr>
          <p:cNvSpPr>
            <a:spLocks noGrp="1"/>
          </p:cNvSpPr>
          <p:nvPr>
            <p:ph type="sldNum" sz="quarter" idx="12"/>
          </p:nvPr>
        </p:nvSpPr>
        <p:spPr/>
        <p:txBody>
          <a:bodyPr/>
          <a:lstStyle/>
          <a:p>
            <a:fld id="{5AEA9250-399A-9C4F-A218-6D41BD93BB12}" type="slidenum">
              <a:rPr lang="en-US" smtClean="0"/>
              <a:t>‹#›</a:t>
            </a:fld>
            <a:endParaRPr lang="en-US" dirty="0"/>
          </a:p>
        </p:txBody>
      </p:sp>
      <p:sp>
        <p:nvSpPr>
          <p:cNvPr id="6" name="Title 1">
            <a:extLst>
              <a:ext uri="{FF2B5EF4-FFF2-40B4-BE49-F238E27FC236}">
                <a16:creationId xmlns:a16="http://schemas.microsoft.com/office/drawing/2014/main" id="{3FC0B422-13C5-8A41-8E2F-8904AD48B1E4}"/>
              </a:ext>
            </a:extLst>
          </p:cNvPr>
          <p:cNvSpPr>
            <a:spLocks noGrp="1"/>
          </p:cNvSpPr>
          <p:nvPr>
            <p:ph type="title"/>
          </p:nvPr>
        </p:nvSpPr>
        <p:spPr>
          <a:xfrm>
            <a:off x="628652" y="615291"/>
            <a:ext cx="6082701" cy="1092740"/>
          </a:xfrm>
        </p:spPr>
        <p:txBody>
          <a:bodyPr/>
          <a:lstStyle/>
          <a:p>
            <a:r>
              <a:rPr lang="en-GB"/>
              <a:t>Click to edit Master title style</a:t>
            </a:r>
            <a:endParaRPr lang="en-US"/>
          </a:p>
        </p:txBody>
      </p:sp>
    </p:spTree>
    <p:extLst>
      <p:ext uri="{BB962C8B-B14F-4D97-AF65-F5344CB8AC3E}">
        <p14:creationId xmlns:p14="http://schemas.microsoft.com/office/powerpoint/2010/main" val="3670046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D7035-FBA7-EB4C-B80D-04BF2035E7AC}"/>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3" name="Footer Placeholder 2">
            <a:extLst>
              <a:ext uri="{FF2B5EF4-FFF2-40B4-BE49-F238E27FC236}">
                <a16:creationId xmlns:a16="http://schemas.microsoft.com/office/drawing/2014/main" id="{7243F87D-E93E-5E46-BA49-9065BF65BB3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B286B60-EEFA-5E41-A62D-9BF38710ABC9}"/>
              </a:ext>
            </a:extLst>
          </p:cNvPr>
          <p:cNvSpPr>
            <a:spLocks noGrp="1"/>
          </p:cNvSpPr>
          <p:nvPr>
            <p:ph type="sldNum" sz="quarter" idx="12"/>
          </p:nvPr>
        </p:nvSpPr>
        <p:spPr/>
        <p:txBody>
          <a:bodyPr/>
          <a:lstStyle/>
          <a:p>
            <a:fld id="{5AEA9250-399A-9C4F-A218-6D41BD93BB12}" type="slidenum">
              <a:rPr lang="en-US" smtClean="0"/>
              <a:t>‹#›</a:t>
            </a:fld>
            <a:endParaRPr lang="en-US" dirty="0"/>
          </a:p>
        </p:txBody>
      </p:sp>
    </p:spTree>
    <p:extLst>
      <p:ext uri="{BB962C8B-B14F-4D97-AF65-F5344CB8AC3E}">
        <p14:creationId xmlns:p14="http://schemas.microsoft.com/office/powerpoint/2010/main" val="981676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EA72-FB60-FC4A-9191-2BCBB172C825}"/>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4BDA74E-BBB4-8A4A-8739-586030DBD74C}"/>
              </a:ext>
            </a:extLst>
          </p:cNvPr>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198998A-633E-994A-BED9-C2EE75DBE11F}"/>
              </a:ext>
            </a:extLst>
          </p:cNvPr>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GB"/>
              <a:t>Click to edit Master text styles</a:t>
            </a:r>
          </a:p>
        </p:txBody>
      </p:sp>
      <p:sp>
        <p:nvSpPr>
          <p:cNvPr id="5" name="Date Placeholder 4">
            <a:extLst>
              <a:ext uri="{FF2B5EF4-FFF2-40B4-BE49-F238E27FC236}">
                <a16:creationId xmlns:a16="http://schemas.microsoft.com/office/drawing/2014/main" id="{9C04C096-9C17-444A-9FBB-A6353A30AB6C}"/>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6" name="Footer Placeholder 5">
            <a:extLst>
              <a:ext uri="{FF2B5EF4-FFF2-40B4-BE49-F238E27FC236}">
                <a16:creationId xmlns:a16="http://schemas.microsoft.com/office/drawing/2014/main" id="{D897AF8A-B11E-8D4C-8698-620EAB3C67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BF6D7D-145E-5042-BBED-B1F573BFBB86}"/>
              </a:ext>
            </a:extLst>
          </p:cNvPr>
          <p:cNvSpPr>
            <a:spLocks noGrp="1"/>
          </p:cNvSpPr>
          <p:nvPr>
            <p:ph type="sldNum" sz="quarter" idx="12"/>
          </p:nvPr>
        </p:nvSpPr>
        <p:spPr/>
        <p:txBody>
          <a:bodyPr/>
          <a:lstStyle/>
          <a:p>
            <a:fld id="{5AEA9250-399A-9C4F-A218-6D41BD93BB12}" type="slidenum">
              <a:rPr lang="en-US" smtClean="0"/>
              <a:t>‹#›</a:t>
            </a:fld>
            <a:endParaRPr lang="en-US" dirty="0"/>
          </a:p>
        </p:txBody>
      </p:sp>
    </p:spTree>
    <p:extLst>
      <p:ext uri="{BB962C8B-B14F-4D97-AF65-F5344CB8AC3E}">
        <p14:creationId xmlns:p14="http://schemas.microsoft.com/office/powerpoint/2010/main" val="3479408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98DC-2406-D649-BF48-83DCED6D09BF}"/>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FA6823C-1EF5-A343-99B6-8602F61D8E13}"/>
              </a:ext>
            </a:extLst>
          </p:cNvPr>
          <p:cNvSpPr>
            <a:spLocks noGrp="1"/>
          </p:cNvSpPr>
          <p:nvPr>
            <p:ph type="pic" idx="1"/>
          </p:nvPr>
        </p:nvSpPr>
        <p:spPr>
          <a:xfrm>
            <a:off x="3887391" y="987432"/>
            <a:ext cx="462915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dirty="0"/>
          </a:p>
        </p:txBody>
      </p:sp>
      <p:sp>
        <p:nvSpPr>
          <p:cNvPr id="4" name="Text Placeholder 3">
            <a:extLst>
              <a:ext uri="{FF2B5EF4-FFF2-40B4-BE49-F238E27FC236}">
                <a16:creationId xmlns:a16="http://schemas.microsoft.com/office/drawing/2014/main" id="{E1C571F4-E898-CE4B-A5CA-808E6B477737}"/>
              </a:ext>
            </a:extLst>
          </p:cNvPr>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GB"/>
              <a:t>Click to edit Master text styles</a:t>
            </a:r>
          </a:p>
        </p:txBody>
      </p:sp>
      <p:sp>
        <p:nvSpPr>
          <p:cNvPr id="5" name="Date Placeholder 4">
            <a:extLst>
              <a:ext uri="{FF2B5EF4-FFF2-40B4-BE49-F238E27FC236}">
                <a16:creationId xmlns:a16="http://schemas.microsoft.com/office/drawing/2014/main" id="{AB9037AD-EC12-1D4A-BB72-E459A5783CEF}"/>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6" name="Footer Placeholder 5">
            <a:extLst>
              <a:ext uri="{FF2B5EF4-FFF2-40B4-BE49-F238E27FC236}">
                <a16:creationId xmlns:a16="http://schemas.microsoft.com/office/drawing/2014/main" id="{535FBD78-C7D5-284E-BC38-3901E02DA1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D67E90-1E33-1B4C-8C34-7837E0BCCB68}"/>
              </a:ext>
            </a:extLst>
          </p:cNvPr>
          <p:cNvSpPr>
            <a:spLocks noGrp="1"/>
          </p:cNvSpPr>
          <p:nvPr>
            <p:ph type="sldNum" sz="quarter" idx="12"/>
          </p:nvPr>
        </p:nvSpPr>
        <p:spPr/>
        <p:txBody>
          <a:bodyPr/>
          <a:lstStyle/>
          <a:p>
            <a:fld id="{5AEA9250-399A-9C4F-A218-6D41BD93BB12}" type="slidenum">
              <a:rPr lang="en-US" smtClean="0"/>
              <a:t>‹#›</a:t>
            </a:fld>
            <a:endParaRPr lang="en-US" dirty="0"/>
          </a:p>
        </p:txBody>
      </p:sp>
    </p:spTree>
    <p:extLst>
      <p:ext uri="{BB962C8B-B14F-4D97-AF65-F5344CB8AC3E}">
        <p14:creationId xmlns:p14="http://schemas.microsoft.com/office/powerpoint/2010/main" val="2372469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EBAD-BA85-EC4F-AB2C-2FEDBE221325}"/>
              </a:ext>
            </a:extLst>
          </p:cNvPr>
          <p:cNvSpPr>
            <a:spLocks noGrp="1"/>
          </p:cNvSpPr>
          <p:nvPr>
            <p:ph type="ctrTitle"/>
          </p:nvPr>
        </p:nvSpPr>
        <p:spPr>
          <a:xfrm>
            <a:off x="628653" y="1933243"/>
            <a:ext cx="6453637" cy="2387600"/>
          </a:xfrm>
        </p:spPr>
        <p:txBody>
          <a:bodyPr anchor="t"/>
          <a:lstStyle>
            <a:lvl1pPr algn="l">
              <a:defRPr sz="45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1E16437-85F8-5148-81BB-6DD466F69FC9}"/>
              </a:ext>
            </a:extLst>
          </p:cNvPr>
          <p:cNvSpPr>
            <a:spLocks noGrp="1"/>
          </p:cNvSpPr>
          <p:nvPr>
            <p:ph type="subTitle" idx="1"/>
          </p:nvPr>
        </p:nvSpPr>
        <p:spPr>
          <a:xfrm>
            <a:off x="628653" y="4412918"/>
            <a:ext cx="6453637" cy="1655762"/>
          </a:xfrm>
        </p:spPr>
        <p:txBody>
          <a:bodyPr/>
          <a:lstStyle>
            <a:lvl1pPr marL="0" indent="0" algn="l">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2690B6C4-4823-0B43-A016-FBCABC5F197F}"/>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5" name="Footer Placeholder 4">
            <a:extLst>
              <a:ext uri="{FF2B5EF4-FFF2-40B4-BE49-F238E27FC236}">
                <a16:creationId xmlns:a16="http://schemas.microsoft.com/office/drawing/2014/main" id="{9E8A12B5-5305-1E42-A7FD-BDD0B73642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41902B-34E1-2F44-BCF8-F7CDA104EF03}"/>
              </a:ext>
            </a:extLst>
          </p:cNvPr>
          <p:cNvSpPr>
            <a:spLocks noGrp="1"/>
          </p:cNvSpPr>
          <p:nvPr>
            <p:ph type="sldNum" sz="quarter" idx="12"/>
          </p:nvPr>
        </p:nvSpPr>
        <p:spPr/>
        <p:txBody>
          <a:bodyPr/>
          <a:lstStyle/>
          <a:p>
            <a:fld id="{5AEA9250-399A-9C4F-A218-6D41BD93BB12}" type="slidenum">
              <a:rPr lang="en-US" smtClean="0"/>
              <a:t>‹#›</a:t>
            </a:fld>
            <a:endParaRPr lang="en-US" dirty="0"/>
          </a:p>
        </p:txBody>
      </p:sp>
    </p:spTree>
    <p:extLst>
      <p:ext uri="{BB962C8B-B14F-4D97-AF65-F5344CB8AC3E}">
        <p14:creationId xmlns:p14="http://schemas.microsoft.com/office/powerpoint/2010/main" val="3732276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C625-10A1-394D-BB4E-EBBA1E61F367}"/>
              </a:ext>
            </a:extLst>
          </p:cNvPr>
          <p:cNvSpPr>
            <a:spLocks noGrp="1"/>
          </p:cNvSpPr>
          <p:nvPr>
            <p:ph type="title"/>
          </p:nvPr>
        </p:nvSpPr>
        <p:spPr>
          <a:xfrm>
            <a:off x="628653" y="612475"/>
            <a:ext cx="6039569" cy="1078214"/>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BB65279-C433-9649-B53D-3EFBFE35511A}"/>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1F17FBCE-7D76-844A-A49A-A15292F55A63}"/>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5" name="Footer Placeholder 4">
            <a:extLst>
              <a:ext uri="{FF2B5EF4-FFF2-40B4-BE49-F238E27FC236}">
                <a16:creationId xmlns:a16="http://schemas.microsoft.com/office/drawing/2014/main" id="{7B1870D8-7200-F142-A08C-74343421BC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3886FA-B92D-2D49-87D1-DCD87FC321A8}"/>
              </a:ext>
            </a:extLst>
          </p:cNvPr>
          <p:cNvSpPr>
            <a:spLocks noGrp="1"/>
          </p:cNvSpPr>
          <p:nvPr>
            <p:ph type="sldNum" sz="quarter" idx="12"/>
          </p:nvPr>
        </p:nvSpPr>
        <p:spPr/>
        <p:txBody>
          <a:bodyPr/>
          <a:lstStyle/>
          <a:p>
            <a:fld id="{5AEA9250-399A-9C4F-A218-6D41BD93BB12}" type="slidenum">
              <a:rPr lang="en-US" smtClean="0"/>
              <a:t>‹#›</a:t>
            </a:fld>
            <a:endParaRPr lang="en-US" dirty="0"/>
          </a:p>
        </p:txBody>
      </p:sp>
    </p:spTree>
    <p:extLst>
      <p:ext uri="{BB962C8B-B14F-4D97-AF65-F5344CB8AC3E}">
        <p14:creationId xmlns:p14="http://schemas.microsoft.com/office/powerpoint/2010/main" val="3235796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C625-10A1-394D-BB4E-EBBA1E61F367}"/>
              </a:ext>
            </a:extLst>
          </p:cNvPr>
          <p:cNvSpPr>
            <a:spLocks noGrp="1"/>
          </p:cNvSpPr>
          <p:nvPr>
            <p:ph type="title"/>
          </p:nvPr>
        </p:nvSpPr>
        <p:spPr>
          <a:xfrm>
            <a:off x="628653" y="612475"/>
            <a:ext cx="6039569" cy="1078214"/>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BB65279-C433-9649-B53D-3EFBFE35511A}"/>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1F17FBCE-7D76-844A-A49A-A15292F55A63}"/>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5" name="Footer Placeholder 4">
            <a:extLst>
              <a:ext uri="{FF2B5EF4-FFF2-40B4-BE49-F238E27FC236}">
                <a16:creationId xmlns:a16="http://schemas.microsoft.com/office/drawing/2014/main" id="{7B1870D8-7200-F142-A08C-74343421BC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3886FA-B92D-2D49-87D1-DCD87FC321A8}"/>
              </a:ext>
            </a:extLst>
          </p:cNvPr>
          <p:cNvSpPr>
            <a:spLocks noGrp="1"/>
          </p:cNvSpPr>
          <p:nvPr>
            <p:ph type="sldNum" sz="quarter" idx="12"/>
          </p:nvPr>
        </p:nvSpPr>
        <p:spPr/>
        <p:txBody>
          <a:bodyPr/>
          <a:lstStyle/>
          <a:p>
            <a:fld id="{5AEA9250-399A-9C4F-A218-6D41BD93BB12}" type="slidenum">
              <a:rPr lang="en-US" smtClean="0"/>
              <a:t>‹#›</a:t>
            </a:fld>
            <a:endParaRPr lang="en-US" dirty="0"/>
          </a:p>
        </p:txBody>
      </p:sp>
    </p:spTree>
    <p:extLst>
      <p:ext uri="{BB962C8B-B14F-4D97-AF65-F5344CB8AC3E}">
        <p14:creationId xmlns:p14="http://schemas.microsoft.com/office/powerpoint/2010/main" val="14170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A0643-6BE7-0543-AB18-C4B1D63373E4}"/>
              </a:ext>
            </a:extLst>
          </p:cNvPr>
          <p:cNvSpPr>
            <a:spLocks noGrp="1"/>
          </p:cNvSpPr>
          <p:nvPr>
            <p:ph type="title"/>
          </p:nvPr>
        </p:nvSpPr>
        <p:spPr>
          <a:xfrm>
            <a:off x="623888" y="1992702"/>
            <a:ext cx="7886700" cy="2569774"/>
          </a:xfrm>
        </p:spPr>
        <p:txBody>
          <a:bodyPr anchor="t"/>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5B4884-9332-0841-BD91-3C6D9BEAB4C5}"/>
              </a:ext>
            </a:extLst>
          </p:cNvPr>
          <p:cNvSpPr>
            <a:spLocks noGrp="1"/>
          </p:cNvSpPr>
          <p:nvPr>
            <p:ph type="body" idx="1"/>
          </p:nvPr>
        </p:nvSpPr>
        <p:spPr>
          <a:xfrm>
            <a:off x="623888" y="4589470"/>
            <a:ext cx="78867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2E5D3BD-8281-7442-8361-1F4A688E2CB5}"/>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5" name="Footer Placeholder 4">
            <a:extLst>
              <a:ext uri="{FF2B5EF4-FFF2-40B4-BE49-F238E27FC236}">
                <a16:creationId xmlns:a16="http://schemas.microsoft.com/office/drawing/2014/main" id="{BB559199-A4F6-C648-9607-E06CA555C6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1229ED-9A42-3241-B105-F7AD5BF51C9E}"/>
              </a:ext>
            </a:extLst>
          </p:cNvPr>
          <p:cNvSpPr>
            <a:spLocks noGrp="1"/>
          </p:cNvSpPr>
          <p:nvPr>
            <p:ph type="sldNum" sz="quarter" idx="12"/>
          </p:nvPr>
        </p:nvSpPr>
        <p:spPr/>
        <p:txBody>
          <a:bodyPr/>
          <a:lstStyle/>
          <a:p>
            <a:fld id="{5AEA9250-399A-9C4F-A218-6D41BD93BB12}" type="slidenum">
              <a:rPr lang="en-US" smtClean="0"/>
              <a:t>‹#›</a:t>
            </a:fld>
            <a:endParaRPr lang="en-US" dirty="0"/>
          </a:p>
        </p:txBody>
      </p:sp>
    </p:spTree>
    <p:extLst>
      <p:ext uri="{BB962C8B-B14F-4D97-AF65-F5344CB8AC3E}">
        <p14:creationId xmlns:p14="http://schemas.microsoft.com/office/powerpoint/2010/main" val="3122484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E4F9-CDA9-9748-AF83-195CD1FAD51A}"/>
              </a:ext>
            </a:extLst>
          </p:cNvPr>
          <p:cNvSpPr>
            <a:spLocks noGrp="1"/>
          </p:cNvSpPr>
          <p:nvPr>
            <p:ph type="title"/>
          </p:nvPr>
        </p:nvSpPr>
        <p:spPr>
          <a:xfrm>
            <a:off x="628652" y="615291"/>
            <a:ext cx="6082701" cy="1092740"/>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8769C6-4DDC-2547-B53E-832A294C3EF0}"/>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ED0C1E8-D853-1D4C-8605-9856426CC011}"/>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0D7F9E9-8298-FB41-AE9D-3E665AECC485}"/>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6" name="Footer Placeholder 5">
            <a:extLst>
              <a:ext uri="{FF2B5EF4-FFF2-40B4-BE49-F238E27FC236}">
                <a16:creationId xmlns:a16="http://schemas.microsoft.com/office/drawing/2014/main" id="{28EA84F3-6E44-FF4A-A337-A6432596B1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76875A-CA9E-FC42-A6F5-D431EF758F5E}"/>
              </a:ext>
            </a:extLst>
          </p:cNvPr>
          <p:cNvSpPr>
            <a:spLocks noGrp="1"/>
          </p:cNvSpPr>
          <p:nvPr>
            <p:ph type="sldNum" sz="quarter" idx="12"/>
          </p:nvPr>
        </p:nvSpPr>
        <p:spPr/>
        <p:txBody>
          <a:bodyPr/>
          <a:lstStyle/>
          <a:p>
            <a:fld id="{5AEA9250-399A-9C4F-A218-6D41BD93BB12}" type="slidenum">
              <a:rPr lang="en-US" smtClean="0"/>
              <a:t>‹#›</a:t>
            </a:fld>
            <a:endParaRPr lang="en-US" dirty="0"/>
          </a:p>
        </p:txBody>
      </p:sp>
    </p:spTree>
    <p:extLst>
      <p:ext uri="{BB962C8B-B14F-4D97-AF65-F5344CB8AC3E}">
        <p14:creationId xmlns:p14="http://schemas.microsoft.com/office/powerpoint/2010/main" val="3436681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ED59F5-2274-0A41-9A51-AEA1DE74AA2E}"/>
              </a:ext>
            </a:extLst>
          </p:cNvPr>
          <p:cNvSpPr>
            <a:spLocks noGrp="1"/>
          </p:cNvSpPr>
          <p:nvPr>
            <p:ph type="body" idx="1"/>
          </p:nvPr>
        </p:nvSpPr>
        <p:spPr>
          <a:xfrm>
            <a:off x="629842" y="1681163"/>
            <a:ext cx="3868340"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38AF8A31-1A15-FE4E-9C7D-8BC3DBF6A482}"/>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CE379C-2EA1-7F4A-B15F-7F5ABE9B74BF}"/>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51582903-7274-CE49-9A4E-445CF5326F49}"/>
              </a:ext>
            </a:extLst>
          </p:cNvPr>
          <p:cNvSpPr>
            <a:spLocks noGrp="1"/>
          </p:cNvSpPr>
          <p:nvPr>
            <p:ph sz="quarter" idx="4"/>
          </p:nvPr>
        </p:nvSpPr>
        <p:spPr>
          <a:xfrm>
            <a:off x="4629152"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1286C93-E4AF-2D45-8DB4-77F13D0B7B8B}"/>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8" name="Footer Placeholder 7">
            <a:extLst>
              <a:ext uri="{FF2B5EF4-FFF2-40B4-BE49-F238E27FC236}">
                <a16:creationId xmlns:a16="http://schemas.microsoft.com/office/drawing/2014/main" id="{9347B62E-3389-1342-BFF4-CA5F2755DF6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20C68ED-1BDD-784C-891F-D35D3579F149}"/>
              </a:ext>
            </a:extLst>
          </p:cNvPr>
          <p:cNvSpPr>
            <a:spLocks noGrp="1"/>
          </p:cNvSpPr>
          <p:nvPr>
            <p:ph type="sldNum" sz="quarter" idx="12"/>
          </p:nvPr>
        </p:nvSpPr>
        <p:spPr/>
        <p:txBody>
          <a:bodyPr/>
          <a:lstStyle/>
          <a:p>
            <a:fld id="{5AEA9250-399A-9C4F-A218-6D41BD93BB12}" type="slidenum">
              <a:rPr lang="en-US" smtClean="0"/>
              <a:t>‹#›</a:t>
            </a:fld>
            <a:endParaRPr lang="en-US" dirty="0"/>
          </a:p>
        </p:txBody>
      </p:sp>
      <p:sp>
        <p:nvSpPr>
          <p:cNvPr id="10" name="Title 1">
            <a:extLst>
              <a:ext uri="{FF2B5EF4-FFF2-40B4-BE49-F238E27FC236}">
                <a16:creationId xmlns:a16="http://schemas.microsoft.com/office/drawing/2014/main" id="{34F0B21B-F2F3-A546-8870-25217DBD935F}"/>
              </a:ext>
            </a:extLst>
          </p:cNvPr>
          <p:cNvSpPr>
            <a:spLocks noGrp="1"/>
          </p:cNvSpPr>
          <p:nvPr>
            <p:ph type="title"/>
          </p:nvPr>
        </p:nvSpPr>
        <p:spPr>
          <a:xfrm>
            <a:off x="628652" y="615291"/>
            <a:ext cx="6082701" cy="1092740"/>
          </a:xfrm>
        </p:spPr>
        <p:txBody>
          <a:bodyPr/>
          <a:lstStyle/>
          <a:p>
            <a:r>
              <a:rPr lang="en-GB"/>
              <a:t>Click to edit Master title style</a:t>
            </a:r>
            <a:endParaRPr lang="en-US"/>
          </a:p>
        </p:txBody>
      </p:sp>
    </p:spTree>
    <p:extLst>
      <p:ext uri="{BB962C8B-B14F-4D97-AF65-F5344CB8AC3E}">
        <p14:creationId xmlns:p14="http://schemas.microsoft.com/office/powerpoint/2010/main" val="1706405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026913-66C2-EA47-9F38-29635FDA6A3C}"/>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4" name="Footer Placeholder 3">
            <a:extLst>
              <a:ext uri="{FF2B5EF4-FFF2-40B4-BE49-F238E27FC236}">
                <a16:creationId xmlns:a16="http://schemas.microsoft.com/office/drawing/2014/main" id="{4723DD2D-6F57-4845-8077-3C472FCB68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A4E1837-F863-6640-A768-EEB364155F03}"/>
              </a:ext>
            </a:extLst>
          </p:cNvPr>
          <p:cNvSpPr>
            <a:spLocks noGrp="1"/>
          </p:cNvSpPr>
          <p:nvPr>
            <p:ph type="sldNum" sz="quarter" idx="12"/>
          </p:nvPr>
        </p:nvSpPr>
        <p:spPr/>
        <p:txBody>
          <a:bodyPr/>
          <a:lstStyle/>
          <a:p>
            <a:fld id="{5AEA9250-399A-9C4F-A218-6D41BD93BB12}" type="slidenum">
              <a:rPr lang="en-US" smtClean="0"/>
              <a:t>‹#›</a:t>
            </a:fld>
            <a:endParaRPr lang="en-US" dirty="0"/>
          </a:p>
        </p:txBody>
      </p:sp>
      <p:sp>
        <p:nvSpPr>
          <p:cNvPr id="6" name="Title 1">
            <a:extLst>
              <a:ext uri="{FF2B5EF4-FFF2-40B4-BE49-F238E27FC236}">
                <a16:creationId xmlns:a16="http://schemas.microsoft.com/office/drawing/2014/main" id="{3FC0B422-13C5-8A41-8E2F-8904AD48B1E4}"/>
              </a:ext>
            </a:extLst>
          </p:cNvPr>
          <p:cNvSpPr>
            <a:spLocks noGrp="1"/>
          </p:cNvSpPr>
          <p:nvPr>
            <p:ph type="title"/>
          </p:nvPr>
        </p:nvSpPr>
        <p:spPr>
          <a:xfrm>
            <a:off x="628652" y="615291"/>
            <a:ext cx="6082701" cy="1092740"/>
          </a:xfrm>
        </p:spPr>
        <p:txBody>
          <a:bodyPr/>
          <a:lstStyle/>
          <a:p>
            <a:r>
              <a:rPr lang="en-GB"/>
              <a:t>Click to edit Master title style</a:t>
            </a:r>
            <a:endParaRPr lang="en-US"/>
          </a:p>
        </p:txBody>
      </p:sp>
    </p:spTree>
    <p:extLst>
      <p:ext uri="{BB962C8B-B14F-4D97-AF65-F5344CB8AC3E}">
        <p14:creationId xmlns:p14="http://schemas.microsoft.com/office/powerpoint/2010/main" val="1099285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D7035-FBA7-EB4C-B80D-04BF2035E7AC}"/>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3" name="Footer Placeholder 2">
            <a:extLst>
              <a:ext uri="{FF2B5EF4-FFF2-40B4-BE49-F238E27FC236}">
                <a16:creationId xmlns:a16="http://schemas.microsoft.com/office/drawing/2014/main" id="{7243F87D-E93E-5E46-BA49-9065BF65BB3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B286B60-EEFA-5E41-A62D-9BF38710ABC9}"/>
              </a:ext>
            </a:extLst>
          </p:cNvPr>
          <p:cNvSpPr>
            <a:spLocks noGrp="1"/>
          </p:cNvSpPr>
          <p:nvPr>
            <p:ph type="sldNum" sz="quarter" idx="12"/>
          </p:nvPr>
        </p:nvSpPr>
        <p:spPr/>
        <p:txBody>
          <a:bodyPr/>
          <a:lstStyle/>
          <a:p>
            <a:fld id="{5AEA9250-399A-9C4F-A218-6D41BD93BB12}" type="slidenum">
              <a:rPr lang="en-US" smtClean="0"/>
              <a:t>‹#›</a:t>
            </a:fld>
            <a:endParaRPr lang="en-US" dirty="0"/>
          </a:p>
        </p:txBody>
      </p:sp>
    </p:spTree>
    <p:extLst>
      <p:ext uri="{BB962C8B-B14F-4D97-AF65-F5344CB8AC3E}">
        <p14:creationId xmlns:p14="http://schemas.microsoft.com/office/powerpoint/2010/main" val="3322805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EA72-FB60-FC4A-9191-2BCBB172C825}"/>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4BDA74E-BBB4-8A4A-8739-586030DBD74C}"/>
              </a:ext>
            </a:extLst>
          </p:cNvPr>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198998A-633E-994A-BED9-C2EE75DBE11F}"/>
              </a:ext>
            </a:extLst>
          </p:cNvPr>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GB"/>
              <a:t>Click to edit Master text styles</a:t>
            </a:r>
          </a:p>
        </p:txBody>
      </p:sp>
      <p:sp>
        <p:nvSpPr>
          <p:cNvPr id="5" name="Date Placeholder 4">
            <a:extLst>
              <a:ext uri="{FF2B5EF4-FFF2-40B4-BE49-F238E27FC236}">
                <a16:creationId xmlns:a16="http://schemas.microsoft.com/office/drawing/2014/main" id="{9C04C096-9C17-444A-9FBB-A6353A30AB6C}"/>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6" name="Footer Placeholder 5">
            <a:extLst>
              <a:ext uri="{FF2B5EF4-FFF2-40B4-BE49-F238E27FC236}">
                <a16:creationId xmlns:a16="http://schemas.microsoft.com/office/drawing/2014/main" id="{D897AF8A-B11E-8D4C-8698-620EAB3C67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BF6D7D-145E-5042-BBED-B1F573BFBB86}"/>
              </a:ext>
            </a:extLst>
          </p:cNvPr>
          <p:cNvSpPr>
            <a:spLocks noGrp="1"/>
          </p:cNvSpPr>
          <p:nvPr>
            <p:ph type="sldNum" sz="quarter" idx="12"/>
          </p:nvPr>
        </p:nvSpPr>
        <p:spPr/>
        <p:txBody>
          <a:bodyPr/>
          <a:lstStyle/>
          <a:p>
            <a:fld id="{5AEA9250-399A-9C4F-A218-6D41BD93BB12}" type="slidenum">
              <a:rPr lang="en-US" smtClean="0"/>
              <a:t>‹#›</a:t>
            </a:fld>
            <a:endParaRPr lang="en-US" dirty="0"/>
          </a:p>
        </p:txBody>
      </p:sp>
    </p:spTree>
    <p:extLst>
      <p:ext uri="{BB962C8B-B14F-4D97-AF65-F5344CB8AC3E}">
        <p14:creationId xmlns:p14="http://schemas.microsoft.com/office/powerpoint/2010/main" val="602757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98DC-2406-D649-BF48-83DCED6D09BF}"/>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FA6823C-1EF5-A343-99B6-8602F61D8E13}"/>
              </a:ext>
            </a:extLst>
          </p:cNvPr>
          <p:cNvSpPr>
            <a:spLocks noGrp="1"/>
          </p:cNvSpPr>
          <p:nvPr>
            <p:ph type="pic" idx="1"/>
          </p:nvPr>
        </p:nvSpPr>
        <p:spPr>
          <a:xfrm>
            <a:off x="3887391" y="987432"/>
            <a:ext cx="462915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dirty="0"/>
          </a:p>
        </p:txBody>
      </p:sp>
      <p:sp>
        <p:nvSpPr>
          <p:cNvPr id="4" name="Text Placeholder 3">
            <a:extLst>
              <a:ext uri="{FF2B5EF4-FFF2-40B4-BE49-F238E27FC236}">
                <a16:creationId xmlns:a16="http://schemas.microsoft.com/office/drawing/2014/main" id="{E1C571F4-E898-CE4B-A5CA-808E6B477737}"/>
              </a:ext>
            </a:extLst>
          </p:cNvPr>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GB"/>
              <a:t>Click to edit Master text styles</a:t>
            </a:r>
          </a:p>
        </p:txBody>
      </p:sp>
      <p:sp>
        <p:nvSpPr>
          <p:cNvPr id="5" name="Date Placeholder 4">
            <a:extLst>
              <a:ext uri="{FF2B5EF4-FFF2-40B4-BE49-F238E27FC236}">
                <a16:creationId xmlns:a16="http://schemas.microsoft.com/office/drawing/2014/main" id="{AB9037AD-EC12-1D4A-BB72-E459A5783CEF}"/>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6" name="Footer Placeholder 5">
            <a:extLst>
              <a:ext uri="{FF2B5EF4-FFF2-40B4-BE49-F238E27FC236}">
                <a16:creationId xmlns:a16="http://schemas.microsoft.com/office/drawing/2014/main" id="{535FBD78-C7D5-284E-BC38-3901E02DA1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D67E90-1E33-1B4C-8C34-7837E0BCCB68}"/>
              </a:ext>
            </a:extLst>
          </p:cNvPr>
          <p:cNvSpPr>
            <a:spLocks noGrp="1"/>
          </p:cNvSpPr>
          <p:nvPr>
            <p:ph type="sldNum" sz="quarter" idx="12"/>
          </p:nvPr>
        </p:nvSpPr>
        <p:spPr/>
        <p:txBody>
          <a:bodyPr/>
          <a:lstStyle/>
          <a:p>
            <a:fld id="{5AEA9250-399A-9C4F-A218-6D41BD93BB12}" type="slidenum">
              <a:rPr lang="en-US" smtClean="0"/>
              <a:t>‹#›</a:t>
            </a:fld>
            <a:endParaRPr lang="en-US" dirty="0"/>
          </a:p>
        </p:txBody>
      </p:sp>
    </p:spTree>
    <p:extLst>
      <p:ext uri="{BB962C8B-B14F-4D97-AF65-F5344CB8AC3E}">
        <p14:creationId xmlns:p14="http://schemas.microsoft.com/office/powerpoint/2010/main" val="9505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A0643-6BE7-0543-AB18-C4B1D63373E4}"/>
              </a:ext>
            </a:extLst>
          </p:cNvPr>
          <p:cNvSpPr>
            <a:spLocks noGrp="1"/>
          </p:cNvSpPr>
          <p:nvPr>
            <p:ph type="title"/>
          </p:nvPr>
        </p:nvSpPr>
        <p:spPr>
          <a:xfrm>
            <a:off x="623888" y="1992702"/>
            <a:ext cx="7886700" cy="2569774"/>
          </a:xfrm>
        </p:spPr>
        <p:txBody>
          <a:bodyPr anchor="t"/>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5B4884-9332-0841-BD91-3C6D9BEAB4C5}"/>
              </a:ext>
            </a:extLst>
          </p:cNvPr>
          <p:cNvSpPr>
            <a:spLocks noGrp="1"/>
          </p:cNvSpPr>
          <p:nvPr>
            <p:ph type="body" idx="1"/>
          </p:nvPr>
        </p:nvSpPr>
        <p:spPr>
          <a:xfrm>
            <a:off x="623888" y="4589470"/>
            <a:ext cx="7886700" cy="1500187"/>
          </a:xfrm>
        </p:spPr>
        <p:txBody>
          <a:bodyPr/>
          <a:lstStyle>
            <a:lvl1pPr marL="0" indent="0">
              <a:buNone/>
              <a:defRPr sz="1800">
                <a:solidFill>
                  <a:schemeClr val="tx1">
                    <a:tint val="75000"/>
                  </a:schemeClr>
                </a:solidFill>
              </a:defRPr>
            </a:lvl1pPr>
            <a:lvl2pPr marL="342891" indent="0">
              <a:buNone/>
              <a:defRPr sz="1500">
                <a:solidFill>
                  <a:schemeClr val="tx1">
                    <a:tint val="75000"/>
                  </a:schemeClr>
                </a:solidFill>
              </a:defRPr>
            </a:lvl2pPr>
            <a:lvl3pPr marL="685783" indent="0">
              <a:buNone/>
              <a:defRPr sz="1351">
                <a:solidFill>
                  <a:schemeClr val="tx1">
                    <a:tint val="75000"/>
                  </a:schemeClr>
                </a:solidFill>
              </a:defRPr>
            </a:lvl3pPr>
            <a:lvl4pPr marL="1028674"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1"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2E5D3BD-8281-7442-8361-1F4A688E2CB5}"/>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5" name="Footer Placeholder 4">
            <a:extLst>
              <a:ext uri="{FF2B5EF4-FFF2-40B4-BE49-F238E27FC236}">
                <a16:creationId xmlns:a16="http://schemas.microsoft.com/office/drawing/2014/main" id="{BB559199-A4F6-C648-9607-E06CA555C6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1229ED-9A42-3241-B105-F7AD5BF51C9E}"/>
              </a:ext>
            </a:extLst>
          </p:cNvPr>
          <p:cNvSpPr>
            <a:spLocks noGrp="1"/>
          </p:cNvSpPr>
          <p:nvPr>
            <p:ph type="sldNum" sz="quarter" idx="12"/>
          </p:nvPr>
        </p:nvSpPr>
        <p:spPr/>
        <p:txBody>
          <a:bodyPr/>
          <a:lstStyle/>
          <a:p>
            <a:fld id="{5AEA9250-399A-9C4F-A218-6D41BD93BB12}" type="slidenum">
              <a:rPr lang="en-US" smtClean="0"/>
              <a:t>‹#›</a:t>
            </a:fld>
            <a:endParaRPr lang="en-US" dirty="0"/>
          </a:p>
        </p:txBody>
      </p:sp>
    </p:spTree>
    <p:extLst>
      <p:ext uri="{BB962C8B-B14F-4D97-AF65-F5344CB8AC3E}">
        <p14:creationId xmlns:p14="http://schemas.microsoft.com/office/powerpoint/2010/main" val="288930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E4F9-CDA9-9748-AF83-195CD1FAD51A}"/>
              </a:ext>
            </a:extLst>
          </p:cNvPr>
          <p:cNvSpPr>
            <a:spLocks noGrp="1"/>
          </p:cNvSpPr>
          <p:nvPr>
            <p:ph type="title"/>
          </p:nvPr>
        </p:nvSpPr>
        <p:spPr>
          <a:xfrm>
            <a:off x="628652" y="615291"/>
            <a:ext cx="6082701" cy="1092740"/>
          </a:xfr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8769C6-4DDC-2547-B53E-832A294C3EF0}"/>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ED0C1E8-D853-1D4C-8605-9856426CC011}"/>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0D7F9E9-8298-FB41-AE9D-3E665AECC485}"/>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6" name="Footer Placeholder 5">
            <a:extLst>
              <a:ext uri="{FF2B5EF4-FFF2-40B4-BE49-F238E27FC236}">
                <a16:creationId xmlns:a16="http://schemas.microsoft.com/office/drawing/2014/main" id="{28EA84F3-6E44-FF4A-A337-A6432596B1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76875A-CA9E-FC42-A6F5-D431EF758F5E}"/>
              </a:ext>
            </a:extLst>
          </p:cNvPr>
          <p:cNvSpPr>
            <a:spLocks noGrp="1"/>
          </p:cNvSpPr>
          <p:nvPr>
            <p:ph type="sldNum" sz="quarter" idx="12"/>
          </p:nvPr>
        </p:nvSpPr>
        <p:spPr/>
        <p:txBody>
          <a:bodyPr/>
          <a:lstStyle/>
          <a:p>
            <a:fld id="{5AEA9250-399A-9C4F-A218-6D41BD93BB12}" type="slidenum">
              <a:rPr lang="en-US" smtClean="0"/>
              <a:t>‹#›</a:t>
            </a:fld>
            <a:endParaRPr lang="en-US" dirty="0"/>
          </a:p>
        </p:txBody>
      </p:sp>
    </p:spTree>
    <p:extLst>
      <p:ext uri="{BB962C8B-B14F-4D97-AF65-F5344CB8AC3E}">
        <p14:creationId xmlns:p14="http://schemas.microsoft.com/office/powerpoint/2010/main" val="3761819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ED59F5-2274-0A41-9A51-AEA1DE74AA2E}"/>
              </a:ext>
            </a:extLst>
          </p:cNvPr>
          <p:cNvSpPr>
            <a:spLocks noGrp="1"/>
          </p:cNvSpPr>
          <p:nvPr>
            <p:ph type="body" idx="1"/>
          </p:nvPr>
        </p:nvSpPr>
        <p:spPr>
          <a:xfrm>
            <a:off x="629842" y="1681163"/>
            <a:ext cx="3868340"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38AF8A31-1A15-FE4E-9C7D-8BC3DBF6A482}"/>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7CE379C-2EA1-7F4A-B15F-7F5ABE9B74BF}"/>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51582903-7274-CE49-9A4E-445CF5326F49}"/>
              </a:ext>
            </a:extLst>
          </p:cNvPr>
          <p:cNvSpPr>
            <a:spLocks noGrp="1"/>
          </p:cNvSpPr>
          <p:nvPr>
            <p:ph sz="quarter" idx="4"/>
          </p:nvPr>
        </p:nvSpPr>
        <p:spPr>
          <a:xfrm>
            <a:off x="4629152"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1286C93-E4AF-2D45-8DB4-77F13D0B7B8B}"/>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8" name="Footer Placeholder 7">
            <a:extLst>
              <a:ext uri="{FF2B5EF4-FFF2-40B4-BE49-F238E27FC236}">
                <a16:creationId xmlns:a16="http://schemas.microsoft.com/office/drawing/2014/main" id="{9347B62E-3389-1342-BFF4-CA5F2755DF6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20C68ED-1BDD-784C-891F-D35D3579F149}"/>
              </a:ext>
            </a:extLst>
          </p:cNvPr>
          <p:cNvSpPr>
            <a:spLocks noGrp="1"/>
          </p:cNvSpPr>
          <p:nvPr>
            <p:ph type="sldNum" sz="quarter" idx="12"/>
          </p:nvPr>
        </p:nvSpPr>
        <p:spPr/>
        <p:txBody>
          <a:bodyPr/>
          <a:lstStyle/>
          <a:p>
            <a:fld id="{5AEA9250-399A-9C4F-A218-6D41BD93BB12}" type="slidenum">
              <a:rPr lang="en-US" smtClean="0"/>
              <a:t>‹#›</a:t>
            </a:fld>
            <a:endParaRPr lang="en-US" dirty="0"/>
          </a:p>
        </p:txBody>
      </p:sp>
      <p:sp>
        <p:nvSpPr>
          <p:cNvPr id="10" name="Title 1">
            <a:extLst>
              <a:ext uri="{FF2B5EF4-FFF2-40B4-BE49-F238E27FC236}">
                <a16:creationId xmlns:a16="http://schemas.microsoft.com/office/drawing/2014/main" id="{34F0B21B-F2F3-A546-8870-25217DBD935F}"/>
              </a:ext>
            </a:extLst>
          </p:cNvPr>
          <p:cNvSpPr>
            <a:spLocks noGrp="1"/>
          </p:cNvSpPr>
          <p:nvPr>
            <p:ph type="title"/>
          </p:nvPr>
        </p:nvSpPr>
        <p:spPr>
          <a:xfrm>
            <a:off x="628652" y="615291"/>
            <a:ext cx="6082701" cy="1092740"/>
          </a:xfrm>
        </p:spPr>
        <p:txBody>
          <a:bodyPr/>
          <a:lstStyle/>
          <a:p>
            <a:r>
              <a:rPr lang="en-GB"/>
              <a:t>Click to edit Master title style</a:t>
            </a:r>
            <a:endParaRPr lang="en-US"/>
          </a:p>
        </p:txBody>
      </p:sp>
    </p:spTree>
    <p:extLst>
      <p:ext uri="{BB962C8B-B14F-4D97-AF65-F5344CB8AC3E}">
        <p14:creationId xmlns:p14="http://schemas.microsoft.com/office/powerpoint/2010/main" val="3299977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B026913-66C2-EA47-9F38-29635FDA6A3C}"/>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4" name="Footer Placeholder 3">
            <a:extLst>
              <a:ext uri="{FF2B5EF4-FFF2-40B4-BE49-F238E27FC236}">
                <a16:creationId xmlns:a16="http://schemas.microsoft.com/office/drawing/2014/main" id="{4723DD2D-6F57-4845-8077-3C472FCB68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A4E1837-F863-6640-A768-EEB364155F03}"/>
              </a:ext>
            </a:extLst>
          </p:cNvPr>
          <p:cNvSpPr>
            <a:spLocks noGrp="1"/>
          </p:cNvSpPr>
          <p:nvPr>
            <p:ph type="sldNum" sz="quarter" idx="12"/>
          </p:nvPr>
        </p:nvSpPr>
        <p:spPr/>
        <p:txBody>
          <a:bodyPr/>
          <a:lstStyle/>
          <a:p>
            <a:fld id="{5AEA9250-399A-9C4F-A218-6D41BD93BB12}" type="slidenum">
              <a:rPr lang="en-US" smtClean="0"/>
              <a:t>‹#›</a:t>
            </a:fld>
            <a:endParaRPr lang="en-US" dirty="0"/>
          </a:p>
        </p:txBody>
      </p:sp>
      <p:sp>
        <p:nvSpPr>
          <p:cNvPr id="6" name="Title 1">
            <a:extLst>
              <a:ext uri="{FF2B5EF4-FFF2-40B4-BE49-F238E27FC236}">
                <a16:creationId xmlns:a16="http://schemas.microsoft.com/office/drawing/2014/main" id="{3FC0B422-13C5-8A41-8E2F-8904AD48B1E4}"/>
              </a:ext>
            </a:extLst>
          </p:cNvPr>
          <p:cNvSpPr>
            <a:spLocks noGrp="1"/>
          </p:cNvSpPr>
          <p:nvPr>
            <p:ph type="title"/>
          </p:nvPr>
        </p:nvSpPr>
        <p:spPr>
          <a:xfrm>
            <a:off x="628652" y="615291"/>
            <a:ext cx="6082701" cy="1092740"/>
          </a:xfrm>
        </p:spPr>
        <p:txBody>
          <a:bodyPr/>
          <a:lstStyle/>
          <a:p>
            <a:r>
              <a:rPr lang="en-GB"/>
              <a:t>Click to edit Master title style</a:t>
            </a:r>
            <a:endParaRPr lang="en-US"/>
          </a:p>
        </p:txBody>
      </p:sp>
    </p:spTree>
    <p:extLst>
      <p:ext uri="{BB962C8B-B14F-4D97-AF65-F5344CB8AC3E}">
        <p14:creationId xmlns:p14="http://schemas.microsoft.com/office/powerpoint/2010/main" val="197930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D7035-FBA7-EB4C-B80D-04BF2035E7AC}"/>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3" name="Footer Placeholder 2">
            <a:extLst>
              <a:ext uri="{FF2B5EF4-FFF2-40B4-BE49-F238E27FC236}">
                <a16:creationId xmlns:a16="http://schemas.microsoft.com/office/drawing/2014/main" id="{7243F87D-E93E-5E46-BA49-9065BF65BB3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B286B60-EEFA-5E41-A62D-9BF38710ABC9}"/>
              </a:ext>
            </a:extLst>
          </p:cNvPr>
          <p:cNvSpPr>
            <a:spLocks noGrp="1"/>
          </p:cNvSpPr>
          <p:nvPr>
            <p:ph type="sldNum" sz="quarter" idx="12"/>
          </p:nvPr>
        </p:nvSpPr>
        <p:spPr/>
        <p:txBody>
          <a:bodyPr/>
          <a:lstStyle/>
          <a:p>
            <a:fld id="{5AEA9250-399A-9C4F-A218-6D41BD93BB12}" type="slidenum">
              <a:rPr lang="en-US" smtClean="0"/>
              <a:t>‹#›</a:t>
            </a:fld>
            <a:endParaRPr lang="en-US" dirty="0"/>
          </a:p>
        </p:txBody>
      </p:sp>
    </p:spTree>
    <p:extLst>
      <p:ext uri="{BB962C8B-B14F-4D97-AF65-F5344CB8AC3E}">
        <p14:creationId xmlns:p14="http://schemas.microsoft.com/office/powerpoint/2010/main" val="290708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1EA72-FB60-FC4A-9191-2BCBB172C825}"/>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4BDA74E-BBB4-8A4A-8739-586030DBD74C}"/>
              </a:ext>
            </a:extLst>
          </p:cNvPr>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198998A-633E-994A-BED9-C2EE75DBE11F}"/>
              </a:ext>
            </a:extLst>
          </p:cNvPr>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GB"/>
              <a:t>Click to edit Master text styles</a:t>
            </a:r>
          </a:p>
        </p:txBody>
      </p:sp>
      <p:sp>
        <p:nvSpPr>
          <p:cNvPr id="5" name="Date Placeholder 4">
            <a:extLst>
              <a:ext uri="{FF2B5EF4-FFF2-40B4-BE49-F238E27FC236}">
                <a16:creationId xmlns:a16="http://schemas.microsoft.com/office/drawing/2014/main" id="{9C04C096-9C17-444A-9FBB-A6353A30AB6C}"/>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6" name="Footer Placeholder 5">
            <a:extLst>
              <a:ext uri="{FF2B5EF4-FFF2-40B4-BE49-F238E27FC236}">
                <a16:creationId xmlns:a16="http://schemas.microsoft.com/office/drawing/2014/main" id="{D897AF8A-B11E-8D4C-8698-620EAB3C67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BBF6D7D-145E-5042-BBED-B1F573BFBB86}"/>
              </a:ext>
            </a:extLst>
          </p:cNvPr>
          <p:cNvSpPr>
            <a:spLocks noGrp="1"/>
          </p:cNvSpPr>
          <p:nvPr>
            <p:ph type="sldNum" sz="quarter" idx="12"/>
          </p:nvPr>
        </p:nvSpPr>
        <p:spPr/>
        <p:txBody>
          <a:bodyPr/>
          <a:lstStyle/>
          <a:p>
            <a:fld id="{5AEA9250-399A-9C4F-A218-6D41BD93BB12}" type="slidenum">
              <a:rPr lang="en-US" smtClean="0"/>
              <a:t>‹#›</a:t>
            </a:fld>
            <a:endParaRPr lang="en-US" dirty="0"/>
          </a:p>
        </p:txBody>
      </p:sp>
    </p:spTree>
    <p:extLst>
      <p:ext uri="{BB962C8B-B14F-4D97-AF65-F5344CB8AC3E}">
        <p14:creationId xmlns:p14="http://schemas.microsoft.com/office/powerpoint/2010/main" val="100809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C98DC-2406-D649-BF48-83DCED6D09BF}"/>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FA6823C-1EF5-A343-99B6-8602F61D8E13}"/>
              </a:ext>
            </a:extLst>
          </p:cNvPr>
          <p:cNvSpPr>
            <a:spLocks noGrp="1"/>
          </p:cNvSpPr>
          <p:nvPr>
            <p:ph type="pic" idx="1"/>
          </p:nvPr>
        </p:nvSpPr>
        <p:spPr>
          <a:xfrm>
            <a:off x="3887391" y="987432"/>
            <a:ext cx="4629150" cy="4873625"/>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dirty="0"/>
          </a:p>
        </p:txBody>
      </p:sp>
      <p:sp>
        <p:nvSpPr>
          <p:cNvPr id="4" name="Text Placeholder 3">
            <a:extLst>
              <a:ext uri="{FF2B5EF4-FFF2-40B4-BE49-F238E27FC236}">
                <a16:creationId xmlns:a16="http://schemas.microsoft.com/office/drawing/2014/main" id="{E1C571F4-E898-CE4B-A5CA-808E6B477737}"/>
              </a:ext>
            </a:extLst>
          </p:cNvPr>
          <p:cNvSpPr>
            <a:spLocks noGrp="1"/>
          </p:cNvSpPr>
          <p:nvPr>
            <p:ph type="body" sz="half" idx="2"/>
          </p:nvPr>
        </p:nvSpPr>
        <p:spPr>
          <a:xfrm>
            <a:off x="629841" y="2057400"/>
            <a:ext cx="2949178" cy="3811588"/>
          </a:xfrm>
        </p:spPr>
        <p:txBody>
          <a:bodyPr/>
          <a:lstStyle>
            <a:lvl1pPr marL="0" indent="0">
              <a:buNone/>
              <a:defRPr sz="1200"/>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GB"/>
              <a:t>Click to edit Master text styles</a:t>
            </a:r>
          </a:p>
        </p:txBody>
      </p:sp>
      <p:sp>
        <p:nvSpPr>
          <p:cNvPr id="5" name="Date Placeholder 4">
            <a:extLst>
              <a:ext uri="{FF2B5EF4-FFF2-40B4-BE49-F238E27FC236}">
                <a16:creationId xmlns:a16="http://schemas.microsoft.com/office/drawing/2014/main" id="{AB9037AD-EC12-1D4A-BB72-E459A5783CEF}"/>
              </a:ext>
            </a:extLst>
          </p:cNvPr>
          <p:cNvSpPr>
            <a:spLocks noGrp="1"/>
          </p:cNvSpPr>
          <p:nvPr>
            <p:ph type="dt" sz="half" idx="10"/>
          </p:nvPr>
        </p:nvSpPr>
        <p:spPr/>
        <p:txBody>
          <a:bodyPr/>
          <a:lstStyle/>
          <a:p>
            <a:fld id="{E2A2AA31-134D-BF4D-A8BC-997A04D246F6}" type="datetimeFigureOut">
              <a:rPr lang="en-US" smtClean="0"/>
              <a:t>11/18/2025</a:t>
            </a:fld>
            <a:endParaRPr lang="en-US" dirty="0"/>
          </a:p>
        </p:txBody>
      </p:sp>
      <p:sp>
        <p:nvSpPr>
          <p:cNvPr id="6" name="Footer Placeholder 5">
            <a:extLst>
              <a:ext uri="{FF2B5EF4-FFF2-40B4-BE49-F238E27FC236}">
                <a16:creationId xmlns:a16="http://schemas.microsoft.com/office/drawing/2014/main" id="{535FBD78-C7D5-284E-BC38-3901E02DA1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7D67E90-1E33-1B4C-8C34-7837E0BCCB68}"/>
              </a:ext>
            </a:extLst>
          </p:cNvPr>
          <p:cNvSpPr>
            <a:spLocks noGrp="1"/>
          </p:cNvSpPr>
          <p:nvPr>
            <p:ph type="sldNum" sz="quarter" idx="12"/>
          </p:nvPr>
        </p:nvSpPr>
        <p:spPr/>
        <p:txBody>
          <a:bodyPr/>
          <a:lstStyle/>
          <a:p>
            <a:fld id="{5AEA9250-399A-9C4F-A218-6D41BD93BB12}" type="slidenum">
              <a:rPr lang="en-US" smtClean="0"/>
              <a:t>‹#›</a:t>
            </a:fld>
            <a:endParaRPr lang="en-US" dirty="0"/>
          </a:p>
        </p:txBody>
      </p:sp>
    </p:spTree>
    <p:extLst>
      <p:ext uri="{BB962C8B-B14F-4D97-AF65-F5344CB8AC3E}">
        <p14:creationId xmlns:p14="http://schemas.microsoft.com/office/powerpoint/2010/main" val="1749182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2B69D0AE-2229-5B46-A11D-5EDA30417021}"/>
              </a:ext>
            </a:extLst>
          </p:cNvPr>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51280CD0-49AC-084A-A9AB-ADC0C3BC5CEF}"/>
              </a:ext>
            </a:extLst>
          </p:cNvPr>
          <p:cNvSpPr>
            <a:spLocks noGrp="1"/>
          </p:cNvSpPr>
          <p:nvPr>
            <p:ph type="title"/>
          </p:nvPr>
        </p:nvSpPr>
        <p:spPr>
          <a:xfrm>
            <a:off x="628650" y="365129"/>
            <a:ext cx="7886700" cy="132556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DF2931E-620D-A044-80A2-247DE83CE7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8C11B2DE-F1A7-DE48-BF12-5FBD30AF8132}"/>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E2A2AA31-134D-BF4D-A8BC-997A04D246F6}" type="datetimeFigureOut">
              <a:rPr lang="en-US" smtClean="0"/>
              <a:pPr/>
              <a:t>11/18/2025</a:t>
            </a:fld>
            <a:endParaRPr lang="en-US" dirty="0"/>
          </a:p>
        </p:txBody>
      </p:sp>
      <p:sp>
        <p:nvSpPr>
          <p:cNvPr id="5" name="Footer Placeholder 4">
            <a:extLst>
              <a:ext uri="{FF2B5EF4-FFF2-40B4-BE49-F238E27FC236}">
                <a16:creationId xmlns:a16="http://schemas.microsoft.com/office/drawing/2014/main" id="{B0503491-F6E5-EE49-991A-AAAC88CA9711}"/>
              </a:ext>
            </a:extLst>
          </p:cNvPr>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2E770B57-45D8-FE41-8710-E1EFD0BBAAB6}"/>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5AEA9250-399A-9C4F-A218-6D41BD93BB12}" type="slidenum">
              <a:rPr lang="en-US" smtClean="0"/>
              <a:pPr/>
              <a:t>‹#›</a:t>
            </a:fld>
            <a:endParaRPr lang="en-US" dirty="0"/>
          </a:p>
        </p:txBody>
      </p:sp>
    </p:spTree>
    <p:extLst>
      <p:ext uri="{BB962C8B-B14F-4D97-AF65-F5344CB8AC3E}">
        <p14:creationId xmlns:p14="http://schemas.microsoft.com/office/powerpoint/2010/main" val="7076261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685783" rtl="0" eaLnBrk="1" latinLnBrk="0" hangingPunct="1">
        <a:lnSpc>
          <a:spcPct val="90000"/>
        </a:lnSpc>
        <a:spcBef>
          <a:spcPct val="0"/>
        </a:spcBef>
        <a:buNone/>
        <a:defRPr sz="3300" b="1" kern="1200">
          <a:solidFill>
            <a:schemeClr val="tx1">
              <a:lumMod val="50000"/>
              <a:lumOff val="50000"/>
            </a:schemeClr>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90000"/>
        </a:lnSpc>
        <a:spcBef>
          <a:spcPts val="751"/>
        </a:spcBef>
        <a:buFont typeface="Arial" panose="020B0604020202020204" pitchFamily="34" charset="0"/>
        <a:buNone/>
        <a:defRPr sz="21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280CD0-49AC-084A-A9AB-ADC0C3BC5CEF}"/>
              </a:ext>
            </a:extLst>
          </p:cNvPr>
          <p:cNvSpPr>
            <a:spLocks noGrp="1"/>
          </p:cNvSpPr>
          <p:nvPr>
            <p:ph type="title"/>
          </p:nvPr>
        </p:nvSpPr>
        <p:spPr>
          <a:xfrm>
            <a:off x="628650" y="365129"/>
            <a:ext cx="7886700" cy="132556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DF2931E-620D-A044-80A2-247DE83CE7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8C11B2DE-F1A7-DE48-BF12-5FBD30AF8132}"/>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E2A2AA31-134D-BF4D-A8BC-997A04D246F6}" type="datetimeFigureOut">
              <a:rPr lang="en-US" smtClean="0"/>
              <a:pPr/>
              <a:t>11/18/2025</a:t>
            </a:fld>
            <a:endParaRPr lang="en-US" dirty="0"/>
          </a:p>
        </p:txBody>
      </p:sp>
      <p:sp>
        <p:nvSpPr>
          <p:cNvPr id="5" name="Footer Placeholder 4">
            <a:extLst>
              <a:ext uri="{FF2B5EF4-FFF2-40B4-BE49-F238E27FC236}">
                <a16:creationId xmlns:a16="http://schemas.microsoft.com/office/drawing/2014/main" id="{B0503491-F6E5-EE49-991A-AAAC88CA9711}"/>
              </a:ext>
            </a:extLst>
          </p:cNvPr>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2E770B57-45D8-FE41-8710-E1EFD0BBAAB6}"/>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5AEA9250-399A-9C4F-A218-6D41BD93BB12}"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044E42F1-DE04-F748-A582-F2AD035B7D63}"/>
              </a:ext>
            </a:extLst>
          </p:cNvPr>
          <p:cNvPicPr>
            <a:picLocks noChangeAspect="1"/>
          </p:cNvPicPr>
          <p:nvPr userDrawn="1"/>
        </p:nvPicPr>
        <p:blipFill>
          <a:blip r:embed="rId11"/>
          <a:stretch>
            <a:fillRect/>
          </a:stretch>
        </p:blipFill>
        <p:spPr>
          <a:xfrm>
            <a:off x="0" y="0"/>
            <a:ext cx="9144000" cy="6858000"/>
          </a:xfrm>
          <a:prstGeom prst="rect">
            <a:avLst/>
          </a:prstGeom>
        </p:spPr>
      </p:pic>
    </p:spTree>
    <p:extLst>
      <p:ext uri="{BB962C8B-B14F-4D97-AF65-F5344CB8AC3E}">
        <p14:creationId xmlns:p14="http://schemas.microsoft.com/office/powerpoint/2010/main" val="145767065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l" defTabSz="685783" rtl="0" eaLnBrk="1" latinLnBrk="0" hangingPunct="1">
        <a:lnSpc>
          <a:spcPct val="90000"/>
        </a:lnSpc>
        <a:spcBef>
          <a:spcPct val="0"/>
        </a:spcBef>
        <a:buNone/>
        <a:defRPr sz="3300" b="1" kern="1200">
          <a:solidFill>
            <a:schemeClr val="accent5"/>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90000"/>
        </a:lnSpc>
        <a:spcBef>
          <a:spcPts val="751"/>
        </a:spcBef>
        <a:buFont typeface="Arial" panose="020B0604020202020204" pitchFamily="34" charset="0"/>
        <a:buNone/>
        <a:defRPr sz="21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B89A0A-6A62-AE41-AE13-D6FB3F7A4E0A}"/>
              </a:ext>
            </a:extLst>
          </p:cNvPr>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51280CD0-49AC-084A-A9AB-ADC0C3BC5CEF}"/>
              </a:ext>
            </a:extLst>
          </p:cNvPr>
          <p:cNvSpPr>
            <a:spLocks noGrp="1"/>
          </p:cNvSpPr>
          <p:nvPr>
            <p:ph type="title"/>
          </p:nvPr>
        </p:nvSpPr>
        <p:spPr>
          <a:xfrm>
            <a:off x="628650" y="365129"/>
            <a:ext cx="7886700" cy="132556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DF2931E-620D-A044-80A2-247DE83CE7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8C11B2DE-F1A7-DE48-BF12-5FBD30AF8132}"/>
              </a:ext>
            </a:extLst>
          </p:cNvPr>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E2A2AA31-134D-BF4D-A8BC-997A04D246F6}" type="datetimeFigureOut">
              <a:rPr lang="en-US" smtClean="0"/>
              <a:pPr/>
              <a:t>11/18/2025</a:t>
            </a:fld>
            <a:endParaRPr lang="en-US" dirty="0"/>
          </a:p>
        </p:txBody>
      </p:sp>
      <p:sp>
        <p:nvSpPr>
          <p:cNvPr id="5" name="Footer Placeholder 4">
            <a:extLst>
              <a:ext uri="{FF2B5EF4-FFF2-40B4-BE49-F238E27FC236}">
                <a16:creationId xmlns:a16="http://schemas.microsoft.com/office/drawing/2014/main" id="{B0503491-F6E5-EE49-991A-AAAC88CA9711}"/>
              </a:ext>
            </a:extLst>
          </p:cNvPr>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2E770B57-45D8-FE41-8710-E1EFD0BBAAB6}"/>
              </a:ext>
            </a:extLst>
          </p:cNvPr>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5AEA9250-399A-9C4F-A218-6D41BD93BB12}" type="slidenum">
              <a:rPr lang="en-US" smtClean="0"/>
              <a:pPr/>
              <a:t>‹#›</a:t>
            </a:fld>
            <a:endParaRPr lang="en-US" dirty="0"/>
          </a:p>
        </p:txBody>
      </p:sp>
    </p:spTree>
    <p:extLst>
      <p:ext uri="{BB962C8B-B14F-4D97-AF65-F5344CB8AC3E}">
        <p14:creationId xmlns:p14="http://schemas.microsoft.com/office/powerpoint/2010/main" val="122064838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txStyles>
    <p:titleStyle>
      <a:lvl1pPr algn="l" defTabSz="685783" rtl="0" eaLnBrk="1" latinLnBrk="0" hangingPunct="1">
        <a:lnSpc>
          <a:spcPct val="90000"/>
        </a:lnSpc>
        <a:spcBef>
          <a:spcPct val="0"/>
        </a:spcBef>
        <a:buNone/>
        <a:defRPr sz="33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90000"/>
        </a:lnSpc>
        <a:spcBef>
          <a:spcPts val="751"/>
        </a:spcBef>
        <a:buFont typeface="Arial" panose="020B0604020202020204" pitchFamily="34" charset="0"/>
        <a:buNone/>
        <a:defRPr sz="2100" kern="1200">
          <a:solidFill>
            <a:schemeClr val="bg1"/>
          </a:solidFill>
          <a:latin typeface="Arial" panose="020B0604020202020204" pitchFamily="34" charset="0"/>
          <a:ea typeface="+mn-ea"/>
          <a:cs typeface="Arial" panose="020B0604020202020204" pitchFamily="34" charset="0"/>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bg1"/>
          </a:solidFill>
          <a:latin typeface="Arial" panose="020B0604020202020204" pitchFamily="34" charset="0"/>
          <a:ea typeface="+mn-ea"/>
          <a:cs typeface="Arial" panose="020B0604020202020204" pitchFamily="34" charset="0"/>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bg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bg1"/>
          </a:solidFill>
          <a:latin typeface="Arial" panose="020B0604020202020204" pitchFamily="34" charset="0"/>
          <a:ea typeface="+mn-ea"/>
          <a:cs typeface="Arial" panose="020B060402020202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6.xml"/><Relationship Id="rId6" Type="http://schemas.openxmlformats.org/officeDocument/2006/relationships/image" Target="../media/image18.png"/><Relationship Id="rId5" Type="http://schemas.microsoft.com/office/2007/relationships/hdphoto" Target="../media/hdphoto2.wdp"/><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6.svg"/></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hyperlink" Target="mailto:OlderPeoplesResponseTeam@BDCT.NHS.UK" TargetMode="External"/><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16.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52.sv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sv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16.xml"/><Relationship Id="rId6" Type="http://schemas.openxmlformats.org/officeDocument/2006/relationships/image" Target="../media/image57.png"/><Relationship Id="rId11" Type="http://schemas.openxmlformats.org/officeDocument/2006/relationships/image" Target="../media/image62.svg"/><Relationship Id="rId5" Type="http://schemas.openxmlformats.org/officeDocument/2006/relationships/image" Target="../media/image56.svg"/><Relationship Id="rId15" Type="http://schemas.openxmlformats.org/officeDocument/2006/relationships/image" Target="../media/image66.sv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svg"/><Relationship Id="rId14" Type="http://schemas.openxmlformats.org/officeDocument/2006/relationships/image" Target="../media/image6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s://www.bradfordcareassociation.org/support-quality" TargetMode="External"/><Relationship Id="rId2" Type="http://schemas.openxmlformats.org/officeDocument/2006/relationships/hyperlink" Target="https://bradford.connecttosupport.org/media/gosoo0jk/bradford-care-home-handbook-v16.pdf" TargetMode="Externa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teams.microsoft.com/l/meetup-join/19%3ameeting_ZTNlYzE3ZWEtNDY2ZS00NWY3LWE3NWQtZjQ2NjZlZTNjNDc2%40thread.v2/0?context=%7B%22Tid%22%3a%2254dc4d23-ca49-4e61-9a46-12b2d38b7326%22%2c%22Oid%22%3a%2228c7a5c3-cf5c-4f48-bb34-666211b5f7c8%22%7D" TargetMode="External"/><Relationship Id="rId1" Type="http://schemas.openxmlformats.org/officeDocument/2006/relationships/slideLayout" Target="../slideLayouts/slideLayout15.xml"/><Relationship Id="rId6" Type="http://schemas.openxmlformats.org/officeDocument/2006/relationships/hyperlink" Target="mailto:admin@bradfordcareassociation.org" TargetMode="External"/><Relationship Id="rId5" Type="http://schemas.openxmlformats.org/officeDocument/2006/relationships/image" Target="../media/image69.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E0-tYdGqHbc?si=bZz6YKyY_wuE3IwC" TargetMode="External"/><Relationship Id="rId2" Type="http://schemas.openxmlformats.org/officeDocument/2006/relationships/hyperlink" Target="https://gbr01.safelinks.protection.outlook.com/?url=https%3A%2F%2Fwww.youtube.com%2Fwatch%3Fv%3DlEk3-AIIHOw%26t%3D0s&amp;data=05%7C02%7Clisa.oldfield1%40nhs.net%7Cd8b60efebd83461ae65d08dc78d2a02b%7C37c354b285b047f5b22207b48d774ee3%7C0%7C0%7C638518093240479050%7CUnknown%7CTWFpbGZsb3d8eyJWIjoiMC4wLjAwMDAiLCJQIjoiV2luMzIiLCJBTiI6Ik1haWwiLCJXVCI6Mn0%3D%7C0%7C%7C%7C&amp;sdata=2rDtHRwc2Cl%2BVNJxJ%2FuKEKtmlA3uLncaaUMJlbsZliM%3D&amp;reserved=0" TargetMode="Externa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hyperlink" Target="https://www.rospa.com/policy/home-safety/advice/falls-prevention/fall-fighter" TargetMode="External"/><Relationship Id="rId4" Type="http://schemas.openxmlformats.org/officeDocument/2006/relationships/hyperlink" Target="https://gbr01.safelinks.protection.outlook.com/?url=https%3A%2F%2Fwww.youtube.com%2Fwatch%3Fv%3DstmYCgRbgfE&amp;data=05%7C02%7Clisa.oldfield1%40nhs.net%7C8e1054ef3e974c663c3e08dcfcc69183%7C37c354b285b047f5b22207b48d774ee3%7C0%7C0%7C638663176998328341%7CUnknown%7CTWFpbGZsb3d8eyJWIjoiMC4wLjAwMDAiLCJQIjoiV2luMzIiLCJBTiI6Ik1haWwiLCJXVCI6Mn0%3D%7C0%7C%7C%7C&amp;sdata=hsF2V1wcqaFw8Ah316NPsfyCha9%2FeUWA0W%2BCeiLoEHw%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36B412-3591-655D-B968-53484217A490}"/>
              </a:ext>
            </a:extLst>
          </p:cNvPr>
          <p:cNvSpPr txBox="1">
            <a:spLocks/>
          </p:cNvSpPr>
          <p:nvPr/>
        </p:nvSpPr>
        <p:spPr>
          <a:xfrm>
            <a:off x="113243" y="1802343"/>
            <a:ext cx="4258732" cy="2641600"/>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4500" b="1"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Winter Pack</a:t>
            </a:r>
            <a:br>
              <a:rPr kumimoji="0" lang="en-GB" sz="4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br>
            <a:r>
              <a:rPr kumimoji="0" lang="en-GB" sz="4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for</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Care Homes</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2025/26</a:t>
            </a:r>
          </a:p>
        </p:txBody>
      </p:sp>
    </p:spTree>
    <p:extLst>
      <p:ext uri="{BB962C8B-B14F-4D97-AF65-F5344CB8AC3E}">
        <p14:creationId xmlns:p14="http://schemas.microsoft.com/office/powerpoint/2010/main" val="69692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DB419-B8A6-0646-F347-0A7451C4A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AD98C9-DC07-4B66-0091-5BC02ACAF1A5}"/>
              </a:ext>
            </a:extLst>
          </p:cNvPr>
          <p:cNvSpPr>
            <a:spLocks noGrp="1"/>
          </p:cNvSpPr>
          <p:nvPr>
            <p:ph type="title"/>
          </p:nvPr>
        </p:nvSpPr>
        <p:spPr>
          <a:xfrm>
            <a:off x="291436" y="510078"/>
            <a:ext cx="7035236" cy="671066"/>
          </a:xfrm>
        </p:spPr>
        <p:txBody>
          <a:bodyPr/>
          <a:lstStyle/>
          <a:p>
            <a:r>
              <a:rPr lang="en-GB" dirty="0"/>
              <a:t>Preventing Falls in Care Homes</a:t>
            </a:r>
          </a:p>
        </p:txBody>
      </p:sp>
      <p:sp>
        <p:nvSpPr>
          <p:cNvPr id="3" name="Content Placeholder 3">
            <a:extLst>
              <a:ext uri="{FF2B5EF4-FFF2-40B4-BE49-F238E27FC236}">
                <a16:creationId xmlns:a16="http://schemas.microsoft.com/office/drawing/2014/main" id="{75973EFD-7B06-FD49-147B-F11270E0CDA3}"/>
              </a:ext>
            </a:extLst>
          </p:cNvPr>
          <p:cNvSpPr txBox="1">
            <a:spLocks/>
          </p:cNvSpPr>
          <p:nvPr/>
        </p:nvSpPr>
        <p:spPr>
          <a:xfrm>
            <a:off x="281859" y="1026543"/>
            <a:ext cx="8482003" cy="5621907"/>
          </a:xfrm>
          <a:prstGeom prst="rect">
            <a:avLst/>
          </a:prstGeom>
        </p:spPr>
        <p:txBody>
          <a:bodyPr>
            <a:noAutofit/>
          </a:bodyPr>
          <a:lstStyle>
            <a:lvl1pPr marL="0" indent="0" algn="l" defTabSz="685783" rtl="0" eaLnBrk="1" latinLnBrk="0" hangingPunct="1">
              <a:lnSpc>
                <a:spcPct val="90000"/>
              </a:lnSpc>
              <a:spcBef>
                <a:spcPts val="751"/>
              </a:spcBef>
              <a:buFont typeface="Arial" panose="020B0604020202020204" pitchFamily="34" charset="0"/>
              <a:buNone/>
              <a:defRPr sz="21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R="190500">
              <a:buSzPts val="1000"/>
              <a:tabLst>
                <a:tab pos="457200" algn="l"/>
              </a:tabLst>
            </a:pPr>
            <a:r>
              <a:rPr lang="en-GB" sz="2400" b="1" dirty="0">
                <a:solidFill>
                  <a:srgbClr val="212529"/>
                </a:solidFill>
                <a:ea typeface="Times New Roman" panose="02020603050405020304" pitchFamily="18" charset="0"/>
              </a:rPr>
              <a:t>Top tips:</a:t>
            </a:r>
            <a:endParaRPr lang="en-GB" sz="2400" dirty="0">
              <a:solidFill>
                <a:srgbClr val="212529"/>
              </a:solidFill>
              <a:ea typeface="Times New Roman" panose="02020603050405020304" pitchFamily="18" charset="0"/>
            </a:endParaRPr>
          </a:p>
          <a:p>
            <a:pPr marR="190500">
              <a:buSzPts val="1000"/>
              <a:tabLst>
                <a:tab pos="457200" algn="l"/>
              </a:tabLst>
            </a:pPr>
            <a:endParaRPr lang="en-GB" sz="1500" b="1" dirty="0">
              <a:solidFill>
                <a:srgbClr val="212529"/>
              </a:solidFill>
              <a:ea typeface="Times New Roman" panose="02020603050405020304" pitchFamily="18" charset="0"/>
            </a:endParaRPr>
          </a:p>
          <a:p>
            <a:pPr marR="190500">
              <a:buSzPts val="1000"/>
              <a:tabLst>
                <a:tab pos="457200" algn="l"/>
              </a:tabLst>
            </a:pPr>
            <a:endParaRPr lang="en-GB" sz="1500" b="1" dirty="0">
              <a:solidFill>
                <a:srgbClr val="212529"/>
              </a:solidFill>
              <a:ea typeface="Times New Roman" panose="02020603050405020304" pitchFamily="18" charset="0"/>
            </a:endParaRPr>
          </a:p>
          <a:p>
            <a:pPr marR="190500">
              <a:buSzPts val="1000"/>
              <a:tabLst>
                <a:tab pos="457200" algn="l"/>
              </a:tabLst>
            </a:pPr>
            <a:endParaRPr lang="en-GB" sz="1500" b="1" dirty="0">
              <a:solidFill>
                <a:srgbClr val="212529"/>
              </a:solidFill>
              <a:ea typeface="Times New Roman" panose="02020603050405020304" pitchFamily="18" charset="0"/>
            </a:endParaRPr>
          </a:p>
          <a:p>
            <a:pPr marR="190500">
              <a:buSzPts val="1000"/>
              <a:tabLst>
                <a:tab pos="457200" algn="l"/>
              </a:tabLst>
            </a:pPr>
            <a:endParaRPr lang="en-GB" sz="1500" b="1" dirty="0">
              <a:solidFill>
                <a:srgbClr val="212529"/>
              </a:solidFill>
              <a:ea typeface="Times New Roman" panose="02020603050405020304" pitchFamily="18" charset="0"/>
            </a:endParaRPr>
          </a:p>
          <a:p>
            <a:pPr marR="190500">
              <a:buSzPts val="1000"/>
              <a:tabLst>
                <a:tab pos="457200" algn="l"/>
              </a:tabLst>
            </a:pPr>
            <a:endParaRPr lang="en-GB" sz="1500" b="1" dirty="0">
              <a:solidFill>
                <a:srgbClr val="212529"/>
              </a:solidFill>
              <a:ea typeface="Times New Roman" panose="02020603050405020304" pitchFamily="18" charset="0"/>
            </a:endParaRPr>
          </a:p>
          <a:p>
            <a:pPr marR="190500">
              <a:buSzPts val="1000"/>
              <a:tabLst>
                <a:tab pos="457200" algn="l"/>
              </a:tabLst>
            </a:pPr>
            <a:endParaRPr lang="en-GB" sz="1500" b="1" dirty="0">
              <a:solidFill>
                <a:srgbClr val="212529"/>
              </a:solidFill>
              <a:ea typeface="Times New Roman" panose="02020603050405020304" pitchFamily="18" charset="0"/>
            </a:endParaRPr>
          </a:p>
          <a:p>
            <a:pPr marR="190500">
              <a:buSzPts val="1000"/>
              <a:tabLst>
                <a:tab pos="457200" algn="l"/>
              </a:tabLst>
            </a:pPr>
            <a:endParaRPr lang="en-GB" sz="1500" b="1" dirty="0">
              <a:solidFill>
                <a:srgbClr val="212529"/>
              </a:solidFill>
              <a:ea typeface="Times New Roman" panose="02020603050405020304" pitchFamily="18" charset="0"/>
            </a:endParaRPr>
          </a:p>
          <a:p>
            <a:pPr marR="190500">
              <a:buSzPts val="1000"/>
              <a:tabLst>
                <a:tab pos="457200" algn="l"/>
              </a:tabLst>
            </a:pPr>
            <a:endParaRPr lang="en-GB" sz="1500" b="1" dirty="0">
              <a:solidFill>
                <a:srgbClr val="212529"/>
              </a:solidFill>
              <a:ea typeface="Times New Roman" panose="02020603050405020304" pitchFamily="18" charset="0"/>
            </a:endParaRPr>
          </a:p>
          <a:p>
            <a:pPr marL="342900" marR="190500" indent="-342900">
              <a:buSzPts val="1000"/>
              <a:buFont typeface="Symbol" panose="05050102010706020507" pitchFamily="18" charset="2"/>
              <a:buChar char=""/>
              <a:tabLst>
                <a:tab pos="457200" algn="l"/>
              </a:tabLst>
            </a:pPr>
            <a:endParaRPr lang="en-GB" sz="1500" b="1" dirty="0">
              <a:solidFill>
                <a:srgbClr val="212529"/>
              </a:solidFill>
              <a:ea typeface="Times New Roman" panose="02020603050405020304" pitchFamily="18" charset="0"/>
            </a:endParaRPr>
          </a:p>
          <a:p>
            <a:pPr marL="342900" marR="190500" indent="-342900">
              <a:buSzPts val="1000"/>
              <a:buFont typeface="Symbol" panose="05050102010706020507" pitchFamily="18" charset="2"/>
              <a:buChar char=""/>
              <a:tabLst>
                <a:tab pos="457200" algn="l"/>
              </a:tabLst>
            </a:pPr>
            <a:endParaRPr lang="en-GB" sz="1500" b="1" dirty="0">
              <a:solidFill>
                <a:srgbClr val="212529"/>
              </a:solidFill>
              <a:ea typeface="Times New Roman" panose="02020603050405020304" pitchFamily="18" charset="0"/>
            </a:endParaRPr>
          </a:p>
          <a:p>
            <a:pPr marL="342900" marR="190500" indent="-342900">
              <a:buSzPts val="1000"/>
              <a:buFont typeface="Symbol" panose="05050102010706020507" pitchFamily="18" charset="2"/>
              <a:buChar char=""/>
              <a:tabLst>
                <a:tab pos="457200" algn="l"/>
              </a:tabLst>
            </a:pPr>
            <a:endParaRPr lang="en-GB" sz="1500" b="1" dirty="0">
              <a:solidFill>
                <a:srgbClr val="212529"/>
              </a:solidFill>
              <a:ea typeface="Times New Roman" panose="02020603050405020304" pitchFamily="18" charset="0"/>
            </a:endParaRPr>
          </a:p>
          <a:p>
            <a:pPr marL="342900" marR="190500" indent="-342900">
              <a:buSzPts val="1000"/>
              <a:buFont typeface="Symbol" panose="05050102010706020507" pitchFamily="18" charset="2"/>
              <a:buChar char=""/>
              <a:tabLst>
                <a:tab pos="457200" algn="l"/>
              </a:tabLst>
            </a:pPr>
            <a:endParaRPr lang="en-GB" sz="1500" b="1" dirty="0">
              <a:solidFill>
                <a:srgbClr val="212529"/>
              </a:solidFill>
              <a:ea typeface="Times New Roman" panose="02020603050405020304" pitchFamily="18" charset="0"/>
            </a:endParaRPr>
          </a:p>
          <a:p>
            <a:pPr marL="342900" marR="190500" indent="-342900">
              <a:buSzPts val="1000"/>
              <a:buFont typeface="Symbol" panose="05050102010706020507" pitchFamily="18" charset="2"/>
              <a:buChar char=""/>
              <a:tabLst>
                <a:tab pos="457200" algn="l"/>
              </a:tabLst>
            </a:pPr>
            <a:endParaRPr lang="en-GB" sz="1500" b="1" dirty="0">
              <a:solidFill>
                <a:srgbClr val="212529"/>
              </a:solidFill>
              <a:ea typeface="Times New Roman" panose="02020603050405020304" pitchFamily="18" charset="0"/>
            </a:endParaRPr>
          </a:p>
          <a:p>
            <a:endParaRPr lang="en-GB" sz="1500" dirty="0"/>
          </a:p>
        </p:txBody>
      </p:sp>
      <p:sp>
        <p:nvSpPr>
          <p:cNvPr id="4" name="Rectangle: Rounded Corners 3">
            <a:extLst>
              <a:ext uri="{FF2B5EF4-FFF2-40B4-BE49-F238E27FC236}">
                <a16:creationId xmlns:a16="http://schemas.microsoft.com/office/drawing/2014/main" id="{4E5A5AC2-48DB-1C52-F3DE-2973B4772688}"/>
              </a:ext>
            </a:extLst>
          </p:cNvPr>
          <p:cNvSpPr/>
          <p:nvPr/>
        </p:nvSpPr>
        <p:spPr>
          <a:xfrm>
            <a:off x="281859" y="1583754"/>
            <a:ext cx="2160000" cy="720000"/>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Arial" panose="020B0604020202020204" pitchFamily="34" charset="0"/>
                <a:cs typeface="Arial" panose="020B0604020202020204" pitchFamily="34" charset="0"/>
              </a:rPr>
              <a:t>Conduct Regular Risk Assessments</a:t>
            </a:r>
          </a:p>
        </p:txBody>
      </p:sp>
      <p:sp>
        <p:nvSpPr>
          <p:cNvPr id="5" name="Rectangle: Rounded Corners 4">
            <a:extLst>
              <a:ext uri="{FF2B5EF4-FFF2-40B4-BE49-F238E27FC236}">
                <a16:creationId xmlns:a16="http://schemas.microsoft.com/office/drawing/2014/main" id="{02589ADA-BCBE-3CE8-EE6F-D75769382B6D}"/>
              </a:ext>
            </a:extLst>
          </p:cNvPr>
          <p:cNvSpPr/>
          <p:nvPr/>
        </p:nvSpPr>
        <p:spPr>
          <a:xfrm>
            <a:off x="2761951" y="1583754"/>
            <a:ext cx="6001910" cy="72000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rgbClr val="212529"/>
                </a:solidFill>
                <a:effectLst/>
                <a:latin typeface="Arial" panose="020B0604020202020204" pitchFamily="34" charset="0"/>
                <a:ea typeface="Times New Roman" panose="02020603050405020304" pitchFamily="18" charset="0"/>
              </a:rPr>
              <a:t>Assess their medical history, medications, mobility and cognitive function.</a:t>
            </a:r>
            <a:endParaRPr lang="en-GB" sz="1600" dirty="0">
              <a:solidFill>
                <a:schemeClr val="bg1"/>
              </a:solidFill>
            </a:endParaRPr>
          </a:p>
        </p:txBody>
      </p:sp>
      <p:cxnSp>
        <p:nvCxnSpPr>
          <p:cNvPr id="9" name="Straight Connector 8">
            <a:extLst>
              <a:ext uri="{FF2B5EF4-FFF2-40B4-BE49-F238E27FC236}">
                <a16:creationId xmlns:a16="http://schemas.microsoft.com/office/drawing/2014/main" id="{C01F6EE7-32DD-E762-33AF-1606041F9483}"/>
              </a:ext>
            </a:extLst>
          </p:cNvPr>
          <p:cNvCxnSpPr>
            <a:cxnSpLocks/>
          </p:cNvCxnSpPr>
          <p:nvPr/>
        </p:nvCxnSpPr>
        <p:spPr>
          <a:xfrm>
            <a:off x="2401951" y="1963329"/>
            <a:ext cx="36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6B883423-D373-774F-AE14-6FFD42CA6AE8}"/>
              </a:ext>
            </a:extLst>
          </p:cNvPr>
          <p:cNvSpPr/>
          <p:nvPr/>
        </p:nvSpPr>
        <p:spPr>
          <a:xfrm>
            <a:off x="281857" y="2471348"/>
            <a:ext cx="2160000" cy="720000"/>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effectLst/>
                <a:latin typeface="Arial" panose="020B0604020202020204" pitchFamily="34" charset="0"/>
                <a:ea typeface="Times New Roman" panose="02020603050405020304" pitchFamily="18" charset="0"/>
              </a:rPr>
              <a:t>Create a Safe Environment</a:t>
            </a:r>
            <a:endParaRPr lang="en-GB" sz="1400" b="1" dirty="0">
              <a:solidFill>
                <a:schemeClr val="bg1"/>
              </a:solidFill>
            </a:endParaRPr>
          </a:p>
        </p:txBody>
      </p:sp>
      <p:sp>
        <p:nvSpPr>
          <p:cNvPr id="13" name="Rectangle: Rounded Corners 12">
            <a:extLst>
              <a:ext uri="{FF2B5EF4-FFF2-40B4-BE49-F238E27FC236}">
                <a16:creationId xmlns:a16="http://schemas.microsoft.com/office/drawing/2014/main" id="{43BFD9FE-4CB1-2574-8A66-C5E47B50976B}"/>
              </a:ext>
            </a:extLst>
          </p:cNvPr>
          <p:cNvSpPr/>
          <p:nvPr/>
        </p:nvSpPr>
        <p:spPr>
          <a:xfrm>
            <a:off x="2761950" y="2399928"/>
            <a:ext cx="6001911" cy="90000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rgbClr val="212529"/>
                </a:solidFill>
                <a:effectLst/>
                <a:latin typeface="Arial" panose="020B0604020202020204" pitchFamily="34" charset="0"/>
                <a:ea typeface="Times New Roman" panose="02020603050405020304" pitchFamily="18" charset="0"/>
              </a:rPr>
              <a:t>Remove clutter, secure loose rugs and ensure that furniture is arranged to allow clear, wide pathways. Install non-slip flooring in high-risk areas like bathrooms and kitchens.</a:t>
            </a:r>
            <a:endParaRPr lang="en-GB" sz="1600" dirty="0">
              <a:solidFill>
                <a:schemeClr val="bg1"/>
              </a:solidFill>
            </a:endParaRPr>
          </a:p>
        </p:txBody>
      </p:sp>
      <p:cxnSp>
        <p:nvCxnSpPr>
          <p:cNvPr id="14" name="Straight Connector 13">
            <a:extLst>
              <a:ext uri="{FF2B5EF4-FFF2-40B4-BE49-F238E27FC236}">
                <a16:creationId xmlns:a16="http://schemas.microsoft.com/office/drawing/2014/main" id="{3C299787-B573-3B3F-F59E-95973C958556}"/>
              </a:ext>
            </a:extLst>
          </p:cNvPr>
          <p:cNvCxnSpPr>
            <a:cxnSpLocks/>
          </p:cNvCxnSpPr>
          <p:nvPr/>
        </p:nvCxnSpPr>
        <p:spPr>
          <a:xfrm>
            <a:off x="2401949" y="2828278"/>
            <a:ext cx="36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B141060F-20AB-77D4-24DE-91959EBDB0CA}"/>
              </a:ext>
            </a:extLst>
          </p:cNvPr>
          <p:cNvSpPr/>
          <p:nvPr/>
        </p:nvSpPr>
        <p:spPr>
          <a:xfrm>
            <a:off x="281857" y="3465222"/>
            <a:ext cx="2160000" cy="720000"/>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Arial" panose="020B0604020202020204" pitchFamily="34" charset="0"/>
                <a:cs typeface="Arial" panose="020B0604020202020204" pitchFamily="34" charset="0"/>
              </a:rPr>
              <a:t>Provide Adequate Lighting</a:t>
            </a:r>
          </a:p>
        </p:txBody>
      </p:sp>
      <p:sp>
        <p:nvSpPr>
          <p:cNvPr id="20" name="Rectangle: Rounded Corners 19">
            <a:extLst>
              <a:ext uri="{FF2B5EF4-FFF2-40B4-BE49-F238E27FC236}">
                <a16:creationId xmlns:a16="http://schemas.microsoft.com/office/drawing/2014/main" id="{8F5AF64B-B572-60A8-1129-3ADEBEBBB248}"/>
              </a:ext>
            </a:extLst>
          </p:cNvPr>
          <p:cNvSpPr/>
          <p:nvPr/>
        </p:nvSpPr>
        <p:spPr>
          <a:xfrm>
            <a:off x="2761949" y="3396102"/>
            <a:ext cx="6001910" cy="90000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rgbClr val="212529"/>
                </a:solidFill>
                <a:latin typeface="Arial" panose="020B0604020202020204" pitchFamily="34" charset="0"/>
                <a:ea typeface="Times New Roman" panose="02020603050405020304" pitchFamily="18" charset="0"/>
              </a:rPr>
              <a:t>Ensure that all areas, especially hallways and staircases are well-lit.  Use night lights in residents’ rooms and bathrooms to help them navigate safely during the night</a:t>
            </a:r>
            <a:r>
              <a:rPr lang="en-GB" sz="1600" dirty="0">
                <a:solidFill>
                  <a:srgbClr val="212529"/>
                </a:solidFill>
                <a:effectLst/>
                <a:latin typeface="Arial" panose="020B0604020202020204" pitchFamily="34" charset="0"/>
                <a:ea typeface="Times New Roman" panose="02020603050405020304" pitchFamily="18" charset="0"/>
              </a:rPr>
              <a:t>.</a:t>
            </a:r>
            <a:endParaRPr lang="en-GB" sz="1600" dirty="0">
              <a:solidFill>
                <a:schemeClr val="bg1"/>
              </a:solidFill>
            </a:endParaRPr>
          </a:p>
        </p:txBody>
      </p:sp>
      <p:cxnSp>
        <p:nvCxnSpPr>
          <p:cNvPr id="21" name="Straight Connector 20">
            <a:extLst>
              <a:ext uri="{FF2B5EF4-FFF2-40B4-BE49-F238E27FC236}">
                <a16:creationId xmlns:a16="http://schemas.microsoft.com/office/drawing/2014/main" id="{4968D037-3741-25E7-FECD-36E70DE28FC4}"/>
              </a:ext>
            </a:extLst>
          </p:cNvPr>
          <p:cNvCxnSpPr>
            <a:cxnSpLocks/>
          </p:cNvCxnSpPr>
          <p:nvPr/>
        </p:nvCxnSpPr>
        <p:spPr>
          <a:xfrm flipV="1">
            <a:off x="2401949" y="3837475"/>
            <a:ext cx="36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18BA41E3-203A-CB23-5329-C27A2AB02B66}"/>
              </a:ext>
            </a:extLst>
          </p:cNvPr>
          <p:cNvSpPr/>
          <p:nvPr/>
        </p:nvSpPr>
        <p:spPr>
          <a:xfrm>
            <a:off x="281856" y="4544552"/>
            <a:ext cx="2160000" cy="720000"/>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Arial" panose="020B0604020202020204" pitchFamily="34" charset="0"/>
                <a:cs typeface="Arial" panose="020B0604020202020204" pitchFamily="34" charset="0"/>
              </a:rPr>
              <a:t>Install Grab Bars and Handrails</a:t>
            </a:r>
          </a:p>
        </p:txBody>
      </p:sp>
      <p:sp>
        <p:nvSpPr>
          <p:cNvPr id="23" name="Rectangle: Rounded Corners 22">
            <a:extLst>
              <a:ext uri="{FF2B5EF4-FFF2-40B4-BE49-F238E27FC236}">
                <a16:creationId xmlns:a16="http://schemas.microsoft.com/office/drawing/2014/main" id="{CDF631EB-CFF6-2A5F-9F67-F049EEA56D40}"/>
              </a:ext>
            </a:extLst>
          </p:cNvPr>
          <p:cNvSpPr/>
          <p:nvPr/>
        </p:nvSpPr>
        <p:spPr>
          <a:xfrm>
            <a:off x="2761948" y="4392276"/>
            <a:ext cx="6001911" cy="90000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190500" lvl="0">
              <a:spcAft>
                <a:spcPts val="0"/>
              </a:spcAft>
              <a:buSzPts val="1000"/>
              <a:tabLst>
                <a:tab pos="457200" algn="l"/>
              </a:tabLst>
            </a:pPr>
            <a:r>
              <a:rPr lang="en-GB" sz="1600" dirty="0">
                <a:solidFill>
                  <a:srgbClr val="212529"/>
                </a:solidFill>
                <a:effectLst/>
                <a:latin typeface="Arial" panose="020B0604020202020204" pitchFamily="34" charset="0"/>
                <a:ea typeface="Times New Roman" panose="02020603050405020304" pitchFamily="18" charset="0"/>
              </a:rPr>
              <a:t>Grab bars in bathrooms and handrails in hallways and staircases provide necessary support and stability for residents as they move around the care home.</a:t>
            </a:r>
            <a:endParaRPr lang="en-GB" sz="1600" dirty="0">
              <a:effectLst/>
              <a:latin typeface="Calibri" panose="020F0502020204030204" pitchFamily="34" charset="0"/>
              <a:ea typeface="Calibri" panose="020F0502020204030204" pitchFamily="34" charset="0"/>
            </a:endParaRPr>
          </a:p>
        </p:txBody>
      </p:sp>
      <p:cxnSp>
        <p:nvCxnSpPr>
          <p:cNvPr id="24" name="Straight Connector 23">
            <a:extLst>
              <a:ext uri="{FF2B5EF4-FFF2-40B4-BE49-F238E27FC236}">
                <a16:creationId xmlns:a16="http://schemas.microsoft.com/office/drawing/2014/main" id="{35EAFE84-DA87-CCD7-7F3B-0AC6362CF046}"/>
              </a:ext>
            </a:extLst>
          </p:cNvPr>
          <p:cNvCxnSpPr>
            <a:cxnSpLocks/>
          </p:cNvCxnSpPr>
          <p:nvPr/>
        </p:nvCxnSpPr>
        <p:spPr>
          <a:xfrm>
            <a:off x="2401948" y="4904552"/>
            <a:ext cx="36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14BEB73C-8C35-892C-4AD5-B2E2AB8B2184}"/>
              </a:ext>
            </a:extLst>
          </p:cNvPr>
          <p:cNvSpPr/>
          <p:nvPr/>
        </p:nvSpPr>
        <p:spPr>
          <a:xfrm>
            <a:off x="291439" y="5670921"/>
            <a:ext cx="2160000" cy="720000"/>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effectLst/>
                <a:latin typeface="Arial" panose="020B0604020202020204" pitchFamily="34" charset="0"/>
                <a:ea typeface="Times New Roman" panose="02020603050405020304" pitchFamily="18" charset="0"/>
              </a:rPr>
              <a:t>Implement a Response Plan</a:t>
            </a:r>
            <a:endParaRPr lang="en-GB" sz="1400" b="1" dirty="0">
              <a:solidFill>
                <a:schemeClr val="bg1"/>
              </a:solidFill>
            </a:endParaRPr>
          </a:p>
        </p:txBody>
      </p:sp>
      <p:cxnSp>
        <p:nvCxnSpPr>
          <p:cNvPr id="16" name="Straight Connector 15">
            <a:extLst>
              <a:ext uri="{FF2B5EF4-FFF2-40B4-BE49-F238E27FC236}">
                <a16:creationId xmlns:a16="http://schemas.microsoft.com/office/drawing/2014/main" id="{B8E04734-BE75-2A73-C40C-3F31DB201790}"/>
              </a:ext>
            </a:extLst>
          </p:cNvPr>
          <p:cNvCxnSpPr>
            <a:cxnSpLocks/>
          </p:cNvCxnSpPr>
          <p:nvPr/>
        </p:nvCxnSpPr>
        <p:spPr>
          <a:xfrm>
            <a:off x="2401951" y="6030921"/>
            <a:ext cx="36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828B834A-70DE-F039-22F6-7C840273ABC5}"/>
              </a:ext>
            </a:extLst>
          </p:cNvPr>
          <p:cNvSpPr/>
          <p:nvPr/>
        </p:nvSpPr>
        <p:spPr>
          <a:xfrm>
            <a:off x="2761951" y="5388450"/>
            <a:ext cx="6001911" cy="126000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rgbClr val="212529"/>
                </a:solidFill>
                <a:effectLst/>
                <a:latin typeface="Arial" panose="020B0604020202020204" pitchFamily="34" charset="0"/>
                <a:ea typeface="Times New Roman" panose="02020603050405020304" pitchFamily="18" charset="0"/>
              </a:rPr>
              <a:t>Have a clear plan in place for responding to falls.  This includes providing immediate assistance, assessing the resident for injuries and documenting the incident.  Review each fall incident to identify causes and implement measures to prevent future falls.</a:t>
            </a:r>
            <a:endParaRPr lang="en-GB" sz="1600" dirty="0">
              <a:solidFill>
                <a:schemeClr val="bg1"/>
              </a:solidFill>
            </a:endParaRPr>
          </a:p>
        </p:txBody>
      </p:sp>
    </p:spTree>
    <p:extLst>
      <p:ext uri="{BB962C8B-B14F-4D97-AF65-F5344CB8AC3E}">
        <p14:creationId xmlns:p14="http://schemas.microsoft.com/office/powerpoint/2010/main" val="178430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EE113-0F7C-E577-6061-B0B5422F96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1EC0E7-B867-7A8B-A656-8917B15D02B6}"/>
              </a:ext>
            </a:extLst>
          </p:cNvPr>
          <p:cNvSpPr>
            <a:spLocks noGrp="1"/>
          </p:cNvSpPr>
          <p:nvPr>
            <p:ph type="title"/>
          </p:nvPr>
        </p:nvSpPr>
        <p:spPr>
          <a:xfrm>
            <a:off x="291436" y="510078"/>
            <a:ext cx="7035236" cy="671066"/>
          </a:xfrm>
        </p:spPr>
        <p:txBody>
          <a:bodyPr/>
          <a:lstStyle/>
          <a:p>
            <a:r>
              <a:rPr lang="en-GB" dirty="0"/>
              <a:t>Preventing Falls in Care Homes</a:t>
            </a:r>
          </a:p>
        </p:txBody>
      </p:sp>
      <p:sp>
        <p:nvSpPr>
          <p:cNvPr id="3" name="Content Placeholder 3">
            <a:extLst>
              <a:ext uri="{FF2B5EF4-FFF2-40B4-BE49-F238E27FC236}">
                <a16:creationId xmlns:a16="http://schemas.microsoft.com/office/drawing/2014/main" id="{C1363CDB-C852-EF82-DAE9-D90E667B540A}"/>
              </a:ext>
            </a:extLst>
          </p:cNvPr>
          <p:cNvSpPr txBox="1">
            <a:spLocks/>
          </p:cNvSpPr>
          <p:nvPr/>
        </p:nvSpPr>
        <p:spPr>
          <a:xfrm>
            <a:off x="281859" y="1009291"/>
            <a:ext cx="8482003" cy="5639159"/>
          </a:xfrm>
          <a:prstGeom prst="rect">
            <a:avLst/>
          </a:prstGeom>
        </p:spPr>
        <p:txBody>
          <a:bodyPr>
            <a:noAutofit/>
          </a:bodyPr>
          <a:lstStyle>
            <a:lvl1pPr marL="0" indent="0" algn="l" defTabSz="685783" rtl="0" eaLnBrk="1" latinLnBrk="0" hangingPunct="1">
              <a:lnSpc>
                <a:spcPct val="90000"/>
              </a:lnSpc>
              <a:spcBef>
                <a:spcPts val="751"/>
              </a:spcBef>
              <a:buFont typeface="Arial" panose="020B0604020202020204" pitchFamily="34" charset="0"/>
              <a:buNone/>
              <a:defRPr sz="21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514338" indent="-171446" algn="l" defTabSz="685783"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857229" indent="-171446" algn="l" defTabSz="685783"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200121" indent="-171446" algn="l" defTabSz="685783" rtl="0" eaLnBrk="1" latinLnBrk="0" hangingPunct="1">
              <a:lnSpc>
                <a:spcPct val="90000"/>
              </a:lnSpc>
              <a:spcBef>
                <a:spcPts val="375"/>
              </a:spcBef>
              <a:buFont typeface="Arial" panose="020B0604020202020204" pitchFamily="34" charset="0"/>
              <a:buChar char="•"/>
              <a:defRPr sz="1351"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351"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marR="190500">
              <a:buSzPts val="1000"/>
              <a:tabLst>
                <a:tab pos="457200" algn="l"/>
              </a:tabLst>
            </a:pPr>
            <a:r>
              <a:rPr lang="en-GB" sz="2400" b="1" dirty="0">
                <a:solidFill>
                  <a:srgbClr val="212529"/>
                </a:solidFill>
                <a:ea typeface="Times New Roman" panose="02020603050405020304" pitchFamily="18" charset="0"/>
              </a:rPr>
              <a:t>Top tips:</a:t>
            </a:r>
            <a:endParaRPr lang="en-GB" sz="2400" dirty="0">
              <a:solidFill>
                <a:srgbClr val="212529"/>
              </a:solidFill>
              <a:ea typeface="Times New Roman" panose="02020603050405020304" pitchFamily="18" charset="0"/>
            </a:endParaRPr>
          </a:p>
          <a:p>
            <a:pPr marR="190500">
              <a:buSzPts val="1000"/>
              <a:tabLst>
                <a:tab pos="457200" algn="l"/>
              </a:tabLst>
            </a:pPr>
            <a:endParaRPr lang="en-GB" sz="1500" b="1" dirty="0">
              <a:solidFill>
                <a:srgbClr val="212529"/>
              </a:solidFill>
              <a:ea typeface="Times New Roman" panose="02020603050405020304" pitchFamily="18" charset="0"/>
            </a:endParaRPr>
          </a:p>
          <a:p>
            <a:pPr marR="190500">
              <a:buSzPts val="1000"/>
              <a:tabLst>
                <a:tab pos="457200" algn="l"/>
              </a:tabLst>
            </a:pPr>
            <a:endParaRPr lang="en-GB" sz="1500" b="1" dirty="0">
              <a:solidFill>
                <a:srgbClr val="212529"/>
              </a:solidFill>
              <a:ea typeface="Times New Roman" panose="02020603050405020304" pitchFamily="18" charset="0"/>
            </a:endParaRPr>
          </a:p>
          <a:p>
            <a:pPr marR="190500">
              <a:buSzPts val="1000"/>
              <a:tabLst>
                <a:tab pos="457200" algn="l"/>
              </a:tabLst>
            </a:pPr>
            <a:endParaRPr lang="en-GB" sz="1500" b="1" dirty="0">
              <a:solidFill>
                <a:srgbClr val="212529"/>
              </a:solidFill>
              <a:ea typeface="Times New Roman" panose="02020603050405020304" pitchFamily="18" charset="0"/>
            </a:endParaRPr>
          </a:p>
          <a:p>
            <a:pPr marR="190500">
              <a:buSzPts val="1000"/>
              <a:tabLst>
                <a:tab pos="457200" algn="l"/>
              </a:tabLst>
            </a:pPr>
            <a:endParaRPr lang="en-GB" sz="1500" b="1" dirty="0">
              <a:solidFill>
                <a:srgbClr val="212529"/>
              </a:solidFill>
              <a:ea typeface="Times New Roman" panose="02020603050405020304" pitchFamily="18" charset="0"/>
            </a:endParaRPr>
          </a:p>
          <a:p>
            <a:pPr marR="190500">
              <a:buSzPts val="1000"/>
              <a:tabLst>
                <a:tab pos="457200" algn="l"/>
              </a:tabLst>
            </a:pPr>
            <a:endParaRPr lang="en-GB" sz="1500" b="1" dirty="0">
              <a:solidFill>
                <a:srgbClr val="212529"/>
              </a:solidFill>
              <a:ea typeface="Times New Roman" panose="02020603050405020304" pitchFamily="18" charset="0"/>
            </a:endParaRPr>
          </a:p>
          <a:p>
            <a:pPr marR="190500">
              <a:buSzPts val="1000"/>
              <a:tabLst>
                <a:tab pos="457200" algn="l"/>
              </a:tabLst>
            </a:pPr>
            <a:endParaRPr lang="en-GB" sz="1500" b="1" dirty="0">
              <a:solidFill>
                <a:srgbClr val="212529"/>
              </a:solidFill>
              <a:ea typeface="Times New Roman" panose="02020603050405020304" pitchFamily="18" charset="0"/>
            </a:endParaRPr>
          </a:p>
          <a:p>
            <a:pPr marR="190500">
              <a:buSzPts val="1000"/>
              <a:tabLst>
                <a:tab pos="457200" algn="l"/>
              </a:tabLst>
            </a:pPr>
            <a:endParaRPr lang="en-GB" sz="1500" b="1" dirty="0">
              <a:solidFill>
                <a:srgbClr val="212529"/>
              </a:solidFill>
              <a:ea typeface="Times New Roman" panose="02020603050405020304" pitchFamily="18" charset="0"/>
            </a:endParaRPr>
          </a:p>
          <a:p>
            <a:pPr marR="190500">
              <a:buSzPts val="1000"/>
              <a:tabLst>
                <a:tab pos="457200" algn="l"/>
              </a:tabLst>
            </a:pPr>
            <a:endParaRPr lang="en-GB" sz="1500" b="1" dirty="0">
              <a:solidFill>
                <a:srgbClr val="212529"/>
              </a:solidFill>
              <a:ea typeface="Times New Roman" panose="02020603050405020304" pitchFamily="18" charset="0"/>
            </a:endParaRPr>
          </a:p>
          <a:p>
            <a:pPr marL="342900" marR="190500" indent="-342900">
              <a:buSzPts val="1000"/>
              <a:buFont typeface="Symbol" panose="05050102010706020507" pitchFamily="18" charset="2"/>
              <a:buChar char=""/>
              <a:tabLst>
                <a:tab pos="457200" algn="l"/>
              </a:tabLst>
            </a:pPr>
            <a:endParaRPr lang="en-GB" sz="1500" b="1" dirty="0">
              <a:solidFill>
                <a:srgbClr val="212529"/>
              </a:solidFill>
              <a:ea typeface="Times New Roman" panose="02020603050405020304" pitchFamily="18" charset="0"/>
            </a:endParaRPr>
          </a:p>
          <a:p>
            <a:pPr marL="342900" marR="190500" indent="-342900">
              <a:buSzPts val="1000"/>
              <a:buFont typeface="Symbol" panose="05050102010706020507" pitchFamily="18" charset="2"/>
              <a:buChar char=""/>
              <a:tabLst>
                <a:tab pos="457200" algn="l"/>
              </a:tabLst>
            </a:pPr>
            <a:endParaRPr lang="en-GB" sz="1500" b="1" dirty="0">
              <a:solidFill>
                <a:srgbClr val="212529"/>
              </a:solidFill>
              <a:ea typeface="Times New Roman" panose="02020603050405020304" pitchFamily="18" charset="0"/>
            </a:endParaRPr>
          </a:p>
          <a:p>
            <a:pPr marL="342900" marR="190500" indent="-342900">
              <a:buSzPts val="1000"/>
              <a:buFont typeface="Symbol" panose="05050102010706020507" pitchFamily="18" charset="2"/>
              <a:buChar char=""/>
              <a:tabLst>
                <a:tab pos="457200" algn="l"/>
              </a:tabLst>
            </a:pPr>
            <a:endParaRPr lang="en-GB" sz="1500" b="1" dirty="0">
              <a:solidFill>
                <a:srgbClr val="212529"/>
              </a:solidFill>
              <a:ea typeface="Times New Roman" panose="02020603050405020304" pitchFamily="18" charset="0"/>
            </a:endParaRPr>
          </a:p>
          <a:p>
            <a:pPr marL="342900" marR="190500" indent="-342900">
              <a:buSzPts val="1000"/>
              <a:buFont typeface="Symbol" panose="05050102010706020507" pitchFamily="18" charset="2"/>
              <a:buChar char=""/>
              <a:tabLst>
                <a:tab pos="457200" algn="l"/>
              </a:tabLst>
            </a:pPr>
            <a:endParaRPr lang="en-GB" sz="1500" b="1" dirty="0">
              <a:solidFill>
                <a:srgbClr val="212529"/>
              </a:solidFill>
              <a:ea typeface="Times New Roman" panose="02020603050405020304" pitchFamily="18" charset="0"/>
            </a:endParaRPr>
          </a:p>
          <a:p>
            <a:pPr marL="342900" marR="190500" indent="-342900">
              <a:buSzPts val="1000"/>
              <a:buFont typeface="Symbol" panose="05050102010706020507" pitchFamily="18" charset="2"/>
              <a:buChar char=""/>
              <a:tabLst>
                <a:tab pos="457200" algn="l"/>
              </a:tabLst>
            </a:pPr>
            <a:endParaRPr lang="en-GB" sz="1500" b="1" dirty="0">
              <a:solidFill>
                <a:srgbClr val="212529"/>
              </a:solidFill>
              <a:ea typeface="Times New Roman" panose="02020603050405020304" pitchFamily="18" charset="0"/>
            </a:endParaRPr>
          </a:p>
          <a:p>
            <a:endParaRPr lang="en-GB" sz="1500" dirty="0"/>
          </a:p>
        </p:txBody>
      </p:sp>
      <p:sp>
        <p:nvSpPr>
          <p:cNvPr id="10" name="Rectangle: Rounded Corners 9">
            <a:extLst>
              <a:ext uri="{FF2B5EF4-FFF2-40B4-BE49-F238E27FC236}">
                <a16:creationId xmlns:a16="http://schemas.microsoft.com/office/drawing/2014/main" id="{2F53D91E-BAD6-70F9-DAA7-F56F60A86435}"/>
              </a:ext>
            </a:extLst>
          </p:cNvPr>
          <p:cNvSpPr/>
          <p:nvPr/>
        </p:nvSpPr>
        <p:spPr>
          <a:xfrm>
            <a:off x="275523" y="1543435"/>
            <a:ext cx="2160000" cy="720000"/>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effectLst/>
                <a:latin typeface="Arial" panose="020B0604020202020204" pitchFamily="34" charset="0"/>
                <a:ea typeface="Times New Roman" panose="02020603050405020304" pitchFamily="18" charset="0"/>
              </a:rPr>
              <a:t>Monitor Medications</a:t>
            </a:r>
            <a:endParaRPr lang="en-GB" sz="1400" b="1" dirty="0">
              <a:solidFill>
                <a:schemeClr val="bg1"/>
              </a:solidFill>
            </a:endParaRPr>
          </a:p>
        </p:txBody>
      </p:sp>
      <p:cxnSp>
        <p:nvCxnSpPr>
          <p:cNvPr id="14" name="Straight Connector 13">
            <a:extLst>
              <a:ext uri="{FF2B5EF4-FFF2-40B4-BE49-F238E27FC236}">
                <a16:creationId xmlns:a16="http://schemas.microsoft.com/office/drawing/2014/main" id="{CC1D51B8-CAD6-4B8B-9742-266AD9108AEB}"/>
              </a:ext>
            </a:extLst>
          </p:cNvPr>
          <p:cNvCxnSpPr>
            <a:cxnSpLocks/>
          </p:cNvCxnSpPr>
          <p:nvPr/>
        </p:nvCxnSpPr>
        <p:spPr>
          <a:xfrm>
            <a:off x="2386031" y="1887937"/>
            <a:ext cx="36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CCEA9805-6B85-AC42-ECE2-A5A8357B487F}"/>
              </a:ext>
            </a:extLst>
          </p:cNvPr>
          <p:cNvSpPr/>
          <p:nvPr/>
        </p:nvSpPr>
        <p:spPr>
          <a:xfrm>
            <a:off x="259601" y="2555729"/>
            <a:ext cx="2160000" cy="720000"/>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Arial" panose="020B0604020202020204" pitchFamily="34" charset="0"/>
                <a:cs typeface="Arial" panose="020B0604020202020204" pitchFamily="34" charset="0"/>
              </a:rPr>
              <a:t>Promote Physical Activity</a:t>
            </a:r>
          </a:p>
        </p:txBody>
      </p:sp>
      <p:cxnSp>
        <p:nvCxnSpPr>
          <p:cNvPr id="21" name="Straight Connector 20">
            <a:extLst>
              <a:ext uri="{FF2B5EF4-FFF2-40B4-BE49-F238E27FC236}">
                <a16:creationId xmlns:a16="http://schemas.microsoft.com/office/drawing/2014/main" id="{16482264-D873-9372-24F7-9E6D3AFE8092}"/>
              </a:ext>
            </a:extLst>
          </p:cNvPr>
          <p:cNvCxnSpPr>
            <a:cxnSpLocks/>
          </p:cNvCxnSpPr>
          <p:nvPr/>
        </p:nvCxnSpPr>
        <p:spPr>
          <a:xfrm>
            <a:off x="2386030" y="2918811"/>
            <a:ext cx="36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8DF486AB-DA92-53EA-0BF1-F31EE59146FE}"/>
              </a:ext>
            </a:extLst>
          </p:cNvPr>
          <p:cNvSpPr/>
          <p:nvPr/>
        </p:nvSpPr>
        <p:spPr>
          <a:xfrm>
            <a:off x="2746030" y="1441443"/>
            <a:ext cx="6001911" cy="90000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rgbClr val="212529"/>
                </a:solidFill>
                <a:effectLst/>
                <a:latin typeface="Arial" panose="020B0604020202020204" pitchFamily="34" charset="0"/>
                <a:ea typeface="Times New Roman" panose="02020603050405020304" pitchFamily="18" charset="0"/>
              </a:rPr>
              <a:t>Regularly review residents’ medications with a healthcare provider to reduce the risks of falls due to side effects like dizziness or drowsiness.</a:t>
            </a:r>
            <a:endParaRPr lang="en-GB" sz="1600" dirty="0">
              <a:solidFill>
                <a:schemeClr val="bg1"/>
              </a:solidFill>
            </a:endParaRPr>
          </a:p>
        </p:txBody>
      </p:sp>
      <p:sp>
        <p:nvSpPr>
          <p:cNvPr id="12" name="Rectangle: Rounded Corners 11">
            <a:extLst>
              <a:ext uri="{FF2B5EF4-FFF2-40B4-BE49-F238E27FC236}">
                <a16:creationId xmlns:a16="http://schemas.microsoft.com/office/drawing/2014/main" id="{A5494CD5-07A2-6738-299A-2055A470210B}"/>
              </a:ext>
            </a:extLst>
          </p:cNvPr>
          <p:cNvSpPr/>
          <p:nvPr/>
        </p:nvSpPr>
        <p:spPr>
          <a:xfrm>
            <a:off x="2746030" y="2439890"/>
            <a:ext cx="6001910" cy="90000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rgbClr val="212529"/>
                </a:solidFill>
                <a:latin typeface="Arial" panose="020B0604020202020204" pitchFamily="34" charset="0"/>
                <a:ea typeface="Times New Roman" panose="02020603050405020304" pitchFamily="18" charset="0"/>
              </a:rPr>
              <a:t>Engage residents in regular physical activity to improve strength, balance and co-ordination.  Always supervise these activities to ensure safety</a:t>
            </a:r>
            <a:r>
              <a:rPr lang="en-GB" sz="1600" dirty="0">
                <a:solidFill>
                  <a:srgbClr val="212529"/>
                </a:solidFill>
                <a:effectLst/>
                <a:latin typeface="Arial" panose="020B0604020202020204" pitchFamily="34" charset="0"/>
                <a:ea typeface="Times New Roman" panose="02020603050405020304" pitchFamily="18" charset="0"/>
              </a:rPr>
              <a:t>.</a:t>
            </a:r>
            <a:endParaRPr lang="en-GB" sz="1600" dirty="0">
              <a:solidFill>
                <a:schemeClr val="bg1"/>
              </a:solidFill>
            </a:endParaRPr>
          </a:p>
        </p:txBody>
      </p:sp>
      <p:sp>
        <p:nvSpPr>
          <p:cNvPr id="5" name="Rectangle: Rounded Corners 4">
            <a:extLst>
              <a:ext uri="{FF2B5EF4-FFF2-40B4-BE49-F238E27FC236}">
                <a16:creationId xmlns:a16="http://schemas.microsoft.com/office/drawing/2014/main" id="{3778F2CE-EC6F-683B-930A-D075D455574E}"/>
              </a:ext>
            </a:extLst>
          </p:cNvPr>
          <p:cNvSpPr/>
          <p:nvPr/>
        </p:nvSpPr>
        <p:spPr>
          <a:xfrm>
            <a:off x="275517" y="5826185"/>
            <a:ext cx="2160000" cy="720000"/>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Arial" panose="020B0604020202020204" pitchFamily="34" charset="0"/>
                <a:cs typeface="Arial" panose="020B0604020202020204" pitchFamily="34" charset="0"/>
              </a:rPr>
              <a:t>Educate Staff and Residents</a:t>
            </a:r>
          </a:p>
        </p:txBody>
      </p:sp>
      <p:cxnSp>
        <p:nvCxnSpPr>
          <p:cNvPr id="6" name="Straight Connector 5">
            <a:extLst>
              <a:ext uri="{FF2B5EF4-FFF2-40B4-BE49-F238E27FC236}">
                <a16:creationId xmlns:a16="http://schemas.microsoft.com/office/drawing/2014/main" id="{8B748679-D9DF-66FD-FBDD-EB866E6D0FA2}"/>
              </a:ext>
            </a:extLst>
          </p:cNvPr>
          <p:cNvCxnSpPr>
            <a:cxnSpLocks/>
          </p:cNvCxnSpPr>
          <p:nvPr/>
        </p:nvCxnSpPr>
        <p:spPr>
          <a:xfrm>
            <a:off x="2386029" y="6186185"/>
            <a:ext cx="36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B292D14D-A632-DF89-E703-223A0BFC9205}"/>
              </a:ext>
            </a:extLst>
          </p:cNvPr>
          <p:cNvSpPr/>
          <p:nvPr/>
        </p:nvSpPr>
        <p:spPr>
          <a:xfrm>
            <a:off x="2746029" y="5646185"/>
            <a:ext cx="6001910" cy="108000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rgbClr val="212529"/>
                </a:solidFill>
                <a:effectLst/>
                <a:latin typeface="Arial" panose="020B0604020202020204" pitchFamily="34" charset="0"/>
                <a:ea typeface="Times New Roman" panose="02020603050405020304" pitchFamily="18" charset="0"/>
              </a:rPr>
              <a:t>Provide ongoing training for staff on fall prevention strategies and how to assist residents safely.  Educate residents about the importance of fall prevention and encourage them to report any hazards they notice.</a:t>
            </a:r>
            <a:endParaRPr lang="en-GB" sz="1600" dirty="0">
              <a:solidFill>
                <a:schemeClr val="bg1"/>
              </a:solidFill>
            </a:endParaRPr>
          </a:p>
        </p:txBody>
      </p:sp>
      <p:sp>
        <p:nvSpPr>
          <p:cNvPr id="25" name="Rectangle: Rounded Corners 24">
            <a:extLst>
              <a:ext uri="{FF2B5EF4-FFF2-40B4-BE49-F238E27FC236}">
                <a16:creationId xmlns:a16="http://schemas.microsoft.com/office/drawing/2014/main" id="{5AA4D093-3315-F3EF-711D-A302AAB6D97F}"/>
              </a:ext>
            </a:extLst>
          </p:cNvPr>
          <p:cNvSpPr/>
          <p:nvPr/>
        </p:nvSpPr>
        <p:spPr>
          <a:xfrm>
            <a:off x="275517" y="4718718"/>
            <a:ext cx="2160000" cy="720000"/>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Arial" panose="020B0604020202020204" pitchFamily="34" charset="0"/>
                <a:cs typeface="Arial" panose="020B0604020202020204" pitchFamily="34" charset="0"/>
              </a:rPr>
              <a:t>Encourage the Use of Assistive Devices</a:t>
            </a:r>
          </a:p>
        </p:txBody>
      </p:sp>
      <p:cxnSp>
        <p:nvCxnSpPr>
          <p:cNvPr id="26" name="Straight Connector 25">
            <a:extLst>
              <a:ext uri="{FF2B5EF4-FFF2-40B4-BE49-F238E27FC236}">
                <a16:creationId xmlns:a16="http://schemas.microsoft.com/office/drawing/2014/main" id="{14949589-1D05-1EDA-49E2-A3B29EF5EF6D}"/>
              </a:ext>
            </a:extLst>
          </p:cNvPr>
          <p:cNvCxnSpPr>
            <a:cxnSpLocks/>
          </p:cNvCxnSpPr>
          <p:nvPr/>
        </p:nvCxnSpPr>
        <p:spPr>
          <a:xfrm>
            <a:off x="2386025" y="5078718"/>
            <a:ext cx="36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FCFBECF6-1921-3C5A-CDF8-B32ED6B8ACE2}"/>
              </a:ext>
            </a:extLst>
          </p:cNvPr>
          <p:cNvSpPr/>
          <p:nvPr/>
        </p:nvSpPr>
        <p:spPr>
          <a:xfrm>
            <a:off x="2746025" y="4628718"/>
            <a:ext cx="6001910" cy="90000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rgbClr val="212529"/>
                </a:solidFill>
                <a:effectLst/>
                <a:latin typeface="Arial" panose="020B0604020202020204" pitchFamily="34" charset="0"/>
                <a:ea typeface="Times New Roman" panose="02020603050405020304" pitchFamily="18" charset="0"/>
              </a:rPr>
              <a:t>Encourage the use of walkers, canes and othe</a:t>
            </a:r>
            <a:r>
              <a:rPr lang="en-GB" sz="1600" dirty="0">
                <a:solidFill>
                  <a:srgbClr val="212529"/>
                </a:solidFill>
                <a:latin typeface="Arial" panose="020B0604020202020204" pitchFamily="34" charset="0"/>
                <a:ea typeface="Times New Roman" panose="02020603050405020304" pitchFamily="18" charset="0"/>
              </a:rPr>
              <a:t>r assistive devices as prescribed by their healthcare providers and ensure they are in good condition and adjusted to the user’s height</a:t>
            </a:r>
            <a:r>
              <a:rPr lang="en-GB" sz="1600" dirty="0">
                <a:solidFill>
                  <a:srgbClr val="212529"/>
                </a:solidFill>
                <a:effectLst/>
                <a:latin typeface="Arial" panose="020B0604020202020204" pitchFamily="34" charset="0"/>
                <a:ea typeface="Times New Roman" panose="02020603050405020304" pitchFamily="18" charset="0"/>
              </a:rPr>
              <a:t>.</a:t>
            </a:r>
            <a:endParaRPr lang="en-GB" sz="1600" dirty="0">
              <a:solidFill>
                <a:schemeClr val="bg1"/>
              </a:solidFill>
            </a:endParaRPr>
          </a:p>
        </p:txBody>
      </p:sp>
      <p:sp>
        <p:nvSpPr>
          <p:cNvPr id="28" name="Rectangle: Rounded Corners 27">
            <a:extLst>
              <a:ext uri="{FF2B5EF4-FFF2-40B4-BE49-F238E27FC236}">
                <a16:creationId xmlns:a16="http://schemas.microsoft.com/office/drawing/2014/main" id="{BE868EF3-46F6-619C-3161-60BBB5659919}"/>
              </a:ext>
            </a:extLst>
          </p:cNvPr>
          <p:cNvSpPr/>
          <p:nvPr/>
        </p:nvSpPr>
        <p:spPr>
          <a:xfrm>
            <a:off x="275517" y="3596580"/>
            <a:ext cx="2160000" cy="720000"/>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b="1" dirty="0">
                <a:solidFill>
                  <a:schemeClr val="bg1"/>
                </a:solidFill>
                <a:latin typeface="Arial" panose="020B0604020202020204" pitchFamily="34" charset="0"/>
                <a:cs typeface="Arial" panose="020B0604020202020204" pitchFamily="34" charset="0"/>
              </a:rPr>
              <a:t>Provide Proper Footwear</a:t>
            </a:r>
          </a:p>
        </p:txBody>
      </p:sp>
      <p:cxnSp>
        <p:nvCxnSpPr>
          <p:cNvPr id="29" name="Straight Connector 28">
            <a:extLst>
              <a:ext uri="{FF2B5EF4-FFF2-40B4-BE49-F238E27FC236}">
                <a16:creationId xmlns:a16="http://schemas.microsoft.com/office/drawing/2014/main" id="{FDDC8812-41AE-171D-BFD9-3D44421D1933}"/>
              </a:ext>
            </a:extLst>
          </p:cNvPr>
          <p:cNvCxnSpPr>
            <a:cxnSpLocks/>
          </p:cNvCxnSpPr>
          <p:nvPr/>
        </p:nvCxnSpPr>
        <p:spPr>
          <a:xfrm>
            <a:off x="2401946" y="3953607"/>
            <a:ext cx="36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D2071551-A7F7-74BF-C674-D93ADA7289BE}"/>
              </a:ext>
            </a:extLst>
          </p:cNvPr>
          <p:cNvSpPr/>
          <p:nvPr/>
        </p:nvSpPr>
        <p:spPr>
          <a:xfrm>
            <a:off x="2746029" y="3444304"/>
            <a:ext cx="6001911" cy="1080000"/>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190500" lvl="0">
              <a:spcAft>
                <a:spcPts val="0"/>
              </a:spcAft>
              <a:buSzPts val="1000"/>
              <a:tabLst>
                <a:tab pos="457200" algn="l"/>
              </a:tabLst>
            </a:pPr>
            <a:r>
              <a:rPr lang="en-GB" sz="1600" dirty="0">
                <a:solidFill>
                  <a:srgbClr val="212529"/>
                </a:solidFill>
                <a:effectLst/>
                <a:latin typeface="Arial" panose="020B0604020202020204" pitchFamily="34" charset="0"/>
                <a:ea typeface="Times New Roman" panose="02020603050405020304" pitchFamily="18" charset="0"/>
              </a:rPr>
              <a:t>Ensure that residents wear well-fitting, non-slip shoes.  Avoid slippers and loose-fitting footwear that can cause trips and falls.  </a:t>
            </a:r>
            <a:r>
              <a:rPr lang="en-GB" sz="1600" dirty="0">
                <a:solidFill>
                  <a:srgbClr val="212529"/>
                </a:solidFill>
                <a:latin typeface="Arial" panose="020B0604020202020204" pitchFamily="34" charset="0"/>
                <a:ea typeface="Times New Roman" panose="02020603050405020304" pitchFamily="18" charset="0"/>
              </a:rPr>
              <a:t>Regularly check the condition of residents’ shoes and replace where necessary</a:t>
            </a:r>
            <a:r>
              <a:rPr lang="en-GB" sz="1600" dirty="0">
                <a:solidFill>
                  <a:srgbClr val="212529"/>
                </a:solidFill>
                <a:effectLst/>
                <a:latin typeface="Arial" panose="020B0604020202020204" pitchFamily="34" charset="0"/>
                <a:ea typeface="Times New Roman" panose="02020603050405020304" pitchFamily="18" charset="0"/>
              </a:rPr>
              <a:t>.</a:t>
            </a:r>
            <a:endParaRPr lang="en-GB"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25838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EB26-8D71-CD14-E67A-64CDD34FBBC6}"/>
              </a:ext>
            </a:extLst>
          </p:cNvPr>
          <p:cNvSpPr txBox="1">
            <a:spLocks/>
          </p:cNvSpPr>
          <p:nvPr/>
        </p:nvSpPr>
        <p:spPr>
          <a:xfrm>
            <a:off x="215700" y="153178"/>
            <a:ext cx="8090105" cy="1092740"/>
          </a:xfrm>
          <a:prstGeom prst="rect">
            <a:avLst/>
          </a:prstGeom>
        </p:spPr>
        <p:txBody>
          <a:bodyPr/>
          <a:lstStyle>
            <a:lvl1pPr algn="l" defTabSz="685800" rtl="0" eaLnBrk="1" latinLnBrk="0" hangingPunct="1">
              <a:lnSpc>
                <a:spcPct val="90000"/>
              </a:lnSpc>
              <a:spcBef>
                <a:spcPct val="0"/>
              </a:spcBef>
              <a:buNone/>
              <a:defRPr sz="3300" b="1" kern="1200">
                <a:solidFill>
                  <a:schemeClr val="accent5"/>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44247D"/>
                </a:solidFill>
                <a:effectLst/>
                <a:uLnTx/>
                <a:uFillTx/>
                <a:latin typeface="Arial" panose="020B0604020202020204" pitchFamily="34" charset="0"/>
                <a:ea typeface="+mj-ea"/>
                <a:cs typeface="Arial" panose="020B0604020202020204" pitchFamily="34" charset="0"/>
              </a:rPr>
              <a:t>What is an Urgent Community </a:t>
            </a:r>
            <a:br>
              <a:rPr kumimoji="0" lang="en-GB" sz="3300" b="1" i="0" u="none" strike="noStrike" kern="1200" cap="none" spc="0" normalizeH="0" baseline="0" noProof="0" dirty="0">
                <a:ln>
                  <a:noFill/>
                </a:ln>
                <a:solidFill>
                  <a:srgbClr val="44247D"/>
                </a:solidFill>
                <a:effectLst/>
                <a:uLnTx/>
                <a:uFillTx/>
                <a:latin typeface="Arial" panose="020B0604020202020204" pitchFamily="34" charset="0"/>
                <a:ea typeface="+mj-ea"/>
                <a:cs typeface="Arial" panose="020B0604020202020204" pitchFamily="34" charset="0"/>
              </a:rPr>
            </a:br>
            <a:r>
              <a:rPr kumimoji="0" lang="en-GB" sz="3300" b="1" i="0" u="none" strike="noStrike" kern="1200" cap="none" spc="0" normalizeH="0" baseline="0" noProof="0" dirty="0">
                <a:ln>
                  <a:noFill/>
                </a:ln>
                <a:solidFill>
                  <a:srgbClr val="44247D"/>
                </a:solidFill>
                <a:effectLst/>
                <a:uLnTx/>
                <a:uFillTx/>
                <a:latin typeface="Arial" panose="020B0604020202020204" pitchFamily="34" charset="0"/>
                <a:ea typeface="+mj-ea"/>
                <a:cs typeface="Arial" panose="020B0604020202020204" pitchFamily="34" charset="0"/>
              </a:rPr>
              <a:t>Response service?</a:t>
            </a:r>
          </a:p>
        </p:txBody>
      </p:sp>
      <p:sp>
        <p:nvSpPr>
          <p:cNvPr id="3" name="TextBox 2">
            <a:extLst>
              <a:ext uri="{FF2B5EF4-FFF2-40B4-BE49-F238E27FC236}">
                <a16:creationId xmlns:a16="http://schemas.microsoft.com/office/drawing/2014/main" id="{E10487EB-3C6D-828D-DA88-3127EE98F331}"/>
              </a:ext>
            </a:extLst>
          </p:cNvPr>
          <p:cNvSpPr txBox="1"/>
          <p:nvPr/>
        </p:nvSpPr>
        <p:spPr>
          <a:xfrm>
            <a:off x="196343" y="1156189"/>
            <a:ext cx="8751323" cy="1127040"/>
          </a:xfrm>
          <a:prstGeom prst="rect">
            <a:avLst/>
          </a:prstGeom>
          <a:solidFill>
            <a:schemeClr val="bg1"/>
          </a:solidFill>
          <a:ln>
            <a:solidFill>
              <a:schemeClr val="accent2"/>
            </a:solid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Our Urgent Community Response (UCR) service provides a </a:t>
            </a: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two-hour</a:t>
            </a: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response to people who are at risk of admission (or re-admission) to hospital due to a ‘crisis’ and are likely to attend hospital within the next two to 24 hours without intervention to prevent further deterioration and to keep them safe at home.  </a:t>
            </a:r>
          </a:p>
        </p:txBody>
      </p:sp>
      <p:sp>
        <p:nvSpPr>
          <p:cNvPr id="4" name="TextBox 3">
            <a:extLst>
              <a:ext uri="{FF2B5EF4-FFF2-40B4-BE49-F238E27FC236}">
                <a16:creationId xmlns:a16="http://schemas.microsoft.com/office/drawing/2014/main" id="{8DCF14F8-37A7-138B-DAA6-8E1458305F4F}"/>
              </a:ext>
            </a:extLst>
          </p:cNvPr>
          <p:cNvSpPr txBox="1"/>
          <p:nvPr/>
        </p:nvSpPr>
        <p:spPr>
          <a:xfrm>
            <a:off x="196342" y="2403887"/>
            <a:ext cx="8751323" cy="830997"/>
          </a:xfrm>
          <a:prstGeom prst="rect">
            <a:avLst/>
          </a:prstGeom>
          <a:solidFill>
            <a:schemeClr val="accent2"/>
          </a:solidFill>
          <a:ln>
            <a:solidFill>
              <a:schemeClr val="accent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mn-cs"/>
              </a:rPr>
              <a:t>Nursing and residential homes will need to </a:t>
            </a: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mn-cs"/>
              </a:rPr>
              <a:t>contact the Telemedicine Service (TMS) in the first instance</a:t>
            </a: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mn-cs"/>
              </a:rPr>
              <a:t> for triage/advice/support/guidance regarding referral into the UCR service and if required the TMS will refer directly into the UCR service</a:t>
            </a:r>
            <a:endParaRPr kumimoji="0" lang="en-GB" sz="16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E6E7A12E-BCF3-CC74-B926-61EE766A343D}"/>
              </a:ext>
            </a:extLst>
          </p:cNvPr>
          <p:cNvSpPr/>
          <p:nvPr/>
        </p:nvSpPr>
        <p:spPr>
          <a:xfrm>
            <a:off x="2964738" y="3355538"/>
            <a:ext cx="5982927" cy="3274349"/>
          </a:xfrm>
          <a:prstGeom prst="roundRect">
            <a:avLst/>
          </a:prstGeom>
          <a:solidFill>
            <a:srgbClr val="38AE76">
              <a:alpha val="20000"/>
            </a:srgbClr>
          </a:solidFill>
          <a:ln w="19050">
            <a:solidFill>
              <a:srgbClr val="38AE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457189" algn="l"/>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457189" algn="l"/>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Interventions</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will be time limited between 24-72 hours and will cover a range of elements:</a:t>
            </a:r>
          </a:p>
          <a:p>
            <a:pPr marL="0" marR="0" lvl="0" indent="0" algn="l" defTabSz="914400" rtl="0" eaLnBrk="1" fontAlgn="auto" latinLnBrk="0" hangingPunct="1">
              <a:lnSpc>
                <a:spcPct val="100000"/>
              </a:lnSpc>
              <a:spcBef>
                <a:spcPts val="0"/>
              </a:spcBef>
              <a:spcAft>
                <a:spcPts val="0"/>
              </a:spcAft>
              <a:buClrTx/>
              <a:buSzTx/>
              <a:buFontTx/>
              <a:buNone/>
              <a:tabLst>
                <a:tab pos="457189" algn="l"/>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Step up to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Virtual Ward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if ongoing interventions required post 72hrs.)</a:t>
            </a:r>
          </a:p>
          <a:p>
            <a:pPr marL="0" marR="0" lvl="0" indent="0" algn="l" defTabSz="914400" rtl="0" eaLnBrk="1" fontAlgn="auto" latinLnBrk="0" hangingPunct="1">
              <a:lnSpc>
                <a:spcPct val="100000"/>
              </a:lnSpc>
              <a:spcBef>
                <a:spcPts val="0"/>
              </a:spcBef>
              <a:spcAft>
                <a:spcPts val="0"/>
              </a:spcAft>
              <a:buClrTx/>
              <a:buSzTx/>
              <a:buFontTx/>
              <a:buNone/>
              <a:tabLst>
                <a:tab pos="457189" algn="l"/>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Including: </a:t>
            </a:r>
          </a:p>
          <a:p>
            <a:pPr marL="342891"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189" algn="l"/>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Comprehensive Geriatric Assessment </a:t>
            </a:r>
            <a:endParaRPr kumimoji="0" lang="en-GB" sz="1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891" marR="0" lvl="0" indent="-342891" algn="l" defTabSz="914400" rtl="0" eaLnBrk="1" fontAlgn="auto" latinLnBrk="0" hangingPunct="1">
              <a:lnSpc>
                <a:spcPct val="106000"/>
              </a:lnSpc>
              <a:spcBef>
                <a:spcPts val="0"/>
              </a:spcBef>
              <a:spcAft>
                <a:spcPts val="0"/>
              </a:spcAft>
              <a:buClrTx/>
              <a:buSzTx/>
              <a:buFont typeface="Arial" panose="020B0604020202020204" pitchFamily="34" charset="0"/>
              <a:buChar char="•"/>
              <a:tabLst>
                <a:tab pos="457189" algn="l"/>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Diagnostics point of care testing e.g., bloods, urine </a:t>
            </a:r>
            <a:endParaRPr kumimoji="0" lang="en-GB" sz="1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891" marR="0" lvl="0" indent="-342891" algn="l" defTabSz="914400" rtl="0" eaLnBrk="1" fontAlgn="auto" latinLnBrk="0" hangingPunct="1">
              <a:lnSpc>
                <a:spcPct val="106000"/>
              </a:lnSpc>
              <a:spcBef>
                <a:spcPts val="0"/>
              </a:spcBef>
              <a:spcAft>
                <a:spcPts val="0"/>
              </a:spcAft>
              <a:buClrTx/>
              <a:buSzTx/>
              <a:buFont typeface="Arial" panose="020B0604020202020204" pitchFamily="34" charset="0"/>
              <a:buChar char="•"/>
              <a:tabLst>
                <a:tab pos="457189" algn="l"/>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Medical/nursing/therapy interventions </a:t>
            </a:r>
            <a:endParaRPr kumimoji="0" lang="en-GB" sz="1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891" marR="0" lvl="0" indent="-342891" algn="l" defTabSz="914400" rtl="0" eaLnBrk="1" fontAlgn="auto" latinLnBrk="0" hangingPunct="1">
              <a:lnSpc>
                <a:spcPct val="106000"/>
              </a:lnSpc>
              <a:spcBef>
                <a:spcPts val="0"/>
              </a:spcBef>
              <a:spcAft>
                <a:spcPts val="0"/>
              </a:spcAft>
              <a:buClrTx/>
              <a:buSzTx/>
              <a:buFont typeface="Arial" panose="020B0604020202020204" pitchFamily="34" charset="0"/>
              <a:buChar char="•"/>
              <a:tabLst>
                <a:tab pos="457189" algn="l"/>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Prescription and/or administration of medication for pain or symptoms relief</a:t>
            </a:r>
            <a:endParaRPr kumimoji="0" lang="en-GB" sz="1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891"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189" algn="l"/>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Catheter care to relieve immediate discomfort</a:t>
            </a:r>
          </a:p>
          <a:p>
            <a:pPr marL="342891"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189" algn="l"/>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Medication review </a:t>
            </a:r>
          </a:p>
          <a:p>
            <a:pPr marL="342891"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189" algn="l"/>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Social care support (BEST)</a:t>
            </a:r>
            <a:endParaRPr kumimoji="0" lang="en-GB" sz="1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891" marR="0" lvl="0" indent="-342891"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7189" algn="l"/>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IV therapy</a:t>
            </a:r>
            <a:endParaRPr kumimoji="0" lang="en-GB" sz="1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0C33A650-B783-7B5F-527E-1ADA7CC45E94}"/>
              </a:ext>
            </a:extLst>
          </p:cNvPr>
          <p:cNvGrpSpPr/>
          <p:nvPr/>
        </p:nvGrpSpPr>
        <p:grpSpPr>
          <a:xfrm>
            <a:off x="-210744" y="3314786"/>
            <a:ext cx="3532008" cy="3400651"/>
            <a:chOff x="-234893" y="2031012"/>
            <a:chExt cx="3532008" cy="3516446"/>
          </a:xfrm>
        </p:grpSpPr>
        <p:pic>
          <p:nvPicPr>
            <p:cNvPr id="7" name="Picture 6" descr="A clipboard with a list on it&#10;&#10;Description automatically generated with low confidence">
              <a:extLst>
                <a:ext uri="{FF2B5EF4-FFF2-40B4-BE49-F238E27FC236}">
                  <a16:creationId xmlns:a16="http://schemas.microsoft.com/office/drawing/2014/main" id="{83F337C3-C309-8BD5-6278-10D00511FA3A}"/>
                </a:ext>
              </a:extLst>
            </p:cNvPr>
            <p:cNvPicPr>
              <a:picLocks noChangeAspect="1"/>
            </p:cNvPicPr>
            <p:nvPr/>
          </p:nvPicPr>
          <p:blipFill>
            <a:blip r:embed="rId2"/>
            <a:stretch>
              <a:fillRect/>
            </a:stretch>
          </p:blipFill>
          <p:spPr>
            <a:xfrm>
              <a:off x="-234893" y="2031012"/>
              <a:ext cx="3532008" cy="3516446"/>
            </a:xfrm>
            <a:prstGeom prst="rect">
              <a:avLst/>
            </a:prstGeom>
          </p:spPr>
        </p:pic>
        <p:sp>
          <p:nvSpPr>
            <p:cNvPr id="8" name="Rectangle 7">
              <a:extLst>
                <a:ext uri="{FF2B5EF4-FFF2-40B4-BE49-F238E27FC236}">
                  <a16:creationId xmlns:a16="http://schemas.microsoft.com/office/drawing/2014/main" id="{F0D5993C-9235-0E81-F25F-A687ADB6CD57}"/>
                </a:ext>
              </a:extLst>
            </p:cNvPr>
            <p:cNvSpPr/>
            <p:nvPr/>
          </p:nvSpPr>
          <p:spPr>
            <a:xfrm>
              <a:off x="399680" y="2816423"/>
              <a:ext cx="2262861" cy="2476545"/>
            </a:xfrm>
            <a:prstGeom prst="rect">
              <a:avLst/>
            </a:prstGeom>
            <a:solidFill>
              <a:srgbClr val="ED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person is:  </a:t>
              </a: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Over 18 years </a:t>
              </a: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Registered with a GP in Bradford district &amp; Craven </a:t>
              </a: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Experiencing a crisis which can be defined as a sudden deterioration in their health and wellbeing </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Require an MDT approach </a:t>
              </a:r>
            </a:p>
            <a:p>
              <a:pPr marL="285744" marR="0" lvl="0" indent="-285744"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Able to have a health and social care needs met safely within 2 hrs at home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550206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0CAFF-C307-64DF-993A-5F3923E70783}"/>
              </a:ext>
            </a:extLst>
          </p:cNvPr>
          <p:cNvSpPr txBox="1">
            <a:spLocks/>
          </p:cNvSpPr>
          <p:nvPr/>
        </p:nvSpPr>
        <p:spPr>
          <a:xfrm>
            <a:off x="186203" y="251498"/>
            <a:ext cx="6082701" cy="1092740"/>
          </a:xfrm>
          <a:prstGeom prst="rect">
            <a:avLst/>
          </a:prstGeom>
        </p:spPr>
        <p:txBody>
          <a:bodyPr/>
          <a:lstStyle>
            <a:lvl1pPr algn="l" defTabSz="685800" rtl="0" eaLnBrk="1" latinLnBrk="0" hangingPunct="1">
              <a:lnSpc>
                <a:spcPct val="90000"/>
              </a:lnSpc>
              <a:spcBef>
                <a:spcPct val="0"/>
              </a:spcBef>
              <a:buNone/>
              <a:defRPr sz="3300" b="1" kern="1200">
                <a:solidFill>
                  <a:schemeClr val="accent5"/>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44247D"/>
                </a:solidFill>
                <a:effectLst/>
                <a:uLnTx/>
                <a:uFillTx/>
                <a:latin typeface="Arial" panose="020B0604020202020204" pitchFamily="34" charset="0"/>
                <a:ea typeface="+mj-ea"/>
                <a:cs typeface="Arial" panose="020B0604020202020204" pitchFamily="34" charset="0"/>
              </a:rPr>
              <a:t>What is a Virtual Ward?</a:t>
            </a:r>
          </a:p>
        </p:txBody>
      </p:sp>
      <p:sp>
        <p:nvSpPr>
          <p:cNvPr id="3" name="Rectangle: Rounded Corners 2">
            <a:extLst>
              <a:ext uri="{FF2B5EF4-FFF2-40B4-BE49-F238E27FC236}">
                <a16:creationId xmlns:a16="http://schemas.microsoft.com/office/drawing/2014/main" id="{D73AF02C-80C4-8E27-E81D-F44D01E467DF}"/>
              </a:ext>
            </a:extLst>
          </p:cNvPr>
          <p:cNvSpPr/>
          <p:nvPr/>
        </p:nvSpPr>
        <p:spPr>
          <a:xfrm>
            <a:off x="186205" y="2576829"/>
            <a:ext cx="8840431" cy="918321"/>
          </a:xfrm>
          <a:prstGeom prst="roundRect">
            <a:avLst/>
          </a:prstGeom>
          <a:no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Our Virtual Wards support patients, who would otherwise be in hospital, to receive the acute care and treatment they need in their own home (including Care Homes). This includes either preventing avoidable admissions into hospital or supporting early discharge out of hospital.</a:t>
            </a:r>
          </a:p>
        </p:txBody>
      </p:sp>
      <p:sp>
        <p:nvSpPr>
          <p:cNvPr id="4" name="Rectangle: Rounded Corners 3">
            <a:extLst>
              <a:ext uri="{FF2B5EF4-FFF2-40B4-BE49-F238E27FC236}">
                <a16:creationId xmlns:a16="http://schemas.microsoft.com/office/drawing/2014/main" id="{4CC1BD96-68C7-035B-2F5A-CD613767459D}"/>
              </a:ext>
            </a:extLst>
          </p:cNvPr>
          <p:cNvSpPr/>
          <p:nvPr/>
        </p:nvSpPr>
        <p:spPr>
          <a:xfrm>
            <a:off x="186202" y="876334"/>
            <a:ext cx="8771603" cy="1603523"/>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After a period of </a:t>
            </a: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up to 72 hours</a:t>
            </a: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 a person may be discharged from Urgent Community Response (UCR) with no further interventions needed or referred into wider community teams for some additional support.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If there is a need for ongoing treatment that can still be provided in their usual place of residence, they could be stepped up into our </a:t>
            </a: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Virtual Ward service.</a:t>
            </a:r>
            <a:endParaRPr kumimoji="0" lang="en-GB" sz="1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9">
            <a:extLst>
              <a:ext uri="{FF2B5EF4-FFF2-40B4-BE49-F238E27FC236}">
                <a16:creationId xmlns:a16="http://schemas.microsoft.com/office/drawing/2014/main" id="{6D69C781-7A0F-C194-03DC-278BA7C0AA0A}"/>
              </a:ext>
            </a:extLst>
          </p:cNvPr>
          <p:cNvSpPr txBox="1"/>
          <p:nvPr/>
        </p:nvSpPr>
        <p:spPr>
          <a:xfrm>
            <a:off x="296717" y="3605182"/>
            <a:ext cx="8661084" cy="707887"/>
          </a:xfrm>
          <a:prstGeom prst="rect">
            <a:avLst/>
          </a:prstGeom>
          <a:solidFill>
            <a:schemeClr val="accent6"/>
          </a:solidFill>
          <a:ln w="6350">
            <a:solidFill>
              <a:schemeClr val="accent6"/>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Nursing and residential homes will need to contact the Telemedicine Service (TMS) in the first instance to seek triage/advice/support/guidance regarding referral into a VW service and if required the TMS can refer directly into the VW service.</a:t>
            </a:r>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6" name="Rectangle 16">
            <a:extLst>
              <a:ext uri="{FF2B5EF4-FFF2-40B4-BE49-F238E27FC236}">
                <a16:creationId xmlns:a16="http://schemas.microsoft.com/office/drawing/2014/main" id="{91108B75-A356-9E53-432C-D1C066B14923}"/>
              </a:ext>
            </a:extLst>
          </p:cNvPr>
          <p:cNvSpPr>
            <a:spLocks noChangeArrowheads="1"/>
          </p:cNvSpPr>
          <p:nvPr/>
        </p:nvSpPr>
        <p:spPr bwMode="auto">
          <a:xfrm>
            <a:off x="4"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5B51D32F-FA95-D4D2-B7FC-295E39BE04AE}"/>
              </a:ext>
            </a:extLst>
          </p:cNvPr>
          <p:cNvGrpSpPr/>
          <p:nvPr/>
        </p:nvGrpSpPr>
        <p:grpSpPr>
          <a:xfrm>
            <a:off x="2573003" y="4771631"/>
            <a:ext cx="6384801" cy="1811254"/>
            <a:chOff x="2572997" y="4890065"/>
            <a:chExt cx="6384801" cy="1811254"/>
          </a:xfrm>
        </p:grpSpPr>
        <p:grpSp>
          <p:nvGrpSpPr>
            <p:cNvPr id="8" name="Group 7">
              <a:extLst>
                <a:ext uri="{FF2B5EF4-FFF2-40B4-BE49-F238E27FC236}">
                  <a16:creationId xmlns:a16="http://schemas.microsoft.com/office/drawing/2014/main" id="{62475707-333E-1FFD-61D6-1AC109840562}"/>
                </a:ext>
              </a:extLst>
            </p:cNvPr>
            <p:cNvGrpSpPr/>
            <p:nvPr/>
          </p:nvGrpSpPr>
          <p:grpSpPr>
            <a:xfrm>
              <a:off x="2572997" y="5554325"/>
              <a:ext cx="485775" cy="492125"/>
              <a:chOff x="42204" y="-35169"/>
              <a:chExt cx="485775" cy="492369"/>
            </a:xfrm>
          </p:grpSpPr>
          <p:sp>
            <p:nvSpPr>
              <p:cNvPr id="24" name="Oval 23">
                <a:extLst>
                  <a:ext uri="{FF2B5EF4-FFF2-40B4-BE49-F238E27FC236}">
                    <a16:creationId xmlns:a16="http://schemas.microsoft.com/office/drawing/2014/main" id="{8F57438D-8494-09E5-DE86-AAEC883B278B}"/>
                  </a:ext>
                </a:extLst>
              </p:cNvPr>
              <p:cNvSpPr/>
              <p:nvPr/>
            </p:nvSpPr>
            <p:spPr>
              <a:xfrm>
                <a:off x="42204" y="0"/>
                <a:ext cx="485775" cy="457200"/>
              </a:xfrm>
              <a:prstGeom prst="ellipse">
                <a:avLst/>
              </a:prstGeom>
              <a:solidFill>
                <a:srgbClr val="BF1071"/>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25" name="Graphic 8" descr="House outline">
                <a:extLst>
                  <a:ext uri="{FF2B5EF4-FFF2-40B4-BE49-F238E27FC236}">
                    <a16:creationId xmlns:a16="http://schemas.microsoft.com/office/drawing/2014/main" id="{9E186281-F932-D88D-DE48-C31DF80F646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71" y="-35169"/>
                <a:ext cx="447675" cy="447675"/>
              </a:xfrm>
              <a:prstGeom prst="rect">
                <a:avLst/>
              </a:prstGeom>
            </p:spPr>
          </p:pic>
        </p:grpSp>
        <p:grpSp>
          <p:nvGrpSpPr>
            <p:cNvPr id="9" name="Group 8">
              <a:extLst>
                <a:ext uri="{FF2B5EF4-FFF2-40B4-BE49-F238E27FC236}">
                  <a16:creationId xmlns:a16="http://schemas.microsoft.com/office/drawing/2014/main" id="{A5E3F110-7DDD-F505-D0D8-4BB4F0993441}"/>
                </a:ext>
              </a:extLst>
            </p:cNvPr>
            <p:cNvGrpSpPr/>
            <p:nvPr/>
          </p:nvGrpSpPr>
          <p:grpSpPr>
            <a:xfrm>
              <a:off x="2579424" y="6244119"/>
              <a:ext cx="485775" cy="457200"/>
              <a:chOff x="0" y="0"/>
              <a:chExt cx="485775" cy="457200"/>
            </a:xfrm>
          </p:grpSpPr>
          <p:sp>
            <p:nvSpPr>
              <p:cNvPr id="16" name="Oval 15">
                <a:extLst>
                  <a:ext uri="{FF2B5EF4-FFF2-40B4-BE49-F238E27FC236}">
                    <a16:creationId xmlns:a16="http://schemas.microsoft.com/office/drawing/2014/main" id="{75D04577-0D5D-35B5-C0BE-06EAF8279CCB}"/>
                  </a:ext>
                </a:extLst>
              </p:cNvPr>
              <p:cNvSpPr/>
              <p:nvPr/>
            </p:nvSpPr>
            <p:spPr>
              <a:xfrm>
                <a:off x="0" y="0"/>
                <a:ext cx="485775" cy="457200"/>
              </a:xfrm>
              <a:prstGeom prst="ellipse">
                <a:avLst/>
              </a:prstGeom>
              <a:solidFill>
                <a:srgbClr val="009A96"/>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46ECDEA2-075A-0008-C898-DA4A6D233BB9}"/>
                  </a:ext>
                </a:extLst>
              </p:cNvPr>
              <p:cNvGrpSpPr/>
              <p:nvPr/>
            </p:nvGrpSpPr>
            <p:grpSpPr>
              <a:xfrm>
                <a:off x="63305" y="42203"/>
                <a:ext cx="352425" cy="304800"/>
                <a:chOff x="0" y="0"/>
                <a:chExt cx="473075" cy="388937"/>
              </a:xfrm>
              <a:solidFill>
                <a:sysClr val="window" lastClr="FFFFFF"/>
              </a:solidFill>
            </p:grpSpPr>
            <p:sp>
              <p:nvSpPr>
                <p:cNvPr id="18" name="Freeform 32">
                  <a:extLst>
                    <a:ext uri="{FF2B5EF4-FFF2-40B4-BE49-F238E27FC236}">
                      <a16:creationId xmlns:a16="http://schemas.microsoft.com/office/drawing/2014/main" id="{32A20110-32A3-E6FD-1CEB-7F6EBCF3847E}"/>
                    </a:ext>
                  </a:extLst>
                </p:cNvPr>
                <p:cNvSpPr>
                  <a:spLocks noEditPoints="1"/>
                </p:cNvSpPr>
                <p:nvPr/>
              </p:nvSpPr>
              <p:spPr bwMode="auto">
                <a:xfrm>
                  <a:off x="0" y="82550"/>
                  <a:ext cx="473075" cy="306387"/>
                </a:xfrm>
                <a:custGeom>
                  <a:avLst/>
                  <a:gdLst>
                    <a:gd name="T0" fmla="*/ 2134 w 3275"/>
                    <a:gd name="T1" fmla="*/ 1588 h 2122"/>
                    <a:gd name="T2" fmla="*/ 2071 w 3275"/>
                    <a:gd name="T3" fmla="*/ 1718 h 2122"/>
                    <a:gd name="T4" fmla="*/ 2134 w 3275"/>
                    <a:gd name="T5" fmla="*/ 1847 h 2122"/>
                    <a:gd name="T6" fmla="*/ 2281 w 3275"/>
                    <a:gd name="T7" fmla="*/ 1884 h 2122"/>
                    <a:gd name="T8" fmla="*/ 2403 w 3275"/>
                    <a:gd name="T9" fmla="*/ 1803 h 2122"/>
                    <a:gd name="T10" fmla="*/ 2417 w 3275"/>
                    <a:gd name="T11" fmla="*/ 1659 h 2122"/>
                    <a:gd name="T12" fmla="*/ 2312 w 3275"/>
                    <a:gd name="T13" fmla="*/ 1560 h 2122"/>
                    <a:gd name="T14" fmla="*/ 529 w 3275"/>
                    <a:gd name="T15" fmla="*/ 1560 h 2122"/>
                    <a:gd name="T16" fmla="*/ 424 w 3275"/>
                    <a:gd name="T17" fmla="*/ 1659 h 2122"/>
                    <a:gd name="T18" fmla="*/ 437 w 3275"/>
                    <a:gd name="T19" fmla="*/ 1803 h 2122"/>
                    <a:gd name="T20" fmla="*/ 559 w 3275"/>
                    <a:gd name="T21" fmla="*/ 1884 h 2122"/>
                    <a:gd name="T22" fmla="*/ 707 w 3275"/>
                    <a:gd name="T23" fmla="*/ 1847 h 2122"/>
                    <a:gd name="T24" fmla="*/ 771 w 3275"/>
                    <a:gd name="T25" fmla="*/ 1718 h 2122"/>
                    <a:gd name="T26" fmla="*/ 707 w 3275"/>
                    <a:gd name="T27" fmla="*/ 1588 h 2122"/>
                    <a:gd name="T28" fmla="*/ 1024 w 3275"/>
                    <a:gd name="T29" fmla="*/ 612 h 2122"/>
                    <a:gd name="T30" fmla="*/ 1024 w 3275"/>
                    <a:gd name="T31" fmla="*/ 1210 h 2122"/>
                    <a:gd name="T32" fmla="*/ 1241 w 3275"/>
                    <a:gd name="T33" fmla="*/ 803 h 2122"/>
                    <a:gd name="T34" fmla="*/ 2586 w 3275"/>
                    <a:gd name="T35" fmla="*/ 516 h 2122"/>
                    <a:gd name="T36" fmla="*/ 2520 w 3275"/>
                    <a:gd name="T37" fmla="*/ 621 h 2122"/>
                    <a:gd name="T38" fmla="*/ 2565 w 3275"/>
                    <a:gd name="T39" fmla="*/ 1238 h 2122"/>
                    <a:gd name="T40" fmla="*/ 2962 w 3275"/>
                    <a:gd name="T41" fmla="*/ 1262 h 2122"/>
                    <a:gd name="T42" fmla="*/ 3049 w 3275"/>
                    <a:gd name="T43" fmla="*/ 1184 h 2122"/>
                    <a:gd name="T44" fmla="*/ 2989 w 3275"/>
                    <a:gd name="T45" fmla="*/ 558 h 2122"/>
                    <a:gd name="T46" fmla="*/ 2894 w 3275"/>
                    <a:gd name="T47" fmla="*/ 503 h 2122"/>
                    <a:gd name="T48" fmla="*/ 2005 w 3275"/>
                    <a:gd name="T49" fmla="*/ 20 h 2122"/>
                    <a:gd name="T50" fmla="*/ 2162 w 3275"/>
                    <a:gd name="T51" fmla="*/ 252 h 2122"/>
                    <a:gd name="T52" fmla="*/ 2198 w 3275"/>
                    <a:gd name="T53" fmla="*/ 1315 h 2122"/>
                    <a:gd name="T54" fmla="*/ 2240 w 3275"/>
                    <a:gd name="T55" fmla="*/ 1313 h 2122"/>
                    <a:gd name="T56" fmla="*/ 2366 w 3275"/>
                    <a:gd name="T57" fmla="*/ 458 h 2122"/>
                    <a:gd name="T58" fmla="*/ 2432 w 3275"/>
                    <a:gd name="T59" fmla="*/ 352 h 2122"/>
                    <a:gd name="T60" fmla="*/ 3053 w 3275"/>
                    <a:gd name="T61" fmla="*/ 351 h 2122"/>
                    <a:gd name="T62" fmla="*/ 3150 w 3275"/>
                    <a:gd name="T63" fmla="*/ 455 h 2122"/>
                    <a:gd name="T64" fmla="*/ 3266 w 3275"/>
                    <a:gd name="T65" fmla="*/ 1613 h 2122"/>
                    <a:gd name="T66" fmla="*/ 3195 w 3275"/>
                    <a:gd name="T67" fmla="*/ 1653 h 2122"/>
                    <a:gd name="T68" fmla="*/ 3134 w 3275"/>
                    <a:gd name="T69" fmla="*/ 1751 h 2122"/>
                    <a:gd name="T70" fmla="*/ 2654 w 3275"/>
                    <a:gd name="T71" fmla="*/ 1809 h 2122"/>
                    <a:gd name="T72" fmla="*/ 2543 w 3275"/>
                    <a:gd name="T73" fmla="*/ 2004 h 2122"/>
                    <a:gd name="T74" fmla="*/ 2344 w 3275"/>
                    <a:gd name="T75" fmla="*/ 2111 h 2122"/>
                    <a:gd name="T76" fmla="*/ 2110 w 3275"/>
                    <a:gd name="T77" fmla="*/ 2098 h 2122"/>
                    <a:gd name="T78" fmla="*/ 1926 w 3275"/>
                    <a:gd name="T79" fmla="*/ 1970 h 2122"/>
                    <a:gd name="T80" fmla="*/ 1837 w 3275"/>
                    <a:gd name="T81" fmla="*/ 1763 h 2122"/>
                    <a:gd name="T82" fmla="*/ 995 w 3275"/>
                    <a:gd name="T83" fmla="*/ 1809 h 2122"/>
                    <a:gd name="T84" fmla="*/ 885 w 3275"/>
                    <a:gd name="T85" fmla="*/ 2004 h 2122"/>
                    <a:gd name="T86" fmla="*/ 686 w 3275"/>
                    <a:gd name="T87" fmla="*/ 2111 h 2122"/>
                    <a:gd name="T88" fmla="*/ 451 w 3275"/>
                    <a:gd name="T89" fmla="*/ 2098 h 2122"/>
                    <a:gd name="T90" fmla="*/ 267 w 3275"/>
                    <a:gd name="T91" fmla="*/ 1970 h 2122"/>
                    <a:gd name="T92" fmla="*/ 179 w 3275"/>
                    <a:gd name="T93" fmla="*/ 1763 h 2122"/>
                    <a:gd name="T94" fmla="*/ 36 w 3275"/>
                    <a:gd name="T95" fmla="*/ 1741 h 2122"/>
                    <a:gd name="T96" fmla="*/ 0 w 3275"/>
                    <a:gd name="T97" fmla="*/ 1565 h 2122"/>
                    <a:gd name="T98" fmla="*/ 59 w 3275"/>
                    <a:gd name="T99" fmla="*/ 1471 h 2122"/>
                    <a:gd name="T100" fmla="*/ 116 w 3275"/>
                    <a:gd name="T101" fmla="*/ 671 h 2122"/>
                    <a:gd name="T102" fmla="*/ 231 w 3275"/>
                    <a:gd name="T103" fmla="*/ 431 h 2122"/>
                    <a:gd name="T104" fmla="*/ 441 w 3275"/>
                    <a:gd name="T105" fmla="*/ 274 h 2122"/>
                    <a:gd name="T106" fmla="*/ 1569 w 3275"/>
                    <a:gd name="T107" fmla="*/ 231 h 2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75" h="2122">
                      <a:moveTo>
                        <a:pt x="2249" y="1549"/>
                      </a:moveTo>
                      <a:lnTo>
                        <a:pt x="2217" y="1552"/>
                      </a:lnTo>
                      <a:lnTo>
                        <a:pt x="2187" y="1560"/>
                      </a:lnTo>
                      <a:lnTo>
                        <a:pt x="2159" y="1572"/>
                      </a:lnTo>
                      <a:lnTo>
                        <a:pt x="2134" y="1588"/>
                      </a:lnTo>
                      <a:lnTo>
                        <a:pt x="2113" y="1608"/>
                      </a:lnTo>
                      <a:lnTo>
                        <a:pt x="2095" y="1633"/>
                      </a:lnTo>
                      <a:lnTo>
                        <a:pt x="2082" y="1659"/>
                      </a:lnTo>
                      <a:lnTo>
                        <a:pt x="2074" y="1687"/>
                      </a:lnTo>
                      <a:lnTo>
                        <a:pt x="2071" y="1718"/>
                      </a:lnTo>
                      <a:lnTo>
                        <a:pt x="2074" y="1748"/>
                      </a:lnTo>
                      <a:lnTo>
                        <a:pt x="2082" y="1777"/>
                      </a:lnTo>
                      <a:lnTo>
                        <a:pt x="2095" y="1803"/>
                      </a:lnTo>
                      <a:lnTo>
                        <a:pt x="2113" y="1826"/>
                      </a:lnTo>
                      <a:lnTo>
                        <a:pt x="2134" y="1847"/>
                      </a:lnTo>
                      <a:lnTo>
                        <a:pt x="2159" y="1863"/>
                      </a:lnTo>
                      <a:lnTo>
                        <a:pt x="2187" y="1876"/>
                      </a:lnTo>
                      <a:lnTo>
                        <a:pt x="2217" y="1884"/>
                      </a:lnTo>
                      <a:lnTo>
                        <a:pt x="2249" y="1886"/>
                      </a:lnTo>
                      <a:lnTo>
                        <a:pt x="2281" y="1884"/>
                      </a:lnTo>
                      <a:lnTo>
                        <a:pt x="2312" y="1876"/>
                      </a:lnTo>
                      <a:lnTo>
                        <a:pt x="2339" y="1863"/>
                      </a:lnTo>
                      <a:lnTo>
                        <a:pt x="2364" y="1847"/>
                      </a:lnTo>
                      <a:lnTo>
                        <a:pt x="2385" y="1826"/>
                      </a:lnTo>
                      <a:lnTo>
                        <a:pt x="2403" y="1803"/>
                      </a:lnTo>
                      <a:lnTo>
                        <a:pt x="2417" y="1777"/>
                      </a:lnTo>
                      <a:lnTo>
                        <a:pt x="2425" y="1748"/>
                      </a:lnTo>
                      <a:lnTo>
                        <a:pt x="2428" y="1718"/>
                      </a:lnTo>
                      <a:lnTo>
                        <a:pt x="2425" y="1687"/>
                      </a:lnTo>
                      <a:lnTo>
                        <a:pt x="2417" y="1659"/>
                      </a:lnTo>
                      <a:lnTo>
                        <a:pt x="2403" y="1633"/>
                      </a:lnTo>
                      <a:lnTo>
                        <a:pt x="2385" y="1608"/>
                      </a:lnTo>
                      <a:lnTo>
                        <a:pt x="2364" y="1588"/>
                      </a:lnTo>
                      <a:lnTo>
                        <a:pt x="2339" y="1572"/>
                      </a:lnTo>
                      <a:lnTo>
                        <a:pt x="2312" y="1560"/>
                      </a:lnTo>
                      <a:lnTo>
                        <a:pt x="2281" y="1552"/>
                      </a:lnTo>
                      <a:lnTo>
                        <a:pt x="2249" y="1549"/>
                      </a:lnTo>
                      <a:close/>
                      <a:moveTo>
                        <a:pt x="592" y="1549"/>
                      </a:moveTo>
                      <a:lnTo>
                        <a:pt x="559" y="1552"/>
                      </a:lnTo>
                      <a:lnTo>
                        <a:pt x="529" y="1560"/>
                      </a:lnTo>
                      <a:lnTo>
                        <a:pt x="501" y="1572"/>
                      </a:lnTo>
                      <a:lnTo>
                        <a:pt x="476" y="1588"/>
                      </a:lnTo>
                      <a:lnTo>
                        <a:pt x="454" y="1608"/>
                      </a:lnTo>
                      <a:lnTo>
                        <a:pt x="437" y="1633"/>
                      </a:lnTo>
                      <a:lnTo>
                        <a:pt x="424" y="1659"/>
                      </a:lnTo>
                      <a:lnTo>
                        <a:pt x="415" y="1687"/>
                      </a:lnTo>
                      <a:lnTo>
                        <a:pt x="413" y="1718"/>
                      </a:lnTo>
                      <a:lnTo>
                        <a:pt x="415" y="1748"/>
                      </a:lnTo>
                      <a:lnTo>
                        <a:pt x="424" y="1777"/>
                      </a:lnTo>
                      <a:lnTo>
                        <a:pt x="437" y="1803"/>
                      </a:lnTo>
                      <a:lnTo>
                        <a:pt x="454" y="1826"/>
                      </a:lnTo>
                      <a:lnTo>
                        <a:pt x="476" y="1847"/>
                      </a:lnTo>
                      <a:lnTo>
                        <a:pt x="501" y="1863"/>
                      </a:lnTo>
                      <a:lnTo>
                        <a:pt x="529" y="1876"/>
                      </a:lnTo>
                      <a:lnTo>
                        <a:pt x="559" y="1884"/>
                      </a:lnTo>
                      <a:lnTo>
                        <a:pt x="592" y="1886"/>
                      </a:lnTo>
                      <a:lnTo>
                        <a:pt x="623" y="1884"/>
                      </a:lnTo>
                      <a:lnTo>
                        <a:pt x="654" y="1876"/>
                      </a:lnTo>
                      <a:lnTo>
                        <a:pt x="681" y="1863"/>
                      </a:lnTo>
                      <a:lnTo>
                        <a:pt x="707" y="1847"/>
                      </a:lnTo>
                      <a:lnTo>
                        <a:pt x="728" y="1826"/>
                      </a:lnTo>
                      <a:lnTo>
                        <a:pt x="746" y="1803"/>
                      </a:lnTo>
                      <a:lnTo>
                        <a:pt x="759" y="1777"/>
                      </a:lnTo>
                      <a:lnTo>
                        <a:pt x="768" y="1748"/>
                      </a:lnTo>
                      <a:lnTo>
                        <a:pt x="771" y="1718"/>
                      </a:lnTo>
                      <a:lnTo>
                        <a:pt x="768" y="1687"/>
                      </a:lnTo>
                      <a:lnTo>
                        <a:pt x="759" y="1659"/>
                      </a:lnTo>
                      <a:lnTo>
                        <a:pt x="746" y="1633"/>
                      </a:lnTo>
                      <a:lnTo>
                        <a:pt x="728" y="1608"/>
                      </a:lnTo>
                      <a:lnTo>
                        <a:pt x="707" y="1588"/>
                      </a:lnTo>
                      <a:lnTo>
                        <a:pt x="681" y="1572"/>
                      </a:lnTo>
                      <a:lnTo>
                        <a:pt x="654" y="1560"/>
                      </a:lnTo>
                      <a:lnTo>
                        <a:pt x="623" y="1552"/>
                      </a:lnTo>
                      <a:lnTo>
                        <a:pt x="592" y="1549"/>
                      </a:lnTo>
                      <a:close/>
                      <a:moveTo>
                        <a:pt x="1024" y="612"/>
                      </a:moveTo>
                      <a:lnTo>
                        <a:pt x="1024" y="803"/>
                      </a:lnTo>
                      <a:lnTo>
                        <a:pt x="835" y="803"/>
                      </a:lnTo>
                      <a:lnTo>
                        <a:pt x="835" y="1021"/>
                      </a:lnTo>
                      <a:lnTo>
                        <a:pt x="1024" y="1021"/>
                      </a:lnTo>
                      <a:lnTo>
                        <a:pt x="1024" y="1210"/>
                      </a:lnTo>
                      <a:lnTo>
                        <a:pt x="1241" y="1210"/>
                      </a:lnTo>
                      <a:lnTo>
                        <a:pt x="1241" y="1021"/>
                      </a:lnTo>
                      <a:lnTo>
                        <a:pt x="1434" y="1021"/>
                      </a:lnTo>
                      <a:lnTo>
                        <a:pt x="1434" y="803"/>
                      </a:lnTo>
                      <a:lnTo>
                        <a:pt x="1241" y="803"/>
                      </a:lnTo>
                      <a:lnTo>
                        <a:pt x="1241" y="612"/>
                      </a:lnTo>
                      <a:lnTo>
                        <a:pt x="1024" y="612"/>
                      </a:lnTo>
                      <a:close/>
                      <a:moveTo>
                        <a:pt x="2638" y="503"/>
                      </a:moveTo>
                      <a:lnTo>
                        <a:pt x="2612" y="506"/>
                      </a:lnTo>
                      <a:lnTo>
                        <a:pt x="2586" y="516"/>
                      </a:lnTo>
                      <a:lnTo>
                        <a:pt x="2565" y="529"/>
                      </a:lnTo>
                      <a:lnTo>
                        <a:pt x="2547" y="547"/>
                      </a:lnTo>
                      <a:lnTo>
                        <a:pt x="2533" y="569"/>
                      </a:lnTo>
                      <a:lnTo>
                        <a:pt x="2524" y="594"/>
                      </a:lnTo>
                      <a:lnTo>
                        <a:pt x="2520" y="621"/>
                      </a:lnTo>
                      <a:lnTo>
                        <a:pt x="2520" y="1146"/>
                      </a:lnTo>
                      <a:lnTo>
                        <a:pt x="2523" y="1173"/>
                      </a:lnTo>
                      <a:lnTo>
                        <a:pt x="2533" y="1198"/>
                      </a:lnTo>
                      <a:lnTo>
                        <a:pt x="2547" y="1220"/>
                      </a:lnTo>
                      <a:lnTo>
                        <a:pt x="2565" y="1238"/>
                      </a:lnTo>
                      <a:lnTo>
                        <a:pt x="2586" y="1253"/>
                      </a:lnTo>
                      <a:lnTo>
                        <a:pt x="2612" y="1261"/>
                      </a:lnTo>
                      <a:lnTo>
                        <a:pt x="2638" y="1264"/>
                      </a:lnTo>
                      <a:lnTo>
                        <a:pt x="2937" y="1264"/>
                      </a:lnTo>
                      <a:lnTo>
                        <a:pt x="2962" y="1262"/>
                      </a:lnTo>
                      <a:lnTo>
                        <a:pt x="2985" y="1255"/>
                      </a:lnTo>
                      <a:lnTo>
                        <a:pt x="3006" y="1242"/>
                      </a:lnTo>
                      <a:lnTo>
                        <a:pt x="3025" y="1225"/>
                      </a:lnTo>
                      <a:lnTo>
                        <a:pt x="3039" y="1206"/>
                      </a:lnTo>
                      <a:lnTo>
                        <a:pt x="3049" y="1184"/>
                      </a:lnTo>
                      <a:lnTo>
                        <a:pt x="3054" y="1159"/>
                      </a:lnTo>
                      <a:lnTo>
                        <a:pt x="3055" y="1135"/>
                      </a:lnTo>
                      <a:lnTo>
                        <a:pt x="3003" y="603"/>
                      </a:lnTo>
                      <a:lnTo>
                        <a:pt x="2999" y="579"/>
                      </a:lnTo>
                      <a:lnTo>
                        <a:pt x="2989" y="558"/>
                      </a:lnTo>
                      <a:lnTo>
                        <a:pt x="2976" y="540"/>
                      </a:lnTo>
                      <a:lnTo>
                        <a:pt x="2960" y="525"/>
                      </a:lnTo>
                      <a:lnTo>
                        <a:pt x="2939" y="514"/>
                      </a:lnTo>
                      <a:lnTo>
                        <a:pt x="2918" y="505"/>
                      </a:lnTo>
                      <a:lnTo>
                        <a:pt x="2894" y="503"/>
                      </a:lnTo>
                      <a:lnTo>
                        <a:pt x="2638" y="503"/>
                      </a:lnTo>
                      <a:close/>
                      <a:moveTo>
                        <a:pt x="1820" y="0"/>
                      </a:moveTo>
                      <a:lnTo>
                        <a:pt x="1903" y="6"/>
                      </a:lnTo>
                      <a:lnTo>
                        <a:pt x="1987" y="17"/>
                      </a:lnTo>
                      <a:lnTo>
                        <a:pt x="2005" y="20"/>
                      </a:lnTo>
                      <a:lnTo>
                        <a:pt x="2005" y="231"/>
                      </a:lnTo>
                      <a:lnTo>
                        <a:pt x="2103" y="231"/>
                      </a:lnTo>
                      <a:lnTo>
                        <a:pt x="2125" y="234"/>
                      </a:lnTo>
                      <a:lnTo>
                        <a:pt x="2145" y="241"/>
                      </a:lnTo>
                      <a:lnTo>
                        <a:pt x="2162" y="252"/>
                      </a:lnTo>
                      <a:lnTo>
                        <a:pt x="2177" y="266"/>
                      </a:lnTo>
                      <a:lnTo>
                        <a:pt x="2188" y="283"/>
                      </a:lnTo>
                      <a:lnTo>
                        <a:pt x="2195" y="304"/>
                      </a:lnTo>
                      <a:lnTo>
                        <a:pt x="2198" y="325"/>
                      </a:lnTo>
                      <a:lnTo>
                        <a:pt x="2198" y="1315"/>
                      </a:lnTo>
                      <a:lnTo>
                        <a:pt x="2200" y="1315"/>
                      </a:lnTo>
                      <a:lnTo>
                        <a:pt x="2207" y="1314"/>
                      </a:lnTo>
                      <a:lnTo>
                        <a:pt x="2217" y="1314"/>
                      </a:lnTo>
                      <a:lnTo>
                        <a:pt x="2229" y="1313"/>
                      </a:lnTo>
                      <a:lnTo>
                        <a:pt x="2240" y="1313"/>
                      </a:lnTo>
                      <a:lnTo>
                        <a:pt x="2249" y="1313"/>
                      </a:lnTo>
                      <a:lnTo>
                        <a:pt x="2290" y="1314"/>
                      </a:lnTo>
                      <a:lnTo>
                        <a:pt x="2328" y="1320"/>
                      </a:lnTo>
                      <a:lnTo>
                        <a:pt x="2366" y="1329"/>
                      </a:lnTo>
                      <a:lnTo>
                        <a:pt x="2366" y="458"/>
                      </a:lnTo>
                      <a:lnTo>
                        <a:pt x="2369" y="431"/>
                      </a:lnTo>
                      <a:lnTo>
                        <a:pt x="2377" y="406"/>
                      </a:lnTo>
                      <a:lnTo>
                        <a:pt x="2391" y="384"/>
                      </a:lnTo>
                      <a:lnTo>
                        <a:pt x="2410" y="366"/>
                      </a:lnTo>
                      <a:lnTo>
                        <a:pt x="2432" y="352"/>
                      </a:lnTo>
                      <a:lnTo>
                        <a:pt x="2456" y="343"/>
                      </a:lnTo>
                      <a:lnTo>
                        <a:pt x="2484" y="340"/>
                      </a:lnTo>
                      <a:lnTo>
                        <a:pt x="2993" y="340"/>
                      </a:lnTo>
                      <a:lnTo>
                        <a:pt x="3024" y="343"/>
                      </a:lnTo>
                      <a:lnTo>
                        <a:pt x="3053" y="351"/>
                      </a:lnTo>
                      <a:lnTo>
                        <a:pt x="3078" y="364"/>
                      </a:lnTo>
                      <a:lnTo>
                        <a:pt x="3102" y="382"/>
                      </a:lnTo>
                      <a:lnTo>
                        <a:pt x="3122" y="403"/>
                      </a:lnTo>
                      <a:lnTo>
                        <a:pt x="3138" y="427"/>
                      </a:lnTo>
                      <a:lnTo>
                        <a:pt x="3150" y="455"/>
                      </a:lnTo>
                      <a:lnTo>
                        <a:pt x="3156" y="485"/>
                      </a:lnTo>
                      <a:lnTo>
                        <a:pt x="3275" y="1565"/>
                      </a:lnTo>
                      <a:lnTo>
                        <a:pt x="3275" y="1582"/>
                      </a:lnTo>
                      <a:lnTo>
                        <a:pt x="3272" y="1598"/>
                      </a:lnTo>
                      <a:lnTo>
                        <a:pt x="3266" y="1613"/>
                      </a:lnTo>
                      <a:lnTo>
                        <a:pt x="3255" y="1627"/>
                      </a:lnTo>
                      <a:lnTo>
                        <a:pt x="3243" y="1638"/>
                      </a:lnTo>
                      <a:lnTo>
                        <a:pt x="3228" y="1646"/>
                      </a:lnTo>
                      <a:lnTo>
                        <a:pt x="3213" y="1651"/>
                      </a:lnTo>
                      <a:lnTo>
                        <a:pt x="3195" y="1653"/>
                      </a:lnTo>
                      <a:lnTo>
                        <a:pt x="3193" y="1678"/>
                      </a:lnTo>
                      <a:lnTo>
                        <a:pt x="3184" y="1701"/>
                      </a:lnTo>
                      <a:lnTo>
                        <a:pt x="3172" y="1721"/>
                      </a:lnTo>
                      <a:lnTo>
                        <a:pt x="3155" y="1738"/>
                      </a:lnTo>
                      <a:lnTo>
                        <a:pt x="3134" y="1751"/>
                      </a:lnTo>
                      <a:lnTo>
                        <a:pt x="3112" y="1759"/>
                      </a:lnTo>
                      <a:lnTo>
                        <a:pt x="3087" y="1761"/>
                      </a:lnTo>
                      <a:lnTo>
                        <a:pt x="2662" y="1761"/>
                      </a:lnTo>
                      <a:lnTo>
                        <a:pt x="2662" y="1763"/>
                      </a:lnTo>
                      <a:lnTo>
                        <a:pt x="2654" y="1809"/>
                      </a:lnTo>
                      <a:lnTo>
                        <a:pt x="2640" y="1854"/>
                      </a:lnTo>
                      <a:lnTo>
                        <a:pt x="2622" y="1895"/>
                      </a:lnTo>
                      <a:lnTo>
                        <a:pt x="2600" y="1934"/>
                      </a:lnTo>
                      <a:lnTo>
                        <a:pt x="2573" y="1970"/>
                      </a:lnTo>
                      <a:lnTo>
                        <a:pt x="2543" y="2004"/>
                      </a:lnTo>
                      <a:lnTo>
                        <a:pt x="2509" y="2033"/>
                      </a:lnTo>
                      <a:lnTo>
                        <a:pt x="2472" y="2058"/>
                      </a:lnTo>
                      <a:lnTo>
                        <a:pt x="2432" y="2081"/>
                      </a:lnTo>
                      <a:lnTo>
                        <a:pt x="2389" y="2098"/>
                      </a:lnTo>
                      <a:lnTo>
                        <a:pt x="2344" y="2111"/>
                      </a:lnTo>
                      <a:lnTo>
                        <a:pt x="2298" y="2119"/>
                      </a:lnTo>
                      <a:lnTo>
                        <a:pt x="2249" y="2122"/>
                      </a:lnTo>
                      <a:lnTo>
                        <a:pt x="2201" y="2119"/>
                      </a:lnTo>
                      <a:lnTo>
                        <a:pt x="2154" y="2111"/>
                      </a:lnTo>
                      <a:lnTo>
                        <a:pt x="2110" y="2098"/>
                      </a:lnTo>
                      <a:lnTo>
                        <a:pt x="2067" y="2081"/>
                      </a:lnTo>
                      <a:lnTo>
                        <a:pt x="2026" y="2058"/>
                      </a:lnTo>
                      <a:lnTo>
                        <a:pt x="1990" y="2033"/>
                      </a:lnTo>
                      <a:lnTo>
                        <a:pt x="1955" y="2004"/>
                      </a:lnTo>
                      <a:lnTo>
                        <a:pt x="1926" y="1970"/>
                      </a:lnTo>
                      <a:lnTo>
                        <a:pt x="1898" y="1934"/>
                      </a:lnTo>
                      <a:lnTo>
                        <a:pt x="1876" y="1895"/>
                      </a:lnTo>
                      <a:lnTo>
                        <a:pt x="1858" y="1854"/>
                      </a:lnTo>
                      <a:lnTo>
                        <a:pt x="1845" y="1809"/>
                      </a:lnTo>
                      <a:lnTo>
                        <a:pt x="1837" y="1763"/>
                      </a:lnTo>
                      <a:lnTo>
                        <a:pt x="1837" y="1761"/>
                      </a:lnTo>
                      <a:lnTo>
                        <a:pt x="1004" y="1761"/>
                      </a:lnTo>
                      <a:lnTo>
                        <a:pt x="1003" y="1762"/>
                      </a:lnTo>
                      <a:lnTo>
                        <a:pt x="1003" y="1763"/>
                      </a:lnTo>
                      <a:lnTo>
                        <a:pt x="995" y="1809"/>
                      </a:lnTo>
                      <a:lnTo>
                        <a:pt x="982" y="1854"/>
                      </a:lnTo>
                      <a:lnTo>
                        <a:pt x="964" y="1895"/>
                      </a:lnTo>
                      <a:lnTo>
                        <a:pt x="941" y="1934"/>
                      </a:lnTo>
                      <a:lnTo>
                        <a:pt x="915" y="1970"/>
                      </a:lnTo>
                      <a:lnTo>
                        <a:pt x="885" y="2004"/>
                      </a:lnTo>
                      <a:lnTo>
                        <a:pt x="851" y="2033"/>
                      </a:lnTo>
                      <a:lnTo>
                        <a:pt x="813" y="2058"/>
                      </a:lnTo>
                      <a:lnTo>
                        <a:pt x="774" y="2081"/>
                      </a:lnTo>
                      <a:lnTo>
                        <a:pt x="731" y="2098"/>
                      </a:lnTo>
                      <a:lnTo>
                        <a:pt x="686" y="2111"/>
                      </a:lnTo>
                      <a:lnTo>
                        <a:pt x="639" y="2119"/>
                      </a:lnTo>
                      <a:lnTo>
                        <a:pt x="592" y="2122"/>
                      </a:lnTo>
                      <a:lnTo>
                        <a:pt x="543" y="2119"/>
                      </a:lnTo>
                      <a:lnTo>
                        <a:pt x="496" y="2111"/>
                      </a:lnTo>
                      <a:lnTo>
                        <a:pt x="451" y="2098"/>
                      </a:lnTo>
                      <a:lnTo>
                        <a:pt x="409" y="2081"/>
                      </a:lnTo>
                      <a:lnTo>
                        <a:pt x="369" y="2058"/>
                      </a:lnTo>
                      <a:lnTo>
                        <a:pt x="331" y="2033"/>
                      </a:lnTo>
                      <a:lnTo>
                        <a:pt x="298" y="2004"/>
                      </a:lnTo>
                      <a:lnTo>
                        <a:pt x="267" y="1970"/>
                      </a:lnTo>
                      <a:lnTo>
                        <a:pt x="241" y="1934"/>
                      </a:lnTo>
                      <a:lnTo>
                        <a:pt x="219" y="1895"/>
                      </a:lnTo>
                      <a:lnTo>
                        <a:pt x="200" y="1854"/>
                      </a:lnTo>
                      <a:lnTo>
                        <a:pt x="187" y="1809"/>
                      </a:lnTo>
                      <a:lnTo>
                        <a:pt x="179" y="1763"/>
                      </a:lnTo>
                      <a:lnTo>
                        <a:pt x="179" y="1761"/>
                      </a:lnTo>
                      <a:lnTo>
                        <a:pt x="96" y="1761"/>
                      </a:lnTo>
                      <a:lnTo>
                        <a:pt x="73" y="1759"/>
                      </a:lnTo>
                      <a:lnTo>
                        <a:pt x="54" y="1752"/>
                      </a:lnTo>
                      <a:lnTo>
                        <a:pt x="36" y="1741"/>
                      </a:lnTo>
                      <a:lnTo>
                        <a:pt x="21" y="1726"/>
                      </a:lnTo>
                      <a:lnTo>
                        <a:pt x="10" y="1709"/>
                      </a:lnTo>
                      <a:lnTo>
                        <a:pt x="2" y="1688"/>
                      </a:lnTo>
                      <a:lnTo>
                        <a:pt x="0" y="1667"/>
                      </a:lnTo>
                      <a:lnTo>
                        <a:pt x="0" y="1565"/>
                      </a:lnTo>
                      <a:lnTo>
                        <a:pt x="3" y="1541"/>
                      </a:lnTo>
                      <a:lnTo>
                        <a:pt x="10" y="1519"/>
                      </a:lnTo>
                      <a:lnTo>
                        <a:pt x="23" y="1500"/>
                      </a:lnTo>
                      <a:lnTo>
                        <a:pt x="40" y="1484"/>
                      </a:lnTo>
                      <a:lnTo>
                        <a:pt x="59" y="1471"/>
                      </a:lnTo>
                      <a:lnTo>
                        <a:pt x="80" y="1463"/>
                      </a:lnTo>
                      <a:lnTo>
                        <a:pt x="105" y="1460"/>
                      </a:lnTo>
                      <a:lnTo>
                        <a:pt x="105" y="782"/>
                      </a:lnTo>
                      <a:lnTo>
                        <a:pt x="108" y="725"/>
                      </a:lnTo>
                      <a:lnTo>
                        <a:pt x="116" y="671"/>
                      </a:lnTo>
                      <a:lnTo>
                        <a:pt x="129" y="618"/>
                      </a:lnTo>
                      <a:lnTo>
                        <a:pt x="148" y="568"/>
                      </a:lnTo>
                      <a:lnTo>
                        <a:pt x="171" y="520"/>
                      </a:lnTo>
                      <a:lnTo>
                        <a:pt x="199" y="474"/>
                      </a:lnTo>
                      <a:lnTo>
                        <a:pt x="231" y="431"/>
                      </a:lnTo>
                      <a:lnTo>
                        <a:pt x="266" y="393"/>
                      </a:lnTo>
                      <a:lnTo>
                        <a:pt x="305" y="357"/>
                      </a:lnTo>
                      <a:lnTo>
                        <a:pt x="348" y="325"/>
                      </a:lnTo>
                      <a:lnTo>
                        <a:pt x="392" y="298"/>
                      </a:lnTo>
                      <a:lnTo>
                        <a:pt x="441" y="274"/>
                      </a:lnTo>
                      <a:lnTo>
                        <a:pt x="492" y="256"/>
                      </a:lnTo>
                      <a:lnTo>
                        <a:pt x="544" y="242"/>
                      </a:lnTo>
                      <a:lnTo>
                        <a:pt x="599" y="234"/>
                      </a:lnTo>
                      <a:lnTo>
                        <a:pt x="656" y="231"/>
                      </a:lnTo>
                      <a:lnTo>
                        <a:pt x="1569" y="231"/>
                      </a:lnTo>
                      <a:lnTo>
                        <a:pt x="1569" y="20"/>
                      </a:lnTo>
                      <a:lnTo>
                        <a:pt x="1652" y="8"/>
                      </a:lnTo>
                      <a:lnTo>
                        <a:pt x="1735" y="1"/>
                      </a:lnTo>
                      <a:lnTo>
                        <a:pt x="1820"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9" name="Freeform 33">
                  <a:extLst>
                    <a:ext uri="{FF2B5EF4-FFF2-40B4-BE49-F238E27FC236}">
                      <a16:creationId xmlns:a16="http://schemas.microsoft.com/office/drawing/2014/main" id="{B6C4844B-86F5-0FE0-523D-52A8FB6E1889}"/>
                    </a:ext>
                  </a:extLst>
                </p:cNvPr>
                <p:cNvSpPr>
                  <a:spLocks/>
                </p:cNvSpPr>
                <p:nvPr/>
              </p:nvSpPr>
              <p:spPr bwMode="auto">
                <a:xfrm>
                  <a:off x="155575" y="76200"/>
                  <a:ext cx="63500" cy="17462"/>
                </a:xfrm>
                <a:custGeom>
                  <a:avLst/>
                  <a:gdLst>
                    <a:gd name="T0" fmla="*/ 60 w 445"/>
                    <a:gd name="T1" fmla="*/ 0 h 122"/>
                    <a:gd name="T2" fmla="*/ 385 w 445"/>
                    <a:gd name="T3" fmla="*/ 0 h 122"/>
                    <a:gd name="T4" fmla="*/ 401 w 445"/>
                    <a:gd name="T5" fmla="*/ 3 h 122"/>
                    <a:gd name="T6" fmla="*/ 415 w 445"/>
                    <a:gd name="T7" fmla="*/ 9 h 122"/>
                    <a:gd name="T8" fmla="*/ 428 w 445"/>
                    <a:gd name="T9" fmla="*/ 18 h 122"/>
                    <a:gd name="T10" fmla="*/ 437 w 445"/>
                    <a:gd name="T11" fmla="*/ 30 h 122"/>
                    <a:gd name="T12" fmla="*/ 443 w 445"/>
                    <a:gd name="T13" fmla="*/ 46 h 122"/>
                    <a:gd name="T14" fmla="*/ 445 w 445"/>
                    <a:gd name="T15" fmla="*/ 61 h 122"/>
                    <a:gd name="T16" fmla="*/ 443 w 445"/>
                    <a:gd name="T17" fmla="*/ 77 h 122"/>
                    <a:gd name="T18" fmla="*/ 437 w 445"/>
                    <a:gd name="T19" fmla="*/ 91 h 122"/>
                    <a:gd name="T20" fmla="*/ 428 w 445"/>
                    <a:gd name="T21" fmla="*/ 103 h 122"/>
                    <a:gd name="T22" fmla="*/ 415 w 445"/>
                    <a:gd name="T23" fmla="*/ 113 h 122"/>
                    <a:gd name="T24" fmla="*/ 401 w 445"/>
                    <a:gd name="T25" fmla="*/ 120 h 122"/>
                    <a:gd name="T26" fmla="*/ 385 w 445"/>
                    <a:gd name="T27" fmla="*/ 122 h 122"/>
                    <a:gd name="T28" fmla="*/ 60 w 445"/>
                    <a:gd name="T29" fmla="*/ 122 h 122"/>
                    <a:gd name="T30" fmla="*/ 43 w 445"/>
                    <a:gd name="T31" fmla="*/ 120 h 122"/>
                    <a:gd name="T32" fmla="*/ 29 w 445"/>
                    <a:gd name="T33" fmla="*/ 113 h 122"/>
                    <a:gd name="T34" fmla="*/ 17 w 445"/>
                    <a:gd name="T35" fmla="*/ 103 h 122"/>
                    <a:gd name="T36" fmla="*/ 8 w 445"/>
                    <a:gd name="T37" fmla="*/ 91 h 122"/>
                    <a:gd name="T38" fmla="*/ 2 w 445"/>
                    <a:gd name="T39" fmla="*/ 77 h 122"/>
                    <a:gd name="T40" fmla="*/ 0 w 445"/>
                    <a:gd name="T41" fmla="*/ 61 h 122"/>
                    <a:gd name="T42" fmla="*/ 2 w 445"/>
                    <a:gd name="T43" fmla="*/ 46 h 122"/>
                    <a:gd name="T44" fmla="*/ 8 w 445"/>
                    <a:gd name="T45" fmla="*/ 30 h 122"/>
                    <a:gd name="T46" fmla="*/ 17 w 445"/>
                    <a:gd name="T47" fmla="*/ 18 h 122"/>
                    <a:gd name="T48" fmla="*/ 29 w 445"/>
                    <a:gd name="T49" fmla="*/ 9 h 122"/>
                    <a:gd name="T50" fmla="*/ 43 w 445"/>
                    <a:gd name="T51" fmla="*/ 3 h 122"/>
                    <a:gd name="T52" fmla="*/ 60 w 445"/>
                    <a:gd name="T5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5" h="122">
                      <a:moveTo>
                        <a:pt x="60" y="0"/>
                      </a:moveTo>
                      <a:lnTo>
                        <a:pt x="385" y="0"/>
                      </a:lnTo>
                      <a:lnTo>
                        <a:pt x="401" y="3"/>
                      </a:lnTo>
                      <a:lnTo>
                        <a:pt x="415" y="9"/>
                      </a:lnTo>
                      <a:lnTo>
                        <a:pt x="428" y="18"/>
                      </a:lnTo>
                      <a:lnTo>
                        <a:pt x="437" y="30"/>
                      </a:lnTo>
                      <a:lnTo>
                        <a:pt x="443" y="46"/>
                      </a:lnTo>
                      <a:lnTo>
                        <a:pt x="445" y="61"/>
                      </a:lnTo>
                      <a:lnTo>
                        <a:pt x="443" y="77"/>
                      </a:lnTo>
                      <a:lnTo>
                        <a:pt x="437" y="91"/>
                      </a:lnTo>
                      <a:lnTo>
                        <a:pt x="428" y="103"/>
                      </a:lnTo>
                      <a:lnTo>
                        <a:pt x="415" y="113"/>
                      </a:lnTo>
                      <a:lnTo>
                        <a:pt x="401" y="120"/>
                      </a:lnTo>
                      <a:lnTo>
                        <a:pt x="385" y="122"/>
                      </a:lnTo>
                      <a:lnTo>
                        <a:pt x="60" y="122"/>
                      </a:lnTo>
                      <a:lnTo>
                        <a:pt x="43" y="120"/>
                      </a:lnTo>
                      <a:lnTo>
                        <a:pt x="29" y="113"/>
                      </a:lnTo>
                      <a:lnTo>
                        <a:pt x="17" y="103"/>
                      </a:lnTo>
                      <a:lnTo>
                        <a:pt x="8" y="91"/>
                      </a:lnTo>
                      <a:lnTo>
                        <a:pt x="2" y="77"/>
                      </a:lnTo>
                      <a:lnTo>
                        <a:pt x="0" y="61"/>
                      </a:lnTo>
                      <a:lnTo>
                        <a:pt x="2" y="46"/>
                      </a:lnTo>
                      <a:lnTo>
                        <a:pt x="8" y="30"/>
                      </a:lnTo>
                      <a:lnTo>
                        <a:pt x="17" y="18"/>
                      </a:lnTo>
                      <a:lnTo>
                        <a:pt x="29" y="9"/>
                      </a:lnTo>
                      <a:lnTo>
                        <a:pt x="43" y="3"/>
                      </a:lnTo>
                      <a:lnTo>
                        <a:pt x="60"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0" name="Freeform 34">
                  <a:extLst>
                    <a:ext uri="{FF2B5EF4-FFF2-40B4-BE49-F238E27FC236}">
                      <a16:creationId xmlns:a16="http://schemas.microsoft.com/office/drawing/2014/main" id="{FBB1F368-53E3-8845-9680-2158FF31951A}"/>
                    </a:ext>
                  </a:extLst>
                </p:cNvPr>
                <p:cNvSpPr>
                  <a:spLocks/>
                </p:cNvSpPr>
                <p:nvPr/>
              </p:nvSpPr>
              <p:spPr bwMode="auto">
                <a:xfrm>
                  <a:off x="249238" y="0"/>
                  <a:ext cx="17463" cy="63500"/>
                </a:xfrm>
                <a:custGeom>
                  <a:avLst/>
                  <a:gdLst>
                    <a:gd name="T0" fmla="*/ 58 w 117"/>
                    <a:gd name="T1" fmla="*/ 0 h 443"/>
                    <a:gd name="T2" fmla="*/ 78 w 117"/>
                    <a:gd name="T3" fmla="*/ 3 h 443"/>
                    <a:gd name="T4" fmla="*/ 93 w 117"/>
                    <a:gd name="T5" fmla="*/ 11 h 443"/>
                    <a:gd name="T6" fmla="*/ 106 w 117"/>
                    <a:gd name="T7" fmla="*/ 24 h 443"/>
                    <a:gd name="T8" fmla="*/ 114 w 117"/>
                    <a:gd name="T9" fmla="*/ 40 h 443"/>
                    <a:gd name="T10" fmla="*/ 117 w 117"/>
                    <a:gd name="T11" fmla="*/ 59 h 443"/>
                    <a:gd name="T12" fmla="*/ 117 w 117"/>
                    <a:gd name="T13" fmla="*/ 384 h 443"/>
                    <a:gd name="T14" fmla="*/ 114 w 117"/>
                    <a:gd name="T15" fmla="*/ 403 h 443"/>
                    <a:gd name="T16" fmla="*/ 106 w 117"/>
                    <a:gd name="T17" fmla="*/ 419 h 443"/>
                    <a:gd name="T18" fmla="*/ 93 w 117"/>
                    <a:gd name="T19" fmla="*/ 432 h 443"/>
                    <a:gd name="T20" fmla="*/ 78 w 117"/>
                    <a:gd name="T21" fmla="*/ 440 h 443"/>
                    <a:gd name="T22" fmla="*/ 58 w 117"/>
                    <a:gd name="T23" fmla="*/ 443 h 443"/>
                    <a:gd name="T24" fmla="*/ 40 w 117"/>
                    <a:gd name="T25" fmla="*/ 440 h 443"/>
                    <a:gd name="T26" fmla="*/ 24 w 117"/>
                    <a:gd name="T27" fmla="*/ 432 h 443"/>
                    <a:gd name="T28" fmla="*/ 12 w 117"/>
                    <a:gd name="T29" fmla="*/ 419 h 443"/>
                    <a:gd name="T30" fmla="*/ 3 w 117"/>
                    <a:gd name="T31" fmla="*/ 403 h 443"/>
                    <a:gd name="T32" fmla="*/ 0 w 117"/>
                    <a:gd name="T33" fmla="*/ 384 h 443"/>
                    <a:gd name="T34" fmla="*/ 0 w 117"/>
                    <a:gd name="T35" fmla="*/ 59 h 443"/>
                    <a:gd name="T36" fmla="*/ 3 w 117"/>
                    <a:gd name="T37" fmla="*/ 40 h 443"/>
                    <a:gd name="T38" fmla="*/ 12 w 117"/>
                    <a:gd name="T39" fmla="*/ 24 h 443"/>
                    <a:gd name="T40" fmla="*/ 24 w 117"/>
                    <a:gd name="T41" fmla="*/ 11 h 443"/>
                    <a:gd name="T42" fmla="*/ 40 w 117"/>
                    <a:gd name="T43" fmla="*/ 3 h 443"/>
                    <a:gd name="T44" fmla="*/ 58 w 117"/>
                    <a:gd name="T45"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7" h="443">
                      <a:moveTo>
                        <a:pt x="58" y="0"/>
                      </a:moveTo>
                      <a:lnTo>
                        <a:pt x="78" y="3"/>
                      </a:lnTo>
                      <a:lnTo>
                        <a:pt x="93" y="11"/>
                      </a:lnTo>
                      <a:lnTo>
                        <a:pt x="106" y="24"/>
                      </a:lnTo>
                      <a:lnTo>
                        <a:pt x="114" y="40"/>
                      </a:lnTo>
                      <a:lnTo>
                        <a:pt x="117" y="59"/>
                      </a:lnTo>
                      <a:lnTo>
                        <a:pt x="117" y="384"/>
                      </a:lnTo>
                      <a:lnTo>
                        <a:pt x="114" y="403"/>
                      </a:lnTo>
                      <a:lnTo>
                        <a:pt x="106" y="419"/>
                      </a:lnTo>
                      <a:lnTo>
                        <a:pt x="93" y="432"/>
                      </a:lnTo>
                      <a:lnTo>
                        <a:pt x="78" y="440"/>
                      </a:lnTo>
                      <a:lnTo>
                        <a:pt x="58" y="443"/>
                      </a:lnTo>
                      <a:lnTo>
                        <a:pt x="40" y="440"/>
                      </a:lnTo>
                      <a:lnTo>
                        <a:pt x="24" y="432"/>
                      </a:lnTo>
                      <a:lnTo>
                        <a:pt x="12" y="419"/>
                      </a:lnTo>
                      <a:lnTo>
                        <a:pt x="3" y="403"/>
                      </a:lnTo>
                      <a:lnTo>
                        <a:pt x="0" y="384"/>
                      </a:lnTo>
                      <a:lnTo>
                        <a:pt x="0" y="59"/>
                      </a:lnTo>
                      <a:lnTo>
                        <a:pt x="3" y="40"/>
                      </a:lnTo>
                      <a:lnTo>
                        <a:pt x="12" y="24"/>
                      </a:lnTo>
                      <a:lnTo>
                        <a:pt x="24" y="11"/>
                      </a:lnTo>
                      <a:lnTo>
                        <a:pt x="40" y="3"/>
                      </a:lnTo>
                      <a:lnTo>
                        <a:pt x="58"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1" name="Freeform 35">
                  <a:extLst>
                    <a:ext uri="{FF2B5EF4-FFF2-40B4-BE49-F238E27FC236}">
                      <a16:creationId xmlns:a16="http://schemas.microsoft.com/office/drawing/2014/main" id="{1EFAFE37-3C12-DB4B-F002-3FFABF13603E}"/>
                    </a:ext>
                  </a:extLst>
                </p:cNvPr>
                <p:cNvSpPr>
                  <a:spLocks/>
                </p:cNvSpPr>
                <p:nvPr/>
              </p:nvSpPr>
              <p:spPr bwMode="auto">
                <a:xfrm>
                  <a:off x="280988" y="22225"/>
                  <a:ext cx="50800" cy="49212"/>
                </a:xfrm>
                <a:custGeom>
                  <a:avLst/>
                  <a:gdLst>
                    <a:gd name="T0" fmla="*/ 291 w 350"/>
                    <a:gd name="T1" fmla="*/ 0 h 347"/>
                    <a:gd name="T2" fmla="*/ 306 w 350"/>
                    <a:gd name="T3" fmla="*/ 2 h 347"/>
                    <a:gd name="T4" fmla="*/ 320 w 350"/>
                    <a:gd name="T5" fmla="*/ 8 h 347"/>
                    <a:gd name="T6" fmla="*/ 332 w 350"/>
                    <a:gd name="T7" fmla="*/ 17 h 347"/>
                    <a:gd name="T8" fmla="*/ 342 w 350"/>
                    <a:gd name="T9" fmla="*/ 29 h 347"/>
                    <a:gd name="T10" fmla="*/ 348 w 350"/>
                    <a:gd name="T11" fmla="*/ 43 h 347"/>
                    <a:gd name="T12" fmla="*/ 350 w 350"/>
                    <a:gd name="T13" fmla="*/ 59 h 347"/>
                    <a:gd name="T14" fmla="*/ 348 w 350"/>
                    <a:gd name="T15" fmla="*/ 74 h 347"/>
                    <a:gd name="T16" fmla="*/ 342 w 350"/>
                    <a:gd name="T17" fmla="*/ 88 h 347"/>
                    <a:gd name="T18" fmla="*/ 332 w 350"/>
                    <a:gd name="T19" fmla="*/ 100 h 347"/>
                    <a:gd name="T20" fmla="*/ 102 w 350"/>
                    <a:gd name="T21" fmla="*/ 330 h 347"/>
                    <a:gd name="T22" fmla="*/ 88 w 350"/>
                    <a:gd name="T23" fmla="*/ 340 h 347"/>
                    <a:gd name="T24" fmla="*/ 74 w 350"/>
                    <a:gd name="T25" fmla="*/ 345 h 347"/>
                    <a:gd name="T26" fmla="*/ 60 w 350"/>
                    <a:gd name="T27" fmla="*/ 347 h 347"/>
                    <a:gd name="T28" fmla="*/ 45 w 350"/>
                    <a:gd name="T29" fmla="*/ 345 h 347"/>
                    <a:gd name="T30" fmla="*/ 30 w 350"/>
                    <a:gd name="T31" fmla="*/ 340 h 347"/>
                    <a:gd name="T32" fmla="*/ 18 w 350"/>
                    <a:gd name="T33" fmla="*/ 330 h 347"/>
                    <a:gd name="T34" fmla="*/ 8 w 350"/>
                    <a:gd name="T35" fmla="*/ 318 h 347"/>
                    <a:gd name="T36" fmla="*/ 2 w 350"/>
                    <a:gd name="T37" fmla="*/ 304 h 347"/>
                    <a:gd name="T38" fmla="*/ 0 w 350"/>
                    <a:gd name="T39" fmla="*/ 289 h 347"/>
                    <a:gd name="T40" fmla="*/ 2 w 350"/>
                    <a:gd name="T41" fmla="*/ 275 h 347"/>
                    <a:gd name="T42" fmla="*/ 8 w 350"/>
                    <a:gd name="T43" fmla="*/ 260 h 347"/>
                    <a:gd name="T44" fmla="*/ 18 w 350"/>
                    <a:gd name="T45" fmla="*/ 247 h 347"/>
                    <a:gd name="T46" fmla="*/ 249 w 350"/>
                    <a:gd name="T47" fmla="*/ 17 h 347"/>
                    <a:gd name="T48" fmla="*/ 261 w 350"/>
                    <a:gd name="T49" fmla="*/ 8 h 347"/>
                    <a:gd name="T50" fmla="*/ 276 w 350"/>
                    <a:gd name="T51" fmla="*/ 2 h 347"/>
                    <a:gd name="T52" fmla="*/ 291 w 350"/>
                    <a:gd name="T53"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0" h="347">
                      <a:moveTo>
                        <a:pt x="291" y="0"/>
                      </a:moveTo>
                      <a:lnTo>
                        <a:pt x="306" y="2"/>
                      </a:lnTo>
                      <a:lnTo>
                        <a:pt x="320" y="8"/>
                      </a:lnTo>
                      <a:lnTo>
                        <a:pt x="332" y="17"/>
                      </a:lnTo>
                      <a:lnTo>
                        <a:pt x="342" y="29"/>
                      </a:lnTo>
                      <a:lnTo>
                        <a:pt x="348" y="43"/>
                      </a:lnTo>
                      <a:lnTo>
                        <a:pt x="350" y="59"/>
                      </a:lnTo>
                      <a:lnTo>
                        <a:pt x="348" y="74"/>
                      </a:lnTo>
                      <a:lnTo>
                        <a:pt x="342" y="88"/>
                      </a:lnTo>
                      <a:lnTo>
                        <a:pt x="332" y="100"/>
                      </a:lnTo>
                      <a:lnTo>
                        <a:pt x="102" y="330"/>
                      </a:lnTo>
                      <a:lnTo>
                        <a:pt x="88" y="340"/>
                      </a:lnTo>
                      <a:lnTo>
                        <a:pt x="74" y="345"/>
                      </a:lnTo>
                      <a:lnTo>
                        <a:pt x="60" y="347"/>
                      </a:lnTo>
                      <a:lnTo>
                        <a:pt x="45" y="345"/>
                      </a:lnTo>
                      <a:lnTo>
                        <a:pt x="30" y="340"/>
                      </a:lnTo>
                      <a:lnTo>
                        <a:pt x="18" y="330"/>
                      </a:lnTo>
                      <a:lnTo>
                        <a:pt x="8" y="318"/>
                      </a:lnTo>
                      <a:lnTo>
                        <a:pt x="2" y="304"/>
                      </a:lnTo>
                      <a:lnTo>
                        <a:pt x="0" y="289"/>
                      </a:lnTo>
                      <a:lnTo>
                        <a:pt x="2" y="275"/>
                      </a:lnTo>
                      <a:lnTo>
                        <a:pt x="8" y="260"/>
                      </a:lnTo>
                      <a:lnTo>
                        <a:pt x="18" y="247"/>
                      </a:lnTo>
                      <a:lnTo>
                        <a:pt x="249" y="17"/>
                      </a:lnTo>
                      <a:lnTo>
                        <a:pt x="261" y="8"/>
                      </a:lnTo>
                      <a:lnTo>
                        <a:pt x="276" y="2"/>
                      </a:lnTo>
                      <a:lnTo>
                        <a:pt x="291"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2" name="Freeform 36">
                  <a:extLst>
                    <a:ext uri="{FF2B5EF4-FFF2-40B4-BE49-F238E27FC236}">
                      <a16:creationId xmlns:a16="http://schemas.microsoft.com/office/drawing/2014/main" id="{01DD5DEC-E780-E0A5-56AB-8D1424780637}"/>
                    </a:ext>
                  </a:extLst>
                </p:cNvPr>
                <p:cNvSpPr>
                  <a:spLocks/>
                </p:cNvSpPr>
                <p:nvPr/>
              </p:nvSpPr>
              <p:spPr bwMode="auto">
                <a:xfrm>
                  <a:off x="185738" y="22225"/>
                  <a:ext cx="50800" cy="49212"/>
                </a:xfrm>
                <a:custGeom>
                  <a:avLst/>
                  <a:gdLst>
                    <a:gd name="T0" fmla="*/ 59 w 349"/>
                    <a:gd name="T1" fmla="*/ 0 h 347"/>
                    <a:gd name="T2" fmla="*/ 74 w 349"/>
                    <a:gd name="T3" fmla="*/ 2 h 347"/>
                    <a:gd name="T4" fmla="*/ 88 w 349"/>
                    <a:gd name="T5" fmla="*/ 8 h 347"/>
                    <a:gd name="T6" fmla="*/ 101 w 349"/>
                    <a:gd name="T7" fmla="*/ 17 h 347"/>
                    <a:gd name="T8" fmla="*/ 332 w 349"/>
                    <a:gd name="T9" fmla="*/ 247 h 347"/>
                    <a:gd name="T10" fmla="*/ 342 w 349"/>
                    <a:gd name="T11" fmla="*/ 260 h 347"/>
                    <a:gd name="T12" fmla="*/ 348 w 349"/>
                    <a:gd name="T13" fmla="*/ 275 h 347"/>
                    <a:gd name="T14" fmla="*/ 349 w 349"/>
                    <a:gd name="T15" fmla="*/ 289 h 347"/>
                    <a:gd name="T16" fmla="*/ 348 w 349"/>
                    <a:gd name="T17" fmla="*/ 304 h 347"/>
                    <a:gd name="T18" fmla="*/ 342 w 349"/>
                    <a:gd name="T19" fmla="*/ 318 h 347"/>
                    <a:gd name="T20" fmla="*/ 332 w 349"/>
                    <a:gd name="T21" fmla="*/ 330 h 347"/>
                    <a:gd name="T22" fmla="*/ 319 w 349"/>
                    <a:gd name="T23" fmla="*/ 340 h 347"/>
                    <a:gd name="T24" fmla="*/ 305 w 349"/>
                    <a:gd name="T25" fmla="*/ 345 h 347"/>
                    <a:gd name="T26" fmla="*/ 290 w 349"/>
                    <a:gd name="T27" fmla="*/ 347 h 347"/>
                    <a:gd name="T28" fmla="*/ 276 w 349"/>
                    <a:gd name="T29" fmla="*/ 345 h 347"/>
                    <a:gd name="T30" fmla="*/ 261 w 349"/>
                    <a:gd name="T31" fmla="*/ 340 h 347"/>
                    <a:gd name="T32" fmla="*/ 248 w 349"/>
                    <a:gd name="T33" fmla="*/ 330 h 347"/>
                    <a:gd name="T34" fmla="*/ 17 w 349"/>
                    <a:gd name="T35" fmla="*/ 100 h 347"/>
                    <a:gd name="T36" fmla="*/ 8 w 349"/>
                    <a:gd name="T37" fmla="*/ 88 h 347"/>
                    <a:gd name="T38" fmla="*/ 2 w 349"/>
                    <a:gd name="T39" fmla="*/ 74 h 347"/>
                    <a:gd name="T40" fmla="*/ 0 w 349"/>
                    <a:gd name="T41" fmla="*/ 59 h 347"/>
                    <a:gd name="T42" fmla="*/ 2 w 349"/>
                    <a:gd name="T43" fmla="*/ 43 h 347"/>
                    <a:gd name="T44" fmla="*/ 8 w 349"/>
                    <a:gd name="T45" fmla="*/ 29 h 347"/>
                    <a:gd name="T46" fmla="*/ 17 w 349"/>
                    <a:gd name="T47" fmla="*/ 17 h 347"/>
                    <a:gd name="T48" fmla="*/ 30 w 349"/>
                    <a:gd name="T49" fmla="*/ 8 h 347"/>
                    <a:gd name="T50" fmla="*/ 44 w 349"/>
                    <a:gd name="T51" fmla="*/ 2 h 347"/>
                    <a:gd name="T52" fmla="*/ 59 w 349"/>
                    <a:gd name="T53"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9" h="347">
                      <a:moveTo>
                        <a:pt x="59" y="0"/>
                      </a:moveTo>
                      <a:lnTo>
                        <a:pt x="74" y="2"/>
                      </a:lnTo>
                      <a:lnTo>
                        <a:pt x="88" y="8"/>
                      </a:lnTo>
                      <a:lnTo>
                        <a:pt x="101" y="17"/>
                      </a:lnTo>
                      <a:lnTo>
                        <a:pt x="332" y="247"/>
                      </a:lnTo>
                      <a:lnTo>
                        <a:pt x="342" y="260"/>
                      </a:lnTo>
                      <a:lnTo>
                        <a:pt x="348" y="275"/>
                      </a:lnTo>
                      <a:lnTo>
                        <a:pt x="349" y="289"/>
                      </a:lnTo>
                      <a:lnTo>
                        <a:pt x="348" y="304"/>
                      </a:lnTo>
                      <a:lnTo>
                        <a:pt x="342" y="318"/>
                      </a:lnTo>
                      <a:lnTo>
                        <a:pt x="332" y="330"/>
                      </a:lnTo>
                      <a:lnTo>
                        <a:pt x="319" y="340"/>
                      </a:lnTo>
                      <a:lnTo>
                        <a:pt x="305" y="345"/>
                      </a:lnTo>
                      <a:lnTo>
                        <a:pt x="290" y="347"/>
                      </a:lnTo>
                      <a:lnTo>
                        <a:pt x="276" y="345"/>
                      </a:lnTo>
                      <a:lnTo>
                        <a:pt x="261" y="340"/>
                      </a:lnTo>
                      <a:lnTo>
                        <a:pt x="248" y="330"/>
                      </a:lnTo>
                      <a:lnTo>
                        <a:pt x="17" y="100"/>
                      </a:lnTo>
                      <a:lnTo>
                        <a:pt x="8" y="88"/>
                      </a:lnTo>
                      <a:lnTo>
                        <a:pt x="2" y="74"/>
                      </a:lnTo>
                      <a:lnTo>
                        <a:pt x="0" y="59"/>
                      </a:lnTo>
                      <a:lnTo>
                        <a:pt x="2" y="43"/>
                      </a:lnTo>
                      <a:lnTo>
                        <a:pt x="8" y="29"/>
                      </a:lnTo>
                      <a:lnTo>
                        <a:pt x="17" y="17"/>
                      </a:lnTo>
                      <a:lnTo>
                        <a:pt x="30" y="8"/>
                      </a:lnTo>
                      <a:lnTo>
                        <a:pt x="44" y="2"/>
                      </a:lnTo>
                      <a:lnTo>
                        <a:pt x="59"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3" name="Freeform 37">
                  <a:extLst>
                    <a:ext uri="{FF2B5EF4-FFF2-40B4-BE49-F238E27FC236}">
                      <a16:creationId xmlns:a16="http://schemas.microsoft.com/office/drawing/2014/main" id="{14F6B612-B0E8-DD00-168D-737E7FC5A894}"/>
                    </a:ext>
                  </a:extLst>
                </p:cNvPr>
                <p:cNvSpPr>
                  <a:spLocks/>
                </p:cNvSpPr>
                <p:nvPr/>
              </p:nvSpPr>
              <p:spPr bwMode="auto">
                <a:xfrm>
                  <a:off x="298450" y="76200"/>
                  <a:ext cx="63500" cy="17462"/>
                </a:xfrm>
                <a:custGeom>
                  <a:avLst/>
                  <a:gdLst>
                    <a:gd name="T0" fmla="*/ 59 w 445"/>
                    <a:gd name="T1" fmla="*/ 0 h 122"/>
                    <a:gd name="T2" fmla="*/ 386 w 445"/>
                    <a:gd name="T3" fmla="*/ 0 h 122"/>
                    <a:gd name="T4" fmla="*/ 401 w 445"/>
                    <a:gd name="T5" fmla="*/ 3 h 122"/>
                    <a:gd name="T6" fmla="*/ 416 w 445"/>
                    <a:gd name="T7" fmla="*/ 9 h 122"/>
                    <a:gd name="T8" fmla="*/ 428 w 445"/>
                    <a:gd name="T9" fmla="*/ 18 h 122"/>
                    <a:gd name="T10" fmla="*/ 437 w 445"/>
                    <a:gd name="T11" fmla="*/ 30 h 122"/>
                    <a:gd name="T12" fmla="*/ 443 w 445"/>
                    <a:gd name="T13" fmla="*/ 45 h 122"/>
                    <a:gd name="T14" fmla="*/ 445 w 445"/>
                    <a:gd name="T15" fmla="*/ 61 h 122"/>
                    <a:gd name="T16" fmla="*/ 443 w 445"/>
                    <a:gd name="T17" fmla="*/ 77 h 122"/>
                    <a:gd name="T18" fmla="*/ 437 w 445"/>
                    <a:gd name="T19" fmla="*/ 91 h 122"/>
                    <a:gd name="T20" fmla="*/ 428 w 445"/>
                    <a:gd name="T21" fmla="*/ 103 h 122"/>
                    <a:gd name="T22" fmla="*/ 416 w 445"/>
                    <a:gd name="T23" fmla="*/ 113 h 122"/>
                    <a:gd name="T24" fmla="*/ 401 w 445"/>
                    <a:gd name="T25" fmla="*/ 120 h 122"/>
                    <a:gd name="T26" fmla="*/ 386 w 445"/>
                    <a:gd name="T27" fmla="*/ 122 h 122"/>
                    <a:gd name="T28" fmla="*/ 59 w 445"/>
                    <a:gd name="T29" fmla="*/ 122 h 122"/>
                    <a:gd name="T30" fmla="*/ 44 w 445"/>
                    <a:gd name="T31" fmla="*/ 120 h 122"/>
                    <a:gd name="T32" fmla="*/ 29 w 445"/>
                    <a:gd name="T33" fmla="*/ 113 h 122"/>
                    <a:gd name="T34" fmla="*/ 17 w 445"/>
                    <a:gd name="T35" fmla="*/ 103 h 122"/>
                    <a:gd name="T36" fmla="*/ 8 w 445"/>
                    <a:gd name="T37" fmla="*/ 91 h 122"/>
                    <a:gd name="T38" fmla="*/ 2 w 445"/>
                    <a:gd name="T39" fmla="*/ 77 h 122"/>
                    <a:gd name="T40" fmla="*/ 0 w 445"/>
                    <a:gd name="T41" fmla="*/ 61 h 122"/>
                    <a:gd name="T42" fmla="*/ 2 w 445"/>
                    <a:gd name="T43" fmla="*/ 45 h 122"/>
                    <a:gd name="T44" fmla="*/ 8 w 445"/>
                    <a:gd name="T45" fmla="*/ 30 h 122"/>
                    <a:gd name="T46" fmla="*/ 17 w 445"/>
                    <a:gd name="T47" fmla="*/ 18 h 122"/>
                    <a:gd name="T48" fmla="*/ 29 w 445"/>
                    <a:gd name="T49" fmla="*/ 9 h 122"/>
                    <a:gd name="T50" fmla="*/ 44 w 445"/>
                    <a:gd name="T51" fmla="*/ 3 h 122"/>
                    <a:gd name="T52" fmla="*/ 59 w 445"/>
                    <a:gd name="T5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5" h="122">
                      <a:moveTo>
                        <a:pt x="59" y="0"/>
                      </a:moveTo>
                      <a:lnTo>
                        <a:pt x="386" y="0"/>
                      </a:lnTo>
                      <a:lnTo>
                        <a:pt x="401" y="3"/>
                      </a:lnTo>
                      <a:lnTo>
                        <a:pt x="416" y="9"/>
                      </a:lnTo>
                      <a:lnTo>
                        <a:pt x="428" y="18"/>
                      </a:lnTo>
                      <a:lnTo>
                        <a:pt x="437" y="30"/>
                      </a:lnTo>
                      <a:lnTo>
                        <a:pt x="443" y="45"/>
                      </a:lnTo>
                      <a:lnTo>
                        <a:pt x="445" y="61"/>
                      </a:lnTo>
                      <a:lnTo>
                        <a:pt x="443" y="77"/>
                      </a:lnTo>
                      <a:lnTo>
                        <a:pt x="437" y="91"/>
                      </a:lnTo>
                      <a:lnTo>
                        <a:pt x="428" y="103"/>
                      </a:lnTo>
                      <a:lnTo>
                        <a:pt x="416" y="113"/>
                      </a:lnTo>
                      <a:lnTo>
                        <a:pt x="401" y="120"/>
                      </a:lnTo>
                      <a:lnTo>
                        <a:pt x="386" y="122"/>
                      </a:lnTo>
                      <a:lnTo>
                        <a:pt x="59" y="122"/>
                      </a:lnTo>
                      <a:lnTo>
                        <a:pt x="44" y="120"/>
                      </a:lnTo>
                      <a:lnTo>
                        <a:pt x="29" y="113"/>
                      </a:lnTo>
                      <a:lnTo>
                        <a:pt x="17" y="103"/>
                      </a:lnTo>
                      <a:lnTo>
                        <a:pt x="8" y="91"/>
                      </a:lnTo>
                      <a:lnTo>
                        <a:pt x="2" y="77"/>
                      </a:lnTo>
                      <a:lnTo>
                        <a:pt x="0" y="61"/>
                      </a:lnTo>
                      <a:lnTo>
                        <a:pt x="2" y="45"/>
                      </a:lnTo>
                      <a:lnTo>
                        <a:pt x="8" y="30"/>
                      </a:lnTo>
                      <a:lnTo>
                        <a:pt x="17" y="18"/>
                      </a:lnTo>
                      <a:lnTo>
                        <a:pt x="29" y="9"/>
                      </a:lnTo>
                      <a:lnTo>
                        <a:pt x="44" y="3"/>
                      </a:lnTo>
                      <a:lnTo>
                        <a:pt x="59" y="0"/>
                      </a:lnTo>
                      <a:close/>
                    </a:path>
                  </a:pathLst>
                </a:custGeom>
                <a:grpFill/>
                <a:ln w="0">
                  <a:noFill/>
                  <a:prstDash val="solid"/>
                  <a:round/>
                  <a:headEnd/>
                  <a:tailEnd/>
                </a:ln>
              </p:spPr>
              <p:txBody>
                <a:bodyPr vert="horz" wrap="square" lIns="68580" tIns="34291" rIns="68580" bIns="3429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grpSp>
          <p:nvGrpSpPr>
            <p:cNvPr id="10" name="Group 9">
              <a:extLst>
                <a:ext uri="{FF2B5EF4-FFF2-40B4-BE49-F238E27FC236}">
                  <a16:creationId xmlns:a16="http://schemas.microsoft.com/office/drawing/2014/main" id="{0C09F60E-BE9B-8FC7-2B65-F2670D9EF47D}"/>
                </a:ext>
              </a:extLst>
            </p:cNvPr>
            <p:cNvGrpSpPr/>
            <p:nvPr/>
          </p:nvGrpSpPr>
          <p:grpSpPr>
            <a:xfrm>
              <a:off x="2583310" y="4946480"/>
              <a:ext cx="485775" cy="457200"/>
              <a:chOff x="0" y="0"/>
              <a:chExt cx="485775" cy="457200"/>
            </a:xfrm>
          </p:grpSpPr>
          <p:sp>
            <p:nvSpPr>
              <p:cNvPr id="14" name="Oval 13">
                <a:extLst>
                  <a:ext uri="{FF2B5EF4-FFF2-40B4-BE49-F238E27FC236}">
                    <a16:creationId xmlns:a16="http://schemas.microsoft.com/office/drawing/2014/main" id="{0BDEABB5-A265-3FDB-337F-572A5438F46C}"/>
                  </a:ext>
                </a:extLst>
              </p:cNvPr>
              <p:cNvSpPr/>
              <p:nvPr/>
            </p:nvSpPr>
            <p:spPr>
              <a:xfrm>
                <a:off x="0" y="0"/>
                <a:ext cx="485775" cy="457200"/>
              </a:xfrm>
              <a:prstGeom prst="ellipse">
                <a:avLst/>
              </a:prstGeom>
              <a:solidFill>
                <a:srgbClr val="F08F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09B85716-C12F-8455-8F46-DE836E37E4D6}"/>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837" b="98367" l="1531" r="96633">
                            <a14:foregroundMark x1="48469" y1="28163" x2="48469" y2="28163"/>
                            <a14:foregroundMark x1="10816" y1="27143" x2="10816" y2="27143"/>
                            <a14:foregroundMark x1="6122" y1="24796" x2="6122" y2="24796"/>
                            <a14:foregroundMark x1="7959" y1="25408" x2="7959" y2="25408"/>
                            <a14:foregroundMark x1="45408" y1="93469" x2="45408" y2="93469"/>
                            <a14:foregroundMark x1="94388" y1="65102" x2="94388" y2="65102"/>
                            <a14:foregroundMark x1="93878" y1="49286" x2="93878" y2="49286"/>
                            <a14:foregroundMark x1="95816" y1="42551" x2="95816" y2="42551"/>
                            <a14:foregroundMark x1="62755" y1="5204" x2="62755" y2="5204"/>
                            <a14:foregroundMark x1="47755" y1="1837" x2="47755" y2="1837"/>
                            <a14:foregroundMark x1="96633" y1="46735" x2="96633" y2="46735"/>
                            <a14:foregroundMark x1="1531" y1="52041" x2="1531" y2="52041"/>
                            <a14:foregroundMark x1="3878" y1="41224" x2="3878" y2="41224"/>
                            <a14:foregroundMark x1="50612" y1="94184" x2="50612" y2="94184"/>
                            <a14:foregroundMark x1="53061" y1="98367" x2="53061" y2="98367"/>
                          </a14:backgroundRemoval>
                        </a14:imgEffect>
                      </a14:imgLayer>
                    </a14:imgProps>
                  </a:ext>
                  <a:ext uri="{28A0092B-C50C-407E-A947-70E740481C1C}">
                    <a14:useLocalDpi xmlns:a14="http://schemas.microsoft.com/office/drawing/2010/main" val="0"/>
                  </a:ext>
                </a:extLst>
              </a:blip>
              <a:srcRect/>
              <a:stretch>
                <a:fillRect/>
              </a:stretch>
            </p:blipFill>
            <p:spPr bwMode="auto">
              <a:xfrm>
                <a:off x="56271" y="35169"/>
                <a:ext cx="381000" cy="381000"/>
              </a:xfrm>
              <a:prstGeom prst="rect">
                <a:avLst/>
              </a:prstGeom>
              <a:noFill/>
              <a:ln>
                <a:noFill/>
              </a:ln>
            </p:spPr>
          </p:pic>
        </p:grpSp>
        <p:sp>
          <p:nvSpPr>
            <p:cNvPr id="11" name="Rectangle 17">
              <a:extLst>
                <a:ext uri="{FF2B5EF4-FFF2-40B4-BE49-F238E27FC236}">
                  <a16:creationId xmlns:a16="http://schemas.microsoft.com/office/drawing/2014/main" id="{05A3779B-0EAA-440B-F578-7289E53FFED4}"/>
                </a:ext>
              </a:extLst>
            </p:cNvPr>
            <p:cNvSpPr>
              <a:spLocks noChangeArrowheads="1"/>
            </p:cNvSpPr>
            <p:nvPr/>
          </p:nvSpPr>
          <p:spPr bwMode="auto">
            <a:xfrm>
              <a:off x="3049889" y="4890065"/>
              <a:ext cx="590790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Increased </a:t>
              </a: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patient choice</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and </a:t>
              </a: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personalised care</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allowing patients to be treated in a more comfortable home environment.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 name="Rectangle 18">
              <a:extLst>
                <a:ext uri="{FF2B5EF4-FFF2-40B4-BE49-F238E27FC236}">
                  <a16:creationId xmlns:a16="http://schemas.microsoft.com/office/drawing/2014/main" id="{84F8214E-9085-5300-91DA-8CE60C573A79}"/>
                </a:ext>
              </a:extLst>
            </p:cNvPr>
            <p:cNvSpPr>
              <a:spLocks noChangeArrowheads="1"/>
            </p:cNvSpPr>
            <p:nvPr/>
          </p:nvSpPr>
          <p:spPr bwMode="auto">
            <a:xfrm>
              <a:off x="3049889" y="5561721"/>
              <a:ext cx="576945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202A30"/>
                  </a:solidFill>
                  <a:effectLst/>
                  <a:uLnTx/>
                  <a:uFillTx/>
                  <a:latin typeface="Arial" panose="020B0604020202020204" pitchFamily="34" charset="0"/>
                  <a:ea typeface="Calibri" panose="020F0502020204030204" pitchFamily="34" charset="0"/>
                  <a:cs typeface="Arial" panose="020B0604020202020204" pitchFamily="34" charset="0"/>
                </a:rPr>
                <a:t>Caring for people in their </a:t>
              </a:r>
              <a:r>
                <a:rPr kumimoji="0" lang="en-GB" altLang="en-US" sz="1200" b="1" i="0" u="none" strike="noStrike" kern="1200" cap="none" spc="0" normalizeH="0" baseline="0" noProof="0" dirty="0">
                  <a:ln>
                    <a:noFill/>
                  </a:ln>
                  <a:solidFill>
                    <a:srgbClr val="202A30"/>
                  </a:solidFill>
                  <a:effectLst/>
                  <a:uLnTx/>
                  <a:uFillTx/>
                  <a:latin typeface="Arial" panose="020B0604020202020204" pitchFamily="34" charset="0"/>
                  <a:ea typeface="Calibri" panose="020F0502020204030204" pitchFamily="34" charset="0"/>
                  <a:cs typeface="Arial" panose="020B0604020202020204" pitchFamily="34" charset="0"/>
                </a:rPr>
                <a:t>own homes</a:t>
              </a:r>
              <a:r>
                <a:rPr kumimoji="0" lang="en-GB" altLang="en-US" sz="1200" b="0" i="0" u="none" strike="noStrike" kern="1200" cap="none" spc="0" normalizeH="0" baseline="0" noProof="0" dirty="0">
                  <a:ln>
                    <a:noFill/>
                  </a:ln>
                  <a:solidFill>
                    <a:srgbClr val="202A30"/>
                  </a:solidFill>
                  <a:effectLst/>
                  <a:uLnTx/>
                  <a:uFillTx/>
                  <a:latin typeface="Arial" panose="020B0604020202020204" pitchFamily="34" charset="0"/>
                  <a:ea typeface="Calibri" panose="020F0502020204030204" pitchFamily="34" charset="0"/>
                  <a:cs typeface="Arial" panose="020B0604020202020204" pitchFamily="34" charset="0"/>
                </a:rPr>
                <a:t> can contribute to fewer hospital-acquired infections, falls and complications. </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 name="Rectangle 19">
              <a:extLst>
                <a:ext uri="{FF2B5EF4-FFF2-40B4-BE49-F238E27FC236}">
                  <a16:creationId xmlns:a16="http://schemas.microsoft.com/office/drawing/2014/main" id="{6AC26C34-B969-F9DE-8D47-D2A40BC1CABD}"/>
                </a:ext>
              </a:extLst>
            </p:cNvPr>
            <p:cNvSpPr>
              <a:spLocks noChangeArrowheads="1"/>
            </p:cNvSpPr>
            <p:nvPr/>
          </p:nvSpPr>
          <p:spPr bwMode="auto">
            <a:xfrm>
              <a:off x="3071628" y="6023927"/>
              <a:ext cx="5384389"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Reduced emergency department (ED) presentations</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and hospital admissions</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through the provision of timely multidisciplinary care.</a:t>
              </a: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
        <p:nvSpPr>
          <p:cNvPr id="26" name="TextBox 25">
            <a:extLst>
              <a:ext uri="{FF2B5EF4-FFF2-40B4-BE49-F238E27FC236}">
                <a16:creationId xmlns:a16="http://schemas.microsoft.com/office/drawing/2014/main" id="{0E9D9197-8AB7-EE67-76F1-C06D7CD59FED}"/>
              </a:ext>
            </a:extLst>
          </p:cNvPr>
          <p:cNvSpPr txBox="1"/>
          <p:nvPr/>
        </p:nvSpPr>
        <p:spPr>
          <a:xfrm>
            <a:off x="2639587" y="4361167"/>
            <a:ext cx="46166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247D"/>
                </a:solidFill>
                <a:effectLst/>
                <a:uLnTx/>
                <a:uFillTx/>
                <a:latin typeface="Arial" panose="020B0604020202020204" pitchFamily="34" charset="0"/>
                <a:ea typeface="+mn-ea"/>
                <a:cs typeface="Arial" panose="020B0604020202020204" pitchFamily="34" charset="0"/>
              </a:rPr>
              <a:t>Benefits of using Virtual Ward</a:t>
            </a:r>
            <a:r>
              <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pic>
        <p:nvPicPr>
          <p:cNvPr id="27" name="Content Placeholder 4">
            <a:extLst>
              <a:ext uri="{FF2B5EF4-FFF2-40B4-BE49-F238E27FC236}">
                <a16:creationId xmlns:a16="http://schemas.microsoft.com/office/drawing/2014/main" id="{D2B9F0CC-7647-E6D9-D2F1-60177E990ECC}"/>
              </a:ext>
            </a:extLst>
          </p:cNvPr>
          <p:cNvPicPr>
            <a:picLocks noChangeAspect="1"/>
          </p:cNvPicPr>
          <p:nvPr/>
        </p:nvPicPr>
        <p:blipFill rotWithShape="1">
          <a:blip r:embed="rId6"/>
          <a:srcRect l="40931" t="36867" r="38832" b="25921"/>
          <a:stretch/>
        </p:blipFill>
        <p:spPr>
          <a:xfrm>
            <a:off x="296716" y="4479663"/>
            <a:ext cx="2056296" cy="2126840"/>
          </a:xfrm>
          <a:prstGeom prst="rect">
            <a:avLst/>
          </a:prstGeom>
        </p:spPr>
      </p:pic>
    </p:spTree>
    <p:extLst>
      <p:ext uri="{BB962C8B-B14F-4D97-AF65-F5344CB8AC3E}">
        <p14:creationId xmlns:p14="http://schemas.microsoft.com/office/powerpoint/2010/main" val="375334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70F16-0774-872F-F595-7D0DB1CF657C}"/>
              </a:ext>
            </a:extLst>
          </p:cNvPr>
          <p:cNvSpPr txBox="1">
            <a:spLocks/>
          </p:cNvSpPr>
          <p:nvPr/>
        </p:nvSpPr>
        <p:spPr>
          <a:xfrm>
            <a:off x="235365" y="277726"/>
            <a:ext cx="6236555" cy="1408511"/>
          </a:xfrm>
          <a:prstGeom prst="rect">
            <a:avLst/>
          </a:prstGeom>
        </p:spPr>
        <p:txBody>
          <a:bodyPr>
            <a:noAutofit/>
          </a:bodyPr>
          <a:lstStyle>
            <a:lvl1pPr algn="l" defTabSz="685800" rtl="0" eaLnBrk="1" latinLnBrk="0" hangingPunct="1">
              <a:lnSpc>
                <a:spcPct val="90000"/>
              </a:lnSpc>
              <a:spcBef>
                <a:spcPct val="0"/>
              </a:spcBef>
              <a:buNone/>
              <a:defRPr sz="3300" b="1" kern="1200">
                <a:solidFill>
                  <a:schemeClr val="accent5"/>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srgbClr val="44247D"/>
                </a:solidFill>
                <a:effectLst/>
                <a:uLnTx/>
                <a:uFillTx/>
                <a:latin typeface="Arial" panose="020B0604020202020204" pitchFamily="34" charset="0"/>
                <a:ea typeface="+mj-ea"/>
                <a:cs typeface="Arial" panose="020B0604020202020204" pitchFamily="34" charset="0"/>
              </a:rPr>
              <a:t>What actions can you take to be more pro-active with the care of your residents?</a:t>
            </a:r>
            <a:br>
              <a:rPr kumimoji="0" lang="en-GB" b="1" i="0" u="none" strike="noStrike" kern="1200" cap="none" spc="0" normalizeH="0" baseline="0" noProof="0" dirty="0">
                <a:ln>
                  <a:noFill/>
                </a:ln>
                <a:solidFill>
                  <a:srgbClr val="44247D"/>
                </a:solidFill>
                <a:effectLst/>
                <a:uLnTx/>
                <a:uFillTx/>
                <a:latin typeface="Arial" panose="020B0604020202020204" pitchFamily="34" charset="0"/>
                <a:ea typeface="+mj-ea"/>
                <a:cs typeface="Arial" panose="020B0604020202020204" pitchFamily="34" charset="0"/>
              </a:rPr>
            </a:br>
            <a:endParaRPr kumimoji="0" lang="en-GB" b="1" i="0" u="none" strike="noStrike" kern="1200" cap="none" spc="0" normalizeH="0" baseline="0" noProof="0" dirty="0">
              <a:ln>
                <a:noFill/>
              </a:ln>
              <a:solidFill>
                <a:srgbClr val="44247D"/>
              </a:solidFill>
              <a:effectLst/>
              <a:uLnTx/>
              <a:uFillTx/>
              <a:latin typeface="Arial" panose="020B0604020202020204" pitchFamily="34" charset="0"/>
              <a:ea typeface="+mj-ea"/>
              <a:cs typeface="Arial" panose="020B0604020202020204" pitchFamily="34" charset="0"/>
            </a:endParaRPr>
          </a:p>
        </p:txBody>
      </p:sp>
      <p:sp>
        <p:nvSpPr>
          <p:cNvPr id="3" name="Rectangle: Rounded Corners 2">
            <a:extLst>
              <a:ext uri="{FF2B5EF4-FFF2-40B4-BE49-F238E27FC236}">
                <a16:creationId xmlns:a16="http://schemas.microsoft.com/office/drawing/2014/main" id="{FCF6637D-E64B-2F6A-81AB-4995366C0C3B}"/>
              </a:ext>
            </a:extLst>
          </p:cNvPr>
          <p:cNvSpPr/>
          <p:nvPr/>
        </p:nvSpPr>
        <p:spPr>
          <a:xfrm>
            <a:off x="382849" y="1956625"/>
            <a:ext cx="954343" cy="865239"/>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Graphic 3" descr="Needle outline">
            <a:extLst>
              <a:ext uri="{FF2B5EF4-FFF2-40B4-BE49-F238E27FC236}">
                <a16:creationId xmlns:a16="http://schemas.microsoft.com/office/drawing/2014/main" id="{EE334567-4DED-4593-4554-4041F7B6EC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7115" y="2046339"/>
            <a:ext cx="685800" cy="685800"/>
          </a:xfrm>
          <a:prstGeom prst="rect">
            <a:avLst/>
          </a:prstGeom>
        </p:spPr>
      </p:pic>
      <p:sp>
        <p:nvSpPr>
          <p:cNvPr id="5" name="Rectangle: Rounded Corners 4">
            <a:extLst>
              <a:ext uri="{FF2B5EF4-FFF2-40B4-BE49-F238E27FC236}">
                <a16:creationId xmlns:a16="http://schemas.microsoft.com/office/drawing/2014/main" id="{76BA3A33-A20C-E946-7167-BC8C8B799B22}"/>
              </a:ext>
            </a:extLst>
          </p:cNvPr>
          <p:cNvSpPr/>
          <p:nvPr/>
        </p:nvSpPr>
        <p:spPr>
          <a:xfrm>
            <a:off x="1533837" y="1956625"/>
            <a:ext cx="7093053" cy="865239"/>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Pts val="1000"/>
              <a:buFontTx/>
              <a:buNone/>
              <a:tabLst>
                <a:tab pos="457189" algn="l"/>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Ensure all residents are up to date with immunisations and non are missed such as Flu / Covid</a:t>
            </a:r>
            <a:endPar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CEC9D03-6389-8D1C-F246-CFDDAC9DD55A}"/>
              </a:ext>
            </a:extLst>
          </p:cNvPr>
          <p:cNvSpPr/>
          <p:nvPr/>
        </p:nvSpPr>
        <p:spPr>
          <a:xfrm>
            <a:off x="382849" y="3111914"/>
            <a:ext cx="954343" cy="865239"/>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 name="Graphic 6" descr="Address Book outline">
            <a:extLst>
              <a:ext uri="{FF2B5EF4-FFF2-40B4-BE49-F238E27FC236}">
                <a16:creationId xmlns:a16="http://schemas.microsoft.com/office/drawing/2014/main" id="{4707C783-6E98-22D5-1170-A7D7B54D0E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7121" y="3222594"/>
            <a:ext cx="666135" cy="666135"/>
          </a:xfrm>
          <a:prstGeom prst="rect">
            <a:avLst/>
          </a:prstGeom>
        </p:spPr>
      </p:pic>
      <p:sp>
        <p:nvSpPr>
          <p:cNvPr id="8" name="Rectangle: Rounded Corners 7">
            <a:extLst>
              <a:ext uri="{FF2B5EF4-FFF2-40B4-BE49-F238E27FC236}">
                <a16:creationId xmlns:a16="http://schemas.microsoft.com/office/drawing/2014/main" id="{5761A532-9F8D-CC69-D184-F1A25CACD001}"/>
              </a:ext>
            </a:extLst>
          </p:cNvPr>
          <p:cNvSpPr/>
          <p:nvPr/>
        </p:nvSpPr>
        <p:spPr>
          <a:xfrm>
            <a:off x="1533835" y="3116833"/>
            <a:ext cx="7093053" cy="865239"/>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Pts val="1000"/>
              <a:buFontTx/>
              <a:buNone/>
              <a:tabLst>
                <a:tab pos="457189" algn="l"/>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Ensure all resident’s contact details are up to date</a:t>
            </a:r>
            <a:endPar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3B85979E-800A-37DD-2309-BC0581E246A3}"/>
              </a:ext>
            </a:extLst>
          </p:cNvPr>
          <p:cNvSpPr/>
          <p:nvPr/>
        </p:nvSpPr>
        <p:spPr>
          <a:xfrm>
            <a:off x="373016" y="4247540"/>
            <a:ext cx="954343" cy="865239"/>
          </a:xfrm>
          <a:prstGeom prst="round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A65D6196-E36B-F02A-2BF8-6BAF7EDCA01F}"/>
              </a:ext>
            </a:extLst>
          </p:cNvPr>
          <p:cNvSpPr/>
          <p:nvPr/>
        </p:nvSpPr>
        <p:spPr>
          <a:xfrm>
            <a:off x="1533837" y="4247538"/>
            <a:ext cx="7093053" cy="865239"/>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Pts val="1000"/>
              <a:buFontTx/>
              <a:buNone/>
              <a:tabLst>
                <a:tab pos="457189" algn="l"/>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Work with  your PCN/GP practices to ensure long term condition checks  and medication reviews have occurred in the last 12 months</a:t>
            </a: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DE747B1D-EC56-689D-BFFE-23E7A46A85C9}"/>
              </a:ext>
            </a:extLst>
          </p:cNvPr>
          <p:cNvSpPr/>
          <p:nvPr/>
        </p:nvSpPr>
        <p:spPr>
          <a:xfrm>
            <a:off x="382849" y="5312685"/>
            <a:ext cx="954343" cy="865239"/>
          </a:xfrm>
          <a:prstGeom prst="round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A415014C-8502-2179-1739-559C4C233855}"/>
              </a:ext>
            </a:extLst>
          </p:cNvPr>
          <p:cNvSpPr/>
          <p:nvPr/>
        </p:nvSpPr>
        <p:spPr>
          <a:xfrm>
            <a:off x="1533837" y="5312685"/>
            <a:ext cx="7093053" cy="865239"/>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Pts val="1000"/>
              <a:buFontTx/>
              <a:buNone/>
              <a:tabLst>
                <a:tab pos="457189" algn="l"/>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Ensure all residents have ReSPECT plans in place and you have the most up to date version</a:t>
            </a: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13" name="Graphic 12" descr="Medicine outline">
            <a:extLst>
              <a:ext uri="{FF2B5EF4-FFF2-40B4-BE49-F238E27FC236}">
                <a16:creationId xmlns:a16="http://schemas.microsoft.com/office/drawing/2014/main" id="{47A07B53-BE11-138D-59DB-B19C75F9E7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6444" y="4362159"/>
            <a:ext cx="685800" cy="685800"/>
          </a:xfrm>
          <a:prstGeom prst="rect">
            <a:avLst/>
          </a:prstGeom>
        </p:spPr>
      </p:pic>
      <p:pic>
        <p:nvPicPr>
          <p:cNvPr id="14" name="Graphic 13" descr="Checklist outline">
            <a:extLst>
              <a:ext uri="{FF2B5EF4-FFF2-40B4-BE49-F238E27FC236}">
                <a16:creationId xmlns:a16="http://schemas.microsoft.com/office/drawing/2014/main" id="{25A6419F-F8B7-4057-84D6-585B16C950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7455" y="5394682"/>
            <a:ext cx="739877" cy="739877"/>
          </a:xfrm>
          <a:prstGeom prst="rect">
            <a:avLst/>
          </a:prstGeom>
        </p:spPr>
      </p:pic>
    </p:spTree>
    <p:extLst>
      <p:ext uri="{BB962C8B-B14F-4D97-AF65-F5344CB8AC3E}">
        <p14:creationId xmlns:p14="http://schemas.microsoft.com/office/powerpoint/2010/main" val="2363629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0109-C760-BD4E-20B6-7B312AC710AF}"/>
              </a:ext>
            </a:extLst>
          </p:cNvPr>
          <p:cNvSpPr txBox="1">
            <a:spLocks/>
          </p:cNvSpPr>
          <p:nvPr/>
        </p:nvSpPr>
        <p:spPr>
          <a:xfrm>
            <a:off x="225531" y="274111"/>
            <a:ext cx="6082701" cy="1092740"/>
          </a:xfrm>
          <a:prstGeom prst="rect">
            <a:avLst/>
          </a:prstGeom>
        </p:spPr>
        <p:txBody>
          <a:bodyPr/>
          <a:lstStyle>
            <a:lvl1pPr algn="l" defTabSz="685800" rtl="0" eaLnBrk="1" latinLnBrk="0" hangingPunct="1">
              <a:lnSpc>
                <a:spcPct val="90000"/>
              </a:lnSpc>
              <a:spcBef>
                <a:spcPct val="0"/>
              </a:spcBef>
              <a:buNone/>
              <a:defRPr sz="3300" b="1" kern="1200">
                <a:solidFill>
                  <a:schemeClr val="accent5"/>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44247D"/>
                </a:solidFill>
                <a:effectLst/>
                <a:uLnTx/>
                <a:uFillTx/>
                <a:latin typeface="Arial" panose="020B0604020202020204" pitchFamily="34" charset="0"/>
                <a:ea typeface="+mj-ea"/>
                <a:cs typeface="Arial" panose="020B0604020202020204" pitchFamily="34" charset="0"/>
              </a:rPr>
              <a:t>What if my resident is deteriorating?</a:t>
            </a:r>
          </a:p>
        </p:txBody>
      </p:sp>
      <p:sp>
        <p:nvSpPr>
          <p:cNvPr id="3" name="Rectangle 2">
            <a:extLst>
              <a:ext uri="{FF2B5EF4-FFF2-40B4-BE49-F238E27FC236}">
                <a16:creationId xmlns:a16="http://schemas.microsoft.com/office/drawing/2014/main" id="{B0619DF6-735E-17AC-0073-04112874BA83}"/>
              </a:ext>
            </a:extLst>
          </p:cNvPr>
          <p:cNvSpPr/>
          <p:nvPr/>
        </p:nvSpPr>
        <p:spPr>
          <a:xfrm>
            <a:off x="225531" y="1472062"/>
            <a:ext cx="4178709" cy="113742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Deterioration</a:t>
            </a: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is when a resident moves from their normal clinical state to a worse clinical state.</a:t>
            </a:r>
          </a:p>
        </p:txBody>
      </p:sp>
      <p:sp>
        <p:nvSpPr>
          <p:cNvPr id="4" name="Rectangle 3">
            <a:extLst>
              <a:ext uri="{FF2B5EF4-FFF2-40B4-BE49-F238E27FC236}">
                <a16:creationId xmlns:a16="http://schemas.microsoft.com/office/drawing/2014/main" id="{96504CA9-1471-460E-01BB-10C2B6545F06}"/>
              </a:ext>
            </a:extLst>
          </p:cNvPr>
          <p:cNvSpPr/>
          <p:nvPr/>
        </p:nvSpPr>
        <p:spPr>
          <a:xfrm>
            <a:off x="4572005" y="1472062"/>
            <a:ext cx="4178709" cy="113742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BF0078"/>
                </a:solidFill>
                <a:effectLst/>
                <a:uLnTx/>
                <a:uFillTx/>
                <a:latin typeface="Arial" panose="020B0604020202020204" pitchFamily="34" charset="0"/>
                <a:ea typeface="+mn-ea"/>
                <a:cs typeface="Arial" panose="020B0604020202020204" pitchFamily="34" charset="0"/>
              </a:rPr>
              <a:t>This increases their risk of illness, sepsis, organ failure, hospital admission, further disability and even sometimes death.</a:t>
            </a:r>
          </a:p>
        </p:txBody>
      </p:sp>
      <p:grpSp>
        <p:nvGrpSpPr>
          <p:cNvPr id="5" name="Group 4">
            <a:extLst>
              <a:ext uri="{FF2B5EF4-FFF2-40B4-BE49-F238E27FC236}">
                <a16:creationId xmlns:a16="http://schemas.microsoft.com/office/drawing/2014/main" id="{68FE5793-1106-D467-1A99-84410AE27C47}"/>
              </a:ext>
            </a:extLst>
          </p:cNvPr>
          <p:cNvGrpSpPr/>
          <p:nvPr/>
        </p:nvGrpSpPr>
        <p:grpSpPr>
          <a:xfrm>
            <a:off x="108924" y="3535807"/>
            <a:ext cx="5202011" cy="2499268"/>
            <a:chOff x="11574" y="3860985"/>
            <a:chExt cx="9198730" cy="2499267"/>
          </a:xfrm>
        </p:grpSpPr>
        <p:pic>
          <p:nvPicPr>
            <p:cNvPr id="6" name="Graphic 5" descr="Eye with solid fill">
              <a:extLst>
                <a:ext uri="{FF2B5EF4-FFF2-40B4-BE49-F238E27FC236}">
                  <a16:creationId xmlns:a16="http://schemas.microsoft.com/office/drawing/2014/main" id="{2C864B16-6DB5-F7C1-4A39-BDE8556EFF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63" y="3860985"/>
              <a:ext cx="1175607" cy="750343"/>
            </a:xfrm>
            <a:prstGeom prst="rect">
              <a:avLst/>
            </a:prstGeom>
          </p:spPr>
        </p:pic>
        <p:pic>
          <p:nvPicPr>
            <p:cNvPr id="7" name="Graphic 6" descr="Help with solid fill">
              <a:extLst>
                <a:ext uri="{FF2B5EF4-FFF2-40B4-BE49-F238E27FC236}">
                  <a16:creationId xmlns:a16="http://schemas.microsoft.com/office/drawing/2014/main" id="{FE8AB153-5F62-4956-9B36-0FF83C37AE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1630" y="4745892"/>
              <a:ext cx="935671" cy="503187"/>
            </a:xfrm>
            <a:prstGeom prst="rect">
              <a:avLst/>
            </a:prstGeom>
          </p:spPr>
        </p:pic>
        <p:pic>
          <p:nvPicPr>
            <p:cNvPr id="8" name="Graphic 7" descr="Chat with solid fill">
              <a:extLst>
                <a:ext uri="{FF2B5EF4-FFF2-40B4-BE49-F238E27FC236}">
                  <a16:creationId xmlns:a16="http://schemas.microsoft.com/office/drawing/2014/main" id="{A7A19AB3-7508-2203-3F99-A377D21F92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74" y="5443071"/>
              <a:ext cx="1175607" cy="750343"/>
            </a:xfrm>
            <a:prstGeom prst="rect">
              <a:avLst/>
            </a:prstGeom>
          </p:spPr>
        </p:pic>
        <p:sp>
          <p:nvSpPr>
            <p:cNvPr id="9" name="TextBox 8">
              <a:extLst>
                <a:ext uri="{FF2B5EF4-FFF2-40B4-BE49-F238E27FC236}">
                  <a16:creationId xmlns:a16="http://schemas.microsoft.com/office/drawing/2014/main" id="{EAAB9073-7270-7BA8-31C8-39558A19852F}"/>
                </a:ext>
              </a:extLst>
            </p:cNvPr>
            <p:cNvSpPr txBox="1"/>
            <p:nvPr/>
          </p:nvSpPr>
          <p:spPr>
            <a:xfrm>
              <a:off x="1187182" y="3999441"/>
              <a:ext cx="723406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39000"/>
                  </a:solidFill>
                  <a:effectLst/>
                  <a:uLnTx/>
                  <a:uFillTx/>
                  <a:latin typeface="Arial" panose="020B0604020202020204" pitchFamily="34" charset="0"/>
                  <a:ea typeface="+mn-ea"/>
                  <a:cs typeface="Arial" panose="020B0604020202020204" pitchFamily="34" charset="0"/>
                </a:rPr>
                <a:t>Recognition </a:t>
              </a:r>
              <a:r>
                <a:rPr kumimoji="0" lang="en-GB" sz="1800" b="0" i="0" u="none" strike="noStrike" kern="1200" cap="none" spc="0" normalizeH="0" baseline="0" noProof="0" dirty="0">
                  <a:ln>
                    <a:noFill/>
                  </a:ln>
                  <a:solidFill>
                    <a:srgbClr val="F39000"/>
                  </a:solidFill>
                  <a:effectLst/>
                  <a:uLnTx/>
                  <a:uFillTx/>
                  <a:latin typeface="Arial" panose="020B0604020202020204" pitchFamily="34" charset="0"/>
                  <a:ea typeface="+mn-ea"/>
                  <a:cs typeface="Arial" panose="020B0604020202020204" pitchFamily="34" charset="0"/>
                </a:rPr>
                <a:t>– Spot the early signs that a resident is deteriorating </a:t>
              </a:r>
            </a:p>
          </p:txBody>
        </p:sp>
        <p:sp>
          <p:nvSpPr>
            <p:cNvPr id="10" name="TextBox 9">
              <a:extLst>
                <a:ext uri="{FF2B5EF4-FFF2-40B4-BE49-F238E27FC236}">
                  <a16:creationId xmlns:a16="http://schemas.microsoft.com/office/drawing/2014/main" id="{07E58FFA-BF42-75CF-261A-2D45739F9EBB}"/>
                </a:ext>
              </a:extLst>
            </p:cNvPr>
            <p:cNvSpPr txBox="1"/>
            <p:nvPr/>
          </p:nvSpPr>
          <p:spPr>
            <a:xfrm>
              <a:off x="1197154" y="4716534"/>
              <a:ext cx="670649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BF0078"/>
                  </a:solidFill>
                  <a:effectLst/>
                  <a:uLnTx/>
                  <a:uFillTx/>
                  <a:latin typeface="Arial" panose="020B0604020202020204" pitchFamily="34" charset="0"/>
                  <a:ea typeface="+mn-ea"/>
                  <a:cs typeface="Arial" panose="020B0604020202020204" pitchFamily="34" charset="0"/>
                </a:rPr>
                <a:t>Response</a:t>
              </a:r>
              <a:r>
                <a:rPr kumimoji="0" lang="en-GB" sz="1800" b="1" i="0" u="none" strike="noStrike" kern="1200" cap="none" spc="0" normalizeH="0" baseline="0" noProof="0" dirty="0">
                  <a:ln>
                    <a:noFill/>
                  </a:ln>
                  <a:solidFill>
                    <a:srgbClr val="F39000"/>
                  </a:solidFill>
                  <a:effectLst/>
                  <a:uLnTx/>
                  <a:uFillTx/>
                  <a:latin typeface="Arial" panose="020B0604020202020204" pitchFamily="34" charset="0"/>
                  <a:ea typeface="+mn-ea"/>
                  <a:cs typeface="Arial" panose="020B0604020202020204" pitchFamily="34" charset="0"/>
                </a:rPr>
                <a:t> </a:t>
              </a:r>
              <a:r>
                <a:rPr kumimoji="0" lang="en-GB" sz="1800" b="0" i="0" u="none" strike="noStrike" kern="1200" cap="none" spc="0" normalizeH="0" baseline="0" noProof="0" dirty="0">
                  <a:ln>
                    <a:noFill/>
                  </a:ln>
                  <a:solidFill>
                    <a:srgbClr val="BF0078"/>
                  </a:solidFill>
                  <a:effectLst/>
                  <a:uLnTx/>
                  <a:uFillTx/>
                  <a:latin typeface="Arial" panose="020B0604020202020204" pitchFamily="34" charset="0"/>
                  <a:ea typeface="+mn-ea"/>
                  <a:cs typeface="Arial" panose="020B0604020202020204" pitchFamily="34" charset="0"/>
                </a:rPr>
                <a:t>– Think what actions do I need to take? </a:t>
              </a:r>
            </a:p>
          </p:txBody>
        </p:sp>
        <p:sp>
          <p:nvSpPr>
            <p:cNvPr id="11" name="TextBox 10">
              <a:extLst>
                <a:ext uri="{FF2B5EF4-FFF2-40B4-BE49-F238E27FC236}">
                  <a16:creationId xmlns:a16="http://schemas.microsoft.com/office/drawing/2014/main" id="{30818974-2CF2-C79E-FE93-C559C726A3C4}"/>
                </a:ext>
              </a:extLst>
            </p:cNvPr>
            <p:cNvSpPr txBox="1"/>
            <p:nvPr/>
          </p:nvSpPr>
          <p:spPr>
            <a:xfrm>
              <a:off x="1187182" y="5436922"/>
              <a:ext cx="802312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9F98"/>
                  </a:solidFill>
                  <a:effectLst/>
                  <a:uLnTx/>
                  <a:uFillTx/>
                  <a:latin typeface="Arial" panose="020B0604020202020204" pitchFamily="34" charset="0"/>
                  <a:ea typeface="+mn-ea"/>
                  <a:cs typeface="Arial" panose="020B0604020202020204" pitchFamily="34" charset="0"/>
                </a:rPr>
                <a:t>Communicate </a:t>
              </a:r>
              <a:r>
                <a:rPr kumimoji="0" lang="en-GB" sz="1800" b="0" i="0" u="none" strike="noStrike" kern="1200" cap="none" spc="0" normalizeH="0" baseline="0" noProof="0" dirty="0">
                  <a:ln>
                    <a:noFill/>
                  </a:ln>
                  <a:solidFill>
                    <a:srgbClr val="009F98"/>
                  </a:solidFill>
                  <a:effectLst/>
                  <a:uLnTx/>
                  <a:uFillTx/>
                  <a:latin typeface="Arial" panose="020B0604020202020204" pitchFamily="34" charset="0"/>
                  <a:ea typeface="+mn-ea"/>
                  <a:cs typeface="Arial" panose="020B0604020202020204" pitchFamily="34" charset="0"/>
                </a:rPr>
                <a:t>– Escalate your concerns and ask for help from other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9F98"/>
                  </a:solidFill>
                  <a:effectLst/>
                  <a:uLnTx/>
                  <a:uFillTx/>
                  <a:latin typeface="Arial" panose="020B0604020202020204" pitchFamily="34" charset="0"/>
                  <a:ea typeface="+mn-ea"/>
                  <a:cs typeface="Arial" panose="020B0604020202020204" pitchFamily="34" charset="0"/>
                </a:rPr>
                <a:t>healthcare staff </a:t>
              </a:r>
              <a:r>
                <a:rPr kumimoji="0" lang="en-GB" sz="1800" b="1" i="0" u="none" strike="noStrike" kern="1200" cap="none" spc="0" normalizeH="0" baseline="0" noProof="0" dirty="0">
                  <a:ln>
                    <a:noFill/>
                  </a:ln>
                  <a:solidFill>
                    <a:srgbClr val="009F98"/>
                  </a:solidFill>
                  <a:effectLst/>
                  <a:uLnTx/>
                  <a:uFillTx/>
                  <a:latin typeface="Arial" panose="020B0604020202020204" pitchFamily="34" charset="0"/>
                  <a:ea typeface="+mn-ea"/>
                  <a:cs typeface="Arial" panose="020B0604020202020204" pitchFamily="34" charset="0"/>
                </a:rPr>
                <a:t>Think: Telemedicine</a:t>
              </a:r>
            </a:p>
          </p:txBody>
        </p:sp>
      </p:grpSp>
      <p:sp>
        <p:nvSpPr>
          <p:cNvPr id="12" name="TextBox 11">
            <a:extLst>
              <a:ext uri="{FF2B5EF4-FFF2-40B4-BE49-F238E27FC236}">
                <a16:creationId xmlns:a16="http://schemas.microsoft.com/office/drawing/2014/main" id="{5C9F548B-8A8A-5D14-562B-8E196AF10B19}"/>
              </a:ext>
            </a:extLst>
          </p:cNvPr>
          <p:cNvSpPr txBox="1"/>
          <p:nvPr/>
        </p:nvSpPr>
        <p:spPr>
          <a:xfrm>
            <a:off x="441334" y="2833938"/>
            <a:ext cx="3931443"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improve resident outcomes, it’s important to focus on: </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A05DC21C-4302-317B-711A-90AB8CCFD296}"/>
              </a:ext>
            </a:extLst>
          </p:cNvPr>
          <p:cNvSpPr/>
          <p:nvPr/>
        </p:nvSpPr>
        <p:spPr>
          <a:xfrm>
            <a:off x="5310934" y="2763120"/>
            <a:ext cx="3439779" cy="3715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Why do we need to spot deterioration early?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Responding early will ensure that the resident receives ‘</a:t>
            </a: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right care, at the right time by the right person’</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Prompt treatment and care will enhance the resident’s </a:t>
            </a: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comfort and promote recovery</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 can </a:t>
            </a: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avoid some hospital admissions </a:t>
            </a: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which may not be in the resident’s best interest or wishes</a:t>
            </a:r>
          </a:p>
        </p:txBody>
      </p:sp>
    </p:spTree>
    <p:extLst>
      <p:ext uri="{BB962C8B-B14F-4D97-AF65-F5344CB8AC3E}">
        <p14:creationId xmlns:p14="http://schemas.microsoft.com/office/powerpoint/2010/main" val="2703950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D5A1-BA1F-F6C4-D195-0F53DC70BDAE}"/>
              </a:ext>
            </a:extLst>
          </p:cNvPr>
          <p:cNvSpPr txBox="1">
            <a:spLocks/>
          </p:cNvSpPr>
          <p:nvPr/>
        </p:nvSpPr>
        <p:spPr>
          <a:xfrm>
            <a:off x="98328" y="232314"/>
            <a:ext cx="6190712" cy="1092740"/>
          </a:xfrm>
          <a:prstGeom prst="rect">
            <a:avLst/>
          </a:prstGeom>
        </p:spPr>
        <p:txBody>
          <a:bodyPr/>
          <a:lstStyle>
            <a:lvl1pPr algn="l" defTabSz="685800" rtl="0" eaLnBrk="1" latinLnBrk="0" hangingPunct="1">
              <a:lnSpc>
                <a:spcPct val="90000"/>
              </a:lnSpc>
              <a:spcBef>
                <a:spcPct val="0"/>
              </a:spcBef>
              <a:buNone/>
              <a:defRPr sz="3300" b="1" kern="1200">
                <a:solidFill>
                  <a:schemeClr val="accent5"/>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44247D"/>
                </a:solidFill>
                <a:effectLst/>
                <a:uLnTx/>
                <a:uFillTx/>
                <a:latin typeface="Arial" panose="020B0604020202020204" pitchFamily="34" charset="0"/>
                <a:ea typeface="+mj-ea"/>
                <a:cs typeface="Arial" panose="020B0604020202020204" pitchFamily="34" charset="0"/>
              </a:rPr>
              <a:t>Older People’s Response Team</a:t>
            </a:r>
          </a:p>
        </p:txBody>
      </p:sp>
      <p:sp>
        <p:nvSpPr>
          <p:cNvPr id="3" name="TextBox 2">
            <a:extLst>
              <a:ext uri="{FF2B5EF4-FFF2-40B4-BE49-F238E27FC236}">
                <a16:creationId xmlns:a16="http://schemas.microsoft.com/office/drawing/2014/main" id="{E03911BF-658E-F825-82AB-A2034774895A}"/>
              </a:ext>
            </a:extLst>
          </p:cNvPr>
          <p:cNvSpPr txBox="1"/>
          <p:nvPr/>
        </p:nvSpPr>
        <p:spPr>
          <a:xfrm>
            <a:off x="0" y="5702356"/>
            <a:ext cx="9144000" cy="923330"/>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Response within 48 hours as not a crisis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mn-cs"/>
              </a:rPr>
              <a:t>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grpSp>
        <p:nvGrpSpPr>
          <p:cNvPr id="4" name="Group 3">
            <a:extLst>
              <a:ext uri="{FF2B5EF4-FFF2-40B4-BE49-F238E27FC236}">
                <a16:creationId xmlns:a16="http://schemas.microsoft.com/office/drawing/2014/main" id="{0C6DC579-384D-490D-FC03-61BF984D8B09}"/>
              </a:ext>
            </a:extLst>
          </p:cNvPr>
          <p:cNvGrpSpPr/>
          <p:nvPr/>
        </p:nvGrpSpPr>
        <p:grpSpPr>
          <a:xfrm>
            <a:off x="54083" y="2332375"/>
            <a:ext cx="5530645" cy="3165221"/>
            <a:chOff x="393290" y="1659238"/>
            <a:chExt cx="5530645" cy="3165221"/>
          </a:xfrm>
        </p:grpSpPr>
        <p:sp>
          <p:nvSpPr>
            <p:cNvPr id="5" name="TextBox 4">
              <a:extLst>
                <a:ext uri="{FF2B5EF4-FFF2-40B4-BE49-F238E27FC236}">
                  <a16:creationId xmlns:a16="http://schemas.microsoft.com/office/drawing/2014/main" id="{ECC0245D-B913-64A0-72A3-D35BAA4F93DC}"/>
                </a:ext>
              </a:extLst>
            </p:cNvPr>
            <p:cNvSpPr txBox="1"/>
            <p:nvPr/>
          </p:nvSpPr>
          <p:spPr>
            <a:xfrm>
              <a:off x="1351935" y="4127279"/>
              <a:ext cx="4572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Mental health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pitchFamily="34" charset="0"/>
                  <a:cs typeface="+mn-cs"/>
                </a:rPr>
                <a:t> </a:t>
              </a:r>
              <a:endParaRPr kumimoji="0" lang="en-GB"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pic>
          <p:nvPicPr>
            <p:cNvPr id="6" name="Graphic 5" descr="Signpost with solid fill">
              <a:extLst>
                <a:ext uri="{FF2B5EF4-FFF2-40B4-BE49-F238E27FC236}">
                  <a16:creationId xmlns:a16="http://schemas.microsoft.com/office/drawing/2014/main" id="{35BE1003-92AB-26AB-18B6-963587530B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7535" y="1659238"/>
              <a:ext cx="914400" cy="914400"/>
            </a:xfrm>
            <a:prstGeom prst="rect">
              <a:avLst/>
            </a:prstGeom>
          </p:spPr>
        </p:pic>
        <p:pic>
          <p:nvPicPr>
            <p:cNvPr id="7" name="Graphic 6" descr="Mental Health with solid fill">
              <a:extLst>
                <a:ext uri="{FF2B5EF4-FFF2-40B4-BE49-F238E27FC236}">
                  <a16:creationId xmlns:a16="http://schemas.microsoft.com/office/drawing/2014/main" id="{50CF212F-6B51-C157-8E60-96FC161347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7535" y="2778399"/>
              <a:ext cx="914400" cy="914400"/>
            </a:xfrm>
            <a:prstGeom prst="rect">
              <a:avLst/>
            </a:prstGeom>
          </p:spPr>
        </p:pic>
        <p:pic>
          <p:nvPicPr>
            <p:cNvPr id="8" name="Graphic 7" descr="Right Brain with solid fill">
              <a:extLst>
                <a:ext uri="{FF2B5EF4-FFF2-40B4-BE49-F238E27FC236}">
                  <a16:creationId xmlns:a16="http://schemas.microsoft.com/office/drawing/2014/main" id="{9A2C6FAE-0F83-D84D-16F9-D6A5732D87D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290" y="3910059"/>
              <a:ext cx="914400" cy="914400"/>
            </a:xfrm>
            <a:prstGeom prst="rect">
              <a:avLst/>
            </a:prstGeom>
          </p:spPr>
        </p:pic>
        <p:sp>
          <p:nvSpPr>
            <p:cNvPr id="9" name="TextBox 8">
              <a:extLst>
                <a:ext uri="{FF2B5EF4-FFF2-40B4-BE49-F238E27FC236}">
                  <a16:creationId xmlns:a16="http://schemas.microsoft.com/office/drawing/2014/main" id="{AE1FF2A3-2A65-504D-8557-9D915A707C7B}"/>
                </a:ext>
              </a:extLst>
            </p:cNvPr>
            <p:cNvSpPr txBox="1"/>
            <p:nvPr/>
          </p:nvSpPr>
          <p:spPr>
            <a:xfrm>
              <a:off x="1351935" y="1890378"/>
              <a:ext cx="4572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Advice and signposting</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70CA8062-46C3-722E-7D37-6802F1C2A9AD}"/>
                </a:ext>
              </a:extLst>
            </p:cNvPr>
            <p:cNvSpPr txBox="1"/>
            <p:nvPr/>
          </p:nvSpPr>
          <p:spPr>
            <a:xfrm>
              <a:off x="1351935" y="3023173"/>
              <a:ext cx="4572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Support with behaviours which challenge</a:t>
              </a:r>
            </a:p>
          </p:txBody>
        </p:sp>
      </p:grpSp>
      <p:sp>
        <p:nvSpPr>
          <p:cNvPr id="11" name="TextBox 10">
            <a:extLst>
              <a:ext uri="{FF2B5EF4-FFF2-40B4-BE49-F238E27FC236}">
                <a16:creationId xmlns:a16="http://schemas.microsoft.com/office/drawing/2014/main" id="{F5F50679-6768-49EA-9CE5-C8072A32B43E}"/>
              </a:ext>
            </a:extLst>
          </p:cNvPr>
          <p:cNvSpPr txBox="1"/>
          <p:nvPr/>
        </p:nvSpPr>
        <p:spPr>
          <a:xfrm>
            <a:off x="235363" y="1292243"/>
            <a:ext cx="859400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Maintaining people’s mental health in care homes is just as important as meeting their physical health needs. </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Older People’s Response Team can support you with:</a:t>
            </a:r>
          </a:p>
        </p:txBody>
      </p:sp>
      <p:sp>
        <p:nvSpPr>
          <p:cNvPr id="12" name="TextBox 11">
            <a:extLst>
              <a:ext uri="{FF2B5EF4-FFF2-40B4-BE49-F238E27FC236}">
                <a16:creationId xmlns:a16="http://schemas.microsoft.com/office/drawing/2014/main" id="{A7323653-1D6E-8707-CD45-F082F728187D}"/>
              </a:ext>
            </a:extLst>
          </p:cNvPr>
          <p:cNvSpPr txBox="1"/>
          <p:nvPr/>
        </p:nvSpPr>
        <p:spPr>
          <a:xfrm>
            <a:off x="5329086" y="2091172"/>
            <a:ext cx="3411795" cy="2031325"/>
          </a:xfrm>
          <a:prstGeom prst="rect">
            <a:avLst/>
          </a:prstGeom>
          <a:solidFill>
            <a:schemeClr val="accent2"/>
          </a:solidFill>
          <a:ln>
            <a:solidFill>
              <a:schemeClr val="accent2"/>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The Older People’s Response Team can be contacted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7 days a week, 9am-9pm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Please email: </a:t>
            </a:r>
            <a:r>
              <a:rPr kumimoji="0" lang="en-GB" sz="1800" b="1" i="0" u="sng" strike="noStrike" kern="1200" cap="none" spc="0" normalizeH="0" baseline="0" noProof="0" dirty="0" err="1">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OlderPeoples</a:t>
            </a:r>
            <a:r>
              <a:rPr lang="en-GB" b="1" u="sng" dirty="0" err="1">
                <a:solidFill>
                  <a:srgbClr val="FFFFFF"/>
                </a:solidFill>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ResponseTeam</a:t>
            </a:r>
            <a:r>
              <a:rPr kumimoji="0" lang="en-GB" sz="1800" b="1" i="0" u="sng"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@BDCT.NHS.UK</a:t>
            </a:r>
            <a:endParaRPr kumimoji="0" lang="en-GB" sz="1800" b="1" i="0" u="sng"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FFFFFF"/>
                </a:solidFill>
                <a:latin typeface="Arial" panose="020B0604020202020204" pitchFamily="34" charset="0"/>
                <a:ea typeface="Calibri" panose="020F0502020204030204" pitchFamily="34" charset="0"/>
                <a:cs typeface="Arial" panose="020B0604020202020204" pitchFamily="34" charset="0"/>
              </a:rPr>
              <a:t>Tel:  07808 847172</a:t>
            </a:r>
            <a:endParaRPr kumimoji="0" lang="en-GB" sz="1800" b="1" i="0"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8388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4F454-B746-754B-3581-51BFD680E6E8}"/>
              </a:ext>
            </a:extLst>
          </p:cNvPr>
          <p:cNvSpPr txBox="1">
            <a:spLocks/>
          </p:cNvSpPr>
          <p:nvPr/>
        </p:nvSpPr>
        <p:spPr>
          <a:xfrm>
            <a:off x="157321" y="175481"/>
            <a:ext cx="6082701" cy="1092740"/>
          </a:xfrm>
          <a:prstGeom prst="rect">
            <a:avLst/>
          </a:prstGeom>
        </p:spPr>
        <p:txBody>
          <a:bodyPr/>
          <a:lstStyle>
            <a:lvl1pPr algn="l" defTabSz="685800" rtl="0" eaLnBrk="1" latinLnBrk="0" hangingPunct="1">
              <a:lnSpc>
                <a:spcPct val="90000"/>
              </a:lnSpc>
              <a:spcBef>
                <a:spcPct val="0"/>
              </a:spcBef>
              <a:buNone/>
              <a:defRPr sz="3300" b="1" kern="1200">
                <a:solidFill>
                  <a:schemeClr val="accent5"/>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44247D"/>
                </a:solidFill>
                <a:effectLst/>
                <a:uLnTx/>
                <a:uFillTx/>
                <a:latin typeface="Arial" panose="020B0604020202020204" pitchFamily="34" charset="0"/>
                <a:ea typeface="+mj-ea"/>
                <a:cs typeface="Arial" panose="020B0604020202020204" pitchFamily="34" charset="0"/>
              </a:rPr>
              <a:t>Recognition of Life Extinct (RoLE)</a:t>
            </a:r>
          </a:p>
        </p:txBody>
      </p:sp>
      <p:sp>
        <p:nvSpPr>
          <p:cNvPr id="3" name="TextBox 2">
            <a:extLst>
              <a:ext uri="{FF2B5EF4-FFF2-40B4-BE49-F238E27FC236}">
                <a16:creationId xmlns:a16="http://schemas.microsoft.com/office/drawing/2014/main" id="{633CA4D0-7261-FC00-292B-C435F3405ACF}"/>
              </a:ext>
            </a:extLst>
          </p:cNvPr>
          <p:cNvSpPr txBox="1"/>
          <p:nvPr/>
        </p:nvSpPr>
        <p:spPr>
          <a:xfrm>
            <a:off x="157320" y="1175241"/>
            <a:ext cx="8770375"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When one of your residents dies there are several processes which need to take place. One of them is confirming that your resident has died called Recognition of Life Extinct (RoLE). This allows the funeral director to take their body to a chapel of rest, and for the GP to complete the death certificate.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p:txBody>
      </p:sp>
      <p:grpSp>
        <p:nvGrpSpPr>
          <p:cNvPr id="4" name="Group 3">
            <a:extLst>
              <a:ext uri="{FF2B5EF4-FFF2-40B4-BE49-F238E27FC236}">
                <a16:creationId xmlns:a16="http://schemas.microsoft.com/office/drawing/2014/main" id="{8FCAC1B7-7900-101A-CE11-29598B0548ED}"/>
              </a:ext>
            </a:extLst>
          </p:cNvPr>
          <p:cNvGrpSpPr/>
          <p:nvPr/>
        </p:nvGrpSpPr>
        <p:grpSpPr>
          <a:xfrm>
            <a:off x="216315" y="1920058"/>
            <a:ext cx="6292645" cy="4762467"/>
            <a:chOff x="0" y="0"/>
            <a:chExt cx="7084533" cy="5399970"/>
          </a:xfrm>
        </p:grpSpPr>
        <p:grpSp>
          <p:nvGrpSpPr>
            <p:cNvPr id="5" name="Group 4">
              <a:extLst>
                <a:ext uri="{FF2B5EF4-FFF2-40B4-BE49-F238E27FC236}">
                  <a16:creationId xmlns:a16="http://schemas.microsoft.com/office/drawing/2014/main" id="{54C46559-B276-5545-8132-55A3AA65A6E9}"/>
                </a:ext>
              </a:extLst>
            </p:cNvPr>
            <p:cNvGrpSpPr/>
            <p:nvPr/>
          </p:nvGrpSpPr>
          <p:grpSpPr>
            <a:xfrm>
              <a:off x="0" y="0"/>
              <a:ext cx="7084533" cy="4825887"/>
              <a:chOff x="-10633" y="-2443"/>
              <a:chExt cx="7084533" cy="2418480"/>
            </a:xfrm>
          </p:grpSpPr>
          <p:sp>
            <p:nvSpPr>
              <p:cNvPr id="7" name="Text Box 4">
                <a:extLst>
                  <a:ext uri="{FF2B5EF4-FFF2-40B4-BE49-F238E27FC236}">
                    <a16:creationId xmlns:a16="http://schemas.microsoft.com/office/drawing/2014/main" id="{F3C227D8-AC09-9388-30D4-EE2CC57109A5}"/>
                  </a:ext>
                </a:extLst>
              </p:cNvPr>
              <p:cNvSpPr txBox="1"/>
              <p:nvPr/>
            </p:nvSpPr>
            <p:spPr>
              <a:xfrm>
                <a:off x="0" y="0"/>
                <a:ext cx="7073900" cy="2416037"/>
              </a:xfrm>
              <a:prstGeom prst="rect">
                <a:avLst/>
              </a:prstGeom>
              <a:solidFill>
                <a:schemeClr val="accent4">
                  <a:lumMod val="40000"/>
                  <a:lumOff val="60000"/>
                </a:schemeClr>
              </a:solidFill>
              <a:ln w="6350">
                <a:solidFill>
                  <a:schemeClr val="accent6">
                    <a:lumMod val="20000"/>
                    <a:lumOff val="8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DengXian" panose="02010600030101010101" pitchFamily="2" charset="-122"/>
                    <a:cs typeface="Arial" panose="020B0604020202020204" pitchFamily="34" charset="0"/>
                  </a:rPr>
                  <a:t> </a:t>
                </a:r>
                <a:endPar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endParaRPr>
              </a:p>
            </p:txBody>
          </p:sp>
          <p:sp>
            <p:nvSpPr>
              <p:cNvPr id="8" name="Text Box 5">
                <a:extLst>
                  <a:ext uri="{FF2B5EF4-FFF2-40B4-BE49-F238E27FC236}">
                    <a16:creationId xmlns:a16="http://schemas.microsoft.com/office/drawing/2014/main" id="{C585F77B-B6EF-9E7F-3E54-4B3FB0EE0E62}"/>
                  </a:ext>
                </a:extLst>
              </p:cNvPr>
              <p:cNvSpPr txBox="1"/>
              <p:nvPr/>
            </p:nvSpPr>
            <p:spPr>
              <a:xfrm>
                <a:off x="-10633" y="-2443"/>
                <a:ext cx="6088271" cy="287700"/>
              </a:xfrm>
              <a:prstGeom prst="rect">
                <a:avLst/>
              </a:prstGeom>
              <a:solidFill>
                <a:srgbClr val="00B050"/>
              </a:solidFill>
              <a:ln w="6350">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DengXian" panose="02010600030101010101" pitchFamily="2" charset="-122"/>
                    <a:cs typeface="Arial" panose="020B0604020202020204" pitchFamily="34" charset="0"/>
                  </a:rPr>
                  <a:t>Who can undertake RoLE and how can you support the Telemedicine Service to carry out RoLE virtually?</a:t>
                </a:r>
                <a:endPar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endParaRPr>
              </a:p>
            </p:txBody>
          </p:sp>
          <p:sp>
            <p:nvSpPr>
              <p:cNvPr id="9" name="Text Box 8">
                <a:extLst>
                  <a:ext uri="{FF2B5EF4-FFF2-40B4-BE49-F238E27FC236}">
                    <a16:creationId xmlns:a16="http://schemas.microsoft.com/office/drawing/2014/main" id="{81514061-F302-18BF-A26A-42F87077E796}"/>
                  </a:ext>
                </a:extLst>
              </p:cNvPr>
              <p:cNvSpPr txBox="1"/>
              <p:nvPr/>
            </p:nvSpPr>
            <p:spPr>
              <a:xfrm>
                <a:off x="74425" y="305753"/>
                <a:ext cx="6932425" cy="1514150"/>
              </a:xfrm>
              <a:prstGeom prst="rect">
                <a:avLst/>
              </a:prstGeom>
              <a:solidFill>
                <a:schemeClr val="accent4">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Registered Nurses, such as District Nurses and those working in the Telemedicine Service can carry out the RoLE process for residents where their death is expected.</a:t>
                </a:r>
                <a:endPar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An expected death is one where the resident was on the GP’s Gold Standards Framework (GSF-palliative care) register and had a ReSPECT form with a DNACPR decision.  They do not need to have seen a GP in the last 28 days for death to be expected.</a:t>
                </a:r>
                <a:endPar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 nurse can carry out the process either over video link with your support to help them, or in person.  </a:t>
                </a:r>
                <a:endPar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They will ask you to check if the resident is breathing, if they have a pulse, if they have any eye movement and if their pupils are fixed and dilated. Once this has been done, the Telemedicine Service will undertake the required next steps to confirm RoLE so the Funeral Director can take the body to the chapel of rest and the GP can complete the death certificate.</a:t>
                </a:r>
                <a:endPar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Nursing Homes may undertake RoLE independently and this can continue however, support is also available for staff working within Nursing Homes from the Telemedicine Service too if staff feel they would value additional support. </a:t>
                </a:r>
                <a:endPar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rPr>
                  <a:t> </a:t>
                </a:r>
                <a:endPar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endParaRPr>
              </a:p>
            </p:txBody>
          </p:sp>
        </p:grpSp>
        <p:sp>
          <p:nvSpPr>
            <p:cNvPr id="6" name="Text Box 32">
              <a:extLst>
                <a:ext uri="{FF2B5EF4-FFF2-40B4-BE49-F238E27FC236}">
                  <a16:creationId xmlns:a16="http://schemas.microsoft.com/office/drawing/2014/main" id="{384ECD07-278A-4EAB-06A8-6201FFC44CCB}"/>
                </a:ext>
              </a:extLst>
            </p:cNvPr>
            <p:cNvSpPr txBox="1"/>
            <p:nvPr/>
          </p:nvSpPr>
          <p:spPr>
            <a:xfrm>
              <a:off x="21428" y="4825887"/>
              <a:ext cx="7063105" cy="574083"/>
            </a:xfrm>
            <a:prstGeom prst="rect">
              <a:avLst/>
            </a:prstGeom>
            <a:solidFill>
              <a:srgbClr val="00B050"/>
            </a:solidFill>
            <a:ln w="6350">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rPr>
                <a:t> </a:t>
              </a:r>
              <a:endPar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endParaRPr>
            </a:p>
          </p:txBody>
        </p:sp>
      </p:grpSp>
      <p:sp>
        <p:nvSpPr>
          <p:cNvPr id="10" name="TextBox 9">
            <a:extLst>
              <a:ext uri="{FF2B5EF4-FFF2-40B4-BE49-F238E27FC236}">
                <a16:creationId xmlns:a16="http://schemas.microsoft.com/office/drawing/2014/main" id="{8CE9DA05-9FE4-FF5B-883B-DA0C998B2004}"/>
              </a:ext>
            </a:extLst>
          </p:cNvPr>
          <p:cNvSpPr txBox="1"/>
          <p:nvPr/>
        </p:nvSpPr>
        <p:spPr>
          <a:xfrm>
            <a:off x="6679050" y="1843864"/>
            <a:ext cx="2331019" cy="33239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For the nurse in the Telemedicine Service to undertake RoLE virtually, they will require you to support them. They will still be the person responsible for undertaking and recording the outcomes of the task but will need you to act as their eyes and ears.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To support the nurse in the Telemedicine Service to carry out RoLE you will need: </a:t>
            </a:r>
            <a:endParaRPr kumimoji="0" lang="en-GB"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11" name="Graphic 10" descr="Pen with solid fill">
            <a:extLst>
              <a:ext uri="{FF2B5EF4-FFF2-40B4-BE49-F238E27FC236}">
                <a16:creationId xmlns:a16="http://schemas.microsoft.com/office/drawing/2014/main" id="{DB38217D-126D-D908-FC22-562F88E729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66667" y="5150673"/>
            <a:ext cx="448128" cy="448128"/>
          </a:xfrm>
          <a:prstGeom prst="rect">
            <a:avLst/>
          </a:prstGeom>
        </p:spPr>
      </p:pic>
      <p:pic>
        <p:nvPicPr>
          <p:cNvPr id="12" name="Graphic 11" descr="Flashlight with solid fill">
            <a:extLst>
              <a:ext uri="{FF2B5EF4-FFF2-40B4-BE49-F238E27FC236}">
                <a16:creationId xmlns:a16="http://schemas.microsoft.com/office/drawing/2014/main" id="{4CEBDE5C-6775-285D-4CDA-83132F9F49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73710" y="5548279"/>
            <a:ext cx="568859" cy="568859"/>
          </a:xfrm>
          <a:prstGeom prst="rect">
            <a:avLst/>
          </a:prstGeom>
        </p:spPr>
      </p:pic>
      <p:pic>
        <p:nvPicPr>
          <p:cNvPr id="13" name="Graphic 12" descr="Face with mask with solid fill">
            <a:extLst>
              <a:ext uri="{FF2B5EF4-FFF2-40B4-BE49-F238E27FC236}">
                <a16:creationId xmlns:a16="http://schemas.microsoft.com/office/drawing/2014/main" id="{216CF3E9-8248-3D9E-68B4-9A9EDBED31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85202" y="6154570"/>
            <a:ext cx="503667" cy="503667"/>
          </a:xfrm>
          <a:prstGeom prst="rect">
            <a:avLst/>
          </a:prstGeom>
        </p:spPr>
      </p:pic>
      <p:sp>
        <p:nvSpPr>
          <p:cNvPr id="14" name="TextBox 13">
            <a:extLst>
              <a:ext uri="{FF2B5EF4-FFF2-40B4-BE49-F238E27FC236}">
                <a16:creationId xmlns:a16="http://schemas.microsoft.com/office/drawing/2014/main" id="{9D53B900-4682-CA71-8ABC-A33AD50EC717}"/>
              </a:ext>
            </a:extLst>
          </p:cNvPr>
          <p:cNvSpPr txBox="1"/>
          <p:nvPr/>
        </p:nvSpPr>
        <p:spPr>
          <a:xfrm>
            <a:off x="7188867" y="5161974"/>
            <a:ext cx="1448451"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F39000"/>
                </a:solidFill>
                <a:effectLst/>
                <a:uLnTx/>
                <a:uFillTx/>
                <a:latin typeface="Arial" panose="020B0604020202020204" pitchFamily="34" charset="0"/>
                <a:ea typeface="+mn-ea"/>
                <a:cs typeface="Arial" panose="020B0604020202020204" pitchFamily="34" charset="0"/>
              </a:rPr>
              <a:t>A Pen</a:t>
            </a:r>
          </a:p>
        </p:txBody>
      </p:sp>
      <p:sp>
        <p:nvSpPr>
          <p:cNvPr id="15" name="TextBox 14">
            <a:extLst>
              <a:ext uri="{FF2B5EF4-FFF2-40B4-BE49-F238E27FC236}">
                <a16:creationId xmlns:a16="http://schemas.microsoft.com/office/drawing/2014/main" id="{18C11CE9-98D1-A357-E64B-D308503E783A}"/>
              </a:ext>
            </a:extLst>
          </p:cNvPr>
          <p:cNvSpPr txBox="1"/>
          <p:nvPr/>
        </p:nvSpPr>
        <p:spPr>
          <a:xfrm>
            <a:off x="7178212" y="5587674"/>
            <a:ext cx="1448451"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BF0078"/>
                </a:solidFill>
                <a:effectLst/>
                <a:uLnTx/>
                <a:uFillTx/>
                <a:latin typeface="Arial" panose="020B0604020202020204" pitchFamily="34" charset="0"/>
                <a:ea typeface="+mn-ea"/>
                <a:cs typeface="Arial" panose="020B0604020202020204" pitchFamily="34" charset="0"/>
              </a:rPr>
              <a:t>A Torch</a:t>
            </a:r>
          </a:p>
        </p:txBody>
      </p:sp>
      <p:sp>
        <p:nvSpPr>
          <p:cNvPr id="16" name="TextBox 15">
            <a:extLst>
              <a:ext uri="{FF2B5EF4-FFF2-40B4-BE49-F238E27FC236}">
                <a16:creationId xmlns:a16="http://schemas.microsoft.com/office/drawing/2014/main" id="{C05ADE88-3999-2DCC-BD05-CC2245031A5D}"/>
              </a:ext>
            </a:extLst>
          </p:cNvPr>
          <p:cNvSpPr txBox="1"/>
          <p:nvPr/>
        </p:nvSpPr>
        <p:spPr>
          <a:xfrm>
            <a:off x="7177375" y="5910834"/>
            <a:ext cx="189780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44247D"/>
                </a:solidFill>
                <a:effectLst/>
                <a:uLnTx/>
                <a:uFillTx/>
                <a:latin typeface="Arial" panose="020B0604020202020204" pitchFamily="34" charset="0"/>
                <a:ea typeface="+mn-ea"/>
                <a:cs typeface="Arial" panose="020B0604020202020204" pitchFamily="34" charset="0"/>
              </a:rPr>
              <a:t>Appropriate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44247D"/>
                </a:solidFill>
                <a:effectLst/>
                <a:uLnTx/>
                <a:uFillTx/>
                <a:latin typeface="Arial" panose="020B0604020202020204" pitchFamily="34" charset="0"/>
                <a:ea typeface="+mn-ea"/>
                <a:cs typeface="Arial" panose="020B0604020202020204" pitchFamily="34" charset="0"/>
              </a:rPr>
              <a:t>personal protective clothing</a:t>
            </a:r>
          </a:p>
        </p:txBody>
      </p:sp>
      <p:sp>
        <p:nvSpPr>
          <p:cNvPr id="17" name="TextBox 16">
            <a:extLst>
              <a:ext uri="{FF2B5EF4-FFF2-40B4-BE49-F238E27FC236}">
                <a16:creationId xmlns:a16="http://schemas.microsoft.com/office/drawing/2014/main" id="{059AA4B9-0773-B2C7-7EAA-CD2F2103D6F1}"/>
              </a:ext>
            </a:extLst>
          </p:cNvPr>
          <p:cNvSpPr txBox="1"/>
          <p:nvPr/>
        </p:nvSpPr>
        <p:spPr>
          <a:xfrm>
            <a:off x="291864" y="6198538"/>
            <a:ext cx="607944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If you do not feel confident or able to help the TMS with this process, you do not have to and should not feel pressured into doing this task.</a:t>
            </a:r>
            <a:endParaRPr kumimoji="0" lang="en-GB" sz="1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06695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6C7C7-92CC-1BE8-0F6F-68FAA5A8E9FD}"/>
              </a:ext>
            </a:extLst>
          </p:cNvPr>
          <p:cNvSpPr txBox="1">
            <a:spLocks/>
          </p:cNvSpPr>
          <p:nvPr/>
        </p:nvSpPr>
        <p:spPr>
          <a:xfrm>
            <a:off x="225531" y="438311"/>
            <a:ext cx="6082701" cy="1092740"/>
          </a:xfrm>
          <a:prstGeom prst="rect">
            <a:avLst/>
          </a:prstGeom>
        </p:spPr>
        <p:txBody>
          <a:bodyPr/>
          <a:lstStyle>
            <a:lvl1pPr algn="l" defTabSz="685800" rtl="0" eaLnBrk="1" latinLnBrk="0" hangingPunct="1">
              <a:lnSpc>
                <a:spcPct val="90000"/>
              </a:lnSpc>
              <a:spcBef>
                <a:spcPct val="0"/>
              </a:spcBef>
              <a:buNone/>
              <a:defRPr sz="3300" b="1" kern="1200">
                <a:solidFill>
                  <a:schemeClr val="accent5"/>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44247D"/>
                </a:solidFill>
                <a:effectLst/>
                <a:uLnTx/>
                <a:uFillTx/>
                <a:latin typeface="Arial" panose="020B0604020202020204" pitchFamily="34" charset="0"/>
                <a:ea typeface="+mj-ea"/>
                <a:cs typeface="Arial" panose="020B0604020202020204" pitchFamily="34" charset="0"/>
              </a:rPr>
              <a:t>Moving between hospital and home (including care homes)</a:t>
            </a:r>
          </a:p>
        </p:txBody>
      </p:sp>
      <p:sp>
        <p:nvSpPr>
          <p:cNvPr id="3" name="TextBox 2">
            <a:extLst>
              <a:ext uri="{FF2B5EF4-FFF2-40B4-BE49-F238E27FC236}">
                <a16:creationId xmlns:a16="http://schemas.microsoft.com/office/drawing/2014/main" id="{45EE74BF-2E42-3CA1-88C1-A72C10A5F065}"/>
              </a:ext>
            </a:extLst>
          </p:cNvPr>
          <p:cNvSpPr txBox="1"/>
          <p:nvPr/>
        </p:nvSpPr>
        <p:spPr>
          <a:xfrm>
            <a:off x="324530" y="3670077"/>
            <a:ext cx="83672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BF0078"/>
                </a:solidFill>
                <a:effectLst/>
                <a:uLnTx/>
                <a:uFillTx/>
                <a:latin typeface="Arial" panose="020B0604020202020204" pitchFamily="34" charset="0"/>
                <a:ea typeface="+mn-ea"/>
                <a:cs typeface="Arial" panose="020B0604020202020204" pitchFamily="34" charset="0"/>
              </a:rPr>
              <a:t>Without it, people can experience:</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4" name="Graphic 3" descr="Comment Heart outline">
            <a:extLst>
              <a:ext uri="{FF2B5EF4-FFF2-40B4-BE49-F238E27FC236}">
                <a16:creationId xmlns:a16="http://schemas.microsoft.com/office/drawing/2014/main" id="{2F5AC0D9-1D54-8BEA-6B23-4235A04F58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5533" y="2254072"/>
            <a:ext cx="1342103" cy="1342103"/>
          </a:xfrm>
          <a:prstGeom prst="rect">
            <a:avLst/>
          </a:prstGeom>
        </p:spPr>
      </p:pic>
      <p:grpSp>
        <p:nvGrpSpPr>
          <p:cNvPr id="5" name="Group 4">
            <a:extLst>
              <a:ext uri="{FF2B5EF4-FFF2-40B4-BE49-F238E27FC236}">
                <a16:creationId xmlns:a16="http://schemas.microsoft.com/office/drawing/2014/main" id="{6F4146FB-23A2-8A78-2C31-9DD9EE5CE491}"/>
              </a:ext>
            </a:extLst>
          </p:cNvPr>
          <p:cNvGrpSpPr/>
          <p:nvPr/>
        </p:nvGrpSpPr>
        <p:grpSpPr>
          <a:xfrm>
            <a:off x="225532" y="4144100"/>
            <a:ext cx="723291" cy="2289883"/>
            <a:chOff x="152086" y="3620480"/>
            <a:chExt cx="723291" cy="2289883"/>
          </a:xfrm>
        </p:grpSpPr>
        <p:pic>
          <p:nvPicPr>
            <p:cNvPr id="6" name="Graphic 5" descr="Sad face outline outline">
              <a:extLst>
                <a:ext uri="{FF2B5EF4-FFF2-40B4-BE49-F238E27FC236}">
                  <a16:creationId xmlns:a16="http://schemas.microsoft.com/office/drawing/2014/main" id="{0CAF195E-931D-FDCD-AE04-2DC231FCF6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6672" y="3620480"/>
              <a:ext cx="698705" cy="698705"/>
            </a:xfrm>
            <a:prstGeom prst="rect">
              <a:avLst/>
            </a:prstGeom>
          </p:spPr>
        </p:pic>
        <p:pic>
          <p:nvPicPr>
            <p:cNvPr id="7" name="Graphic 6" descr="Sad face outline outline">
              <a:extLst>
                <a:ext uri="{FF2B5EF4-FFF2-40B4-BE49-F238E27FC236}">
                  <a16:creationId xmlns:a16="http://schemas.microsoft.com/office/drawing/2014/main" id="{EFBBB56E-9351-E1E6-43A4-0289368A582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087" y="4416069"/>
              <a:ext cx="698705" cy="698705"/>
            </a:xfrm>
            <a:prstGeom prst="rect">
              <a:avLst/>
            </a:prstGeom>
          </p:spPr>
        </p:pic>
        <p:pic>
          <p:nvPicPr>
            <p:cNvPr id="8" name="Graphic 7" descr="Sad face outline outline">
              <a:extLst>
                <a:ext uri="{FF2B5EF4-FFF2-40B4-BE49-F238E27FC236}">
                  <a16:creationId xmlns:a16="http://schemas.microsoft.com/office/drawing/2014/main" id="{073C1B3F-0272-7916-7255-D76A33FCA06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2086" y="5211658"/>
              <a:ext cx="698705" cy="698705"/>
            </a:xfrm>
            <a:prstGeom prst="rect">
              <a:avLst/>
            </a:prstGeom>
          </p:spPr>
        </p:pic>
      </p:grpSp>
      <p:sp>
        <p:nvSpPr>
          <p:cNvPr id="9" name="TextBox 8">
            <a:extLst>
              <a:ext uri="{FF2B5EF4-FFF2-40B4-BE49-F238E27FC236}">
                <a16:creationId xmlns:a16="http://schemas.microsoft.com/office/drawing/2014/main" id="{B74B4899-7CFC-B162-6C4C-2B7EF04166EB}"/>
              </a:ext>
            </a:extLst>
          </p:cNvPr>
          <p:cNvSpPr txBox="1"/>
          <p:nvPr/>
        </p:nvSpPr>
        <p:spPr>
          <a:xfrm>
            <a:off x="1450264" y="2375495"/>
            <a:ext cx="680392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Good communication is essential when residents are moving between hospital and their usual place of residence. </a:t>
            </a:r>
          </a:p>
        </p:txBody>
      </p:sp>
      <p:sp>
        <p:nvSpPr>
          <p:cNvPr id="10" name="TextBox 9">
            <a:extLst>
              <a:ext uri="{FF2B5EF4-FFF2-40B4-BE49-F238E27FC236}">
                <a16:creationId xmlns:a16="http://schemas.microsoft.com/office/drawing/2014/main" id="{9FCE5246-8A3F-1CB5-FA3E-F99318C36639}"/>
              </a:ext>
            </a:extLst>
          </p:cNvPr>
          <p:cNvSpPr txBox="1"/>
          <p:nvPr/>
        </p:nvSpPr>
        <p:spPr>
          <a:xfrm>
            <a:off x="983537" y="4305491"/>
            <a:ext cx="7531503" cy="369332"/>
          </a:xfrm>
          <a:prstGeom prst="rect">
            <a:avLst/>
          </a:prstGeom>
          <a:solidFill>
            <a:schemeClr val="accent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Unmet care and support needs</a:t>
            </a: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199F774-4199-76A9-AEEF-7A1C8C46F34D}"/>
              </a:ext>
            </a:extLst>
          </p:cNvPr>
          <p:cNvSpPr txBox="1"/>
          <p:nvPr/>
        </p:nvSpPr>
        <p:spPr>
          <a:xfrm>
            <a:off x="983537" y="5049517"/>
            <a:ext cx="7614617" cy="369332"/>
          </a:xfrm>
          <a:prstGeom prst="rect">
            <a:avLst/>
          </a:prstGeom>
          <a:solidFill>
            <a:schemeClr val="accent2"/>
          </a:solidFill>
          <a:ln>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Avoidable hospital readmissions</a:t>
            </a: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DF49FE63-3CBE-7AC9-5A88-7C3450C62ED1}"/>
              </a:ext>
            </a:extLst>
          </p:cNvPr>
          <p:cNvSpPr txBox="1"/>
          <p:nvPr/>
        </p:nvSpPr>
        <p:spPr>
          <a:xfrm>
            <a:off x="983536" y="5733142"/>
            <a:ext cx="7614617" cy="646331"/>
          </a:xfrm>
          <a:prstGeom prst="rect">
            <a:avLst/>
          </a:prstGeom>
          <a:solidFill>
            <a:schemeClr val="accent3"/>
          </a:solidFill>
          <a:ln>
            <a:solidFill>
              <a:schemeClr val="accent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Unnecessary long stays in hospital which can lead to further deterioration and risk of infection.</a:t>
            </a:r>
          </a:p>
        </p:txBody>
      </p:sp>
      <p:sp>
        <p:nvSpPr>
          <p:cNvPr id="13" name="TextBox 12">
            <a:extLst>
              <a:ext uri="{FF2B5EF4-FFF2-40B4-BE49-F238E27FC236}">
                <a16:creationId xmlns:a16="http://schemas.microsoft.com/office/drawing/2014/main" id="{BFEFC0E6-BCDE-E464-1F1E-F15049A77627}"/>
              </a:ext>
            </a:extLst>
          </p:cNvPr>
          <p:cNvSpPr txBox="1"/>
          <p:nvPr/>
        </p:nvSpPr>
        <p:spPr>
          <a:xfrm>
            <a:off x="424949" y="1570402"/>
            <a:ext cx="81930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is recognised that there will be times when it will be appropriate for your resident to attend an emergency department or be admitted into hospital. </a:t>
            </a:r>
          </a:p>
        </p:txBody>
      </p:sp>
    </p:spTree>
    <p:extLst>
      <p:ext uri="{BB962C8B-B14F-4D97-AF65-F5344CB8AC3E}">
        <p14:creationId xmlns:p14="http://schemas.microsoft.com/office/powerpoint/2010/main" val="2490819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20A1A5-41E0-8821-DF5E-21B9FC99A16D}"/>
              </a:ext>
            </a:extLst>
          </p:cNvPr>
          <p:cNvSpPr txBox="1"/>
          <p:nvPr/>
        </p:nvSpPr>
        <p:spPr>
          <a:xfrm>
            <a:off x="1159596" y="1772854"/>
            <a:ext cx="6200923"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Before admission:</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Please prepare any relevant care plans and ReSPECT documentation, equipment, medication, glasses, dentures, hearing aids etc. </a:t>
            </a:r>
            <a:endPar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Please make this information/items easily accessible to the health and care staff involved in the transfer to hospital and that they are identifiable to avoid them getting lost.  </a:t>
            </a:r>
          </a:p>
        </p:txBody>
      </p:sp>
      <p:sp>
        <p:nvSpPr>
          <p:cNvPr id="3" name="TextBox 2">
            <a:extLst>
              <a:ext uri="{FF2B5EF4-FFF2-40B4-BE49-F238E27FC236}">
                <a16:creationId xmlns:a16="http://schemas.microsoft.com/office/drawing/2014/main" id="{1E982A71-B376-436E-BDFA-2A416D3B7467}"/>
              </a:ext>
            </a:extLst>
          </p:cNvPr>
          <p:cNvSpPr txBox="1"/>
          <p:nvPr/>
        </p:nvSpPr>
        <p:spPr>
          <a:xfrm>
            <a:off x="1159597" y="3603385"/>
            <a:ext cx="5781367"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admission:</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Please provide the admitting team with all the information/personal items as above </a:t>
            </a:r>
          </a:p>
        </p:txBody>
      </p:sp>
      <p:sp>
        <p:nvSpPr>
          <p:cNvPr id="4" name="TextBox 3">
            <a:extLst>
              <a:ext uri="{FF2B5EF4-FFF2-40B4-BE49-F238E27FC236}">
                <a16:creationId xmlns:a16="http://schemas.microsoft.com/office/drawing/2014/main" id="{7F331D2F-DEAE-DECF-7541-E7A2F96EE015}"/>
              </a:ext>
            </a:extLst>
          </p:cNvPr>
          <p:cNvSpPr txBox="1"/>
          <p:nvPr/>
        </p:nvSpPr>
        <p:spPr>
          <a:xfrm>
            <a:off x="1105271" y="4406172"/>
            <a:ext cx="7864372"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Discharge:</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Please stay connected with the hospital to understand when your resident will be ready to come home </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Once your resident is medically fit for discharge or if you are taking a new admission from hospital into your Care Home, please review assessments and confirm if you’re able to accept the resident in a timely manner.</a:t>
            </a: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will help to minimise any risk of harms to your resident, avoid any unnecessary delays and free up a bed for someone with a more urgent need. </a:t>
            </a:r>
          </a:p>
        </p:txBody>
      </p:sp>
      <p:sp>
        <p:nvSpPr>
          <p:cNvPr id="5" name="Title 6">
            <a:extLst>
              <a:ext uri="{FF2B5EF4-FFF2-40B4-BE49-F238E27FC236}">
                <a16:creationId xmlns:a16="http://schemas.microsoft.com/office/drawing/2014/main" id="{DD70B387-928E-A926-5C4B-83006B5C785A}"/>
              </a:ext>
            </a:extLst>
          </p:cNvPr>
          <p:cNvSpPr txBox="1">
            <a:spLocks/>
          </p:cNvSpPr>
          <p:nvPr/>
        </p:nvSpPr>
        <p:spPr>
          <a:xfrm>
            <a:off x="222357" y="669423"/>
            <a:ext cx="8747286" cy="1006429"/>
          </a:xfrm>
          <a:prstGeom prst="rect">
            <a:avLst/>
          </a:prstGeom>
          <a:noFill/>
        </p:spPr>
        <p:txBody>
          <a:bodyPr wrap="square" rtlCol="0">
            <a:spAutoFit/>
          </a:bodyPr>
          <a:lstStyle>
            <a:lvl1pPr algn="l" defTabSz="685800" rtl="0" eaLnBrk="1" latinLnBrk="0" hangingPunct="1">
              <a:lnSpc>
                <a:spcPct val="90000"/>
              </a:lnSpc>
              <a:spcBef>
                <a:spcPct val="0"/>
              </a:spcBef>
              <a:buNone/>
              <a:defRPr sz="3300" b="1" kern="1200">
                <a:solidFill>
                  <a:schemeClr val="accent5"/>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srgbClr val="44247D"/>
                </a:solidFill>
                <a:effectLst/>
                <a:uLnTx/>
                <a:uFillTx/>
                <a:latin typeface="Arial" panose="020B0604020202020204" pitchFamily="34" charset="0"/>
                <a:ea typeface="+mj-ea"/>
                <a:cs typeface="Arial" panose="020B0604020202020204" pitchFamily="34" charset="0"/>
              </a:rPr>
              <a:t>What you can do to support the transfer of residents in and out of hospital</a:t>
            </a:r>
          </a:p>
        </p:txBody>
      </p:sp>
      <p:pic>
        <p:nvPicPr>
          <p:cNvPr id="6" name="Graphic 5" descr="House outline">
            <a:extLst>
              <a:ext uri="{FF2B5EF4-FFF2-40B4-BE49-F238E27FC236}">
                <a16:creationId xmlns:a16="http://schemas.microsoft.com/office/drawing/2014/main" id="{56E57FAB-2502-786D-E650-08F246E175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 y="1828945"/>
            <a:ext cx="1105271" cy="1105271"/>
          </a:xfrm>
          <a:prstGeom prst="rect">
            <a:avLst/>
          </a:prstGeom>
        </p:spPr>
      </p:pic>
      <p:pic>
        <p:nvPicPr>
          <p:cNvPr id="7" name="Graphic 6" descr="Home1 outline">
            <a:extLst>
              <a:ext uri="{FF2B5EF4-FFF2-40B4-BE49-F238E27FC236}">
                <a16:creationId xmlns:a16="http://schemas.microsoft.com/office/drawing/2014/main" id="{487925CD-31DD-5B1D-DA53-E743815A77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325" y="4791777"/>
            <a:ext cx="1105271" cy="1105271"/>
          </a:xfrm>
          <a:prstGeom prst="rect">
            <a:avLst/>
          </a:prstGeom>
        </p:spPr>
      </p:pic>
      <p:grpSp>
        <p:nvGrpSpPr>
          <p:cNvPr id="8" name="Group 7">
            <a:extLst>
              <a:ext uri="{FF2B5EF4-FFF2-40B4-BE49-F238E27FC236}">
                <a16:creationId xmlns:a16="http://schemas.microsoft.com/office/drawing/2014/main" id="{D4F8A117-1619-083A-4450-05EEB654BC4E}"/>
              </a:ext>
            </a:extLst>
          </p:cNvPr>
          <p:cNvGrpSpPr/>
          <p:nvPr/>
        </p:nvGrpSpPr>
        <p:grpSpPr>
          <a:xfrm>
            <a:off x="6001591" y="3518843"/>
            <a:ext cx="2037145" cy="1276217"/>
            <a:chOff x="6719368" y="3070751"/>
            <a:chExt cx="2037145" cy="1276217"/>
          </a:xfrm>
        </p:grpSpPr>
        <p:pic>
          <p:nvPicPr>
            <p:cNvPr id="9" name="Graphic 8" descr="Glasses with solid fill">
              <a:extLst>
                <a:ext uri="{FF2B5EF4-FFF2-40B4-BE49-F238E27FC236}">
                  <a16:creationId xmlns:a16="http://schemas.microsoft.com/office/drawing/2014/main" id="{6037CDF8-C248-6004-512F-D97A4F1D1E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73475" y="3587834"/>
              <a:ext cx="759134" cy="759134"/>
            </a:xfrm>
            <a:prstGeom prst="rect">
              <a:avLst/>
            </a:prstGeom>
          </p:spPr>
        </p:pic>
        <p:pic>
          <p:nvPicPr>
            <p:cNvPr id="10" name="Graphic 9" descr="Medicine with solid fill">
              <a:extLst>
                <a:ext uri="{FF2B5EF4-FFF2-40B4-BE49-F238E27FC236}">
                  <a16:creationId xmlns:a16="http://schemas.microsoft.com/office/drawing/2014/main" id="{991B1157-A199-A964-8883-5408E5925A5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19368" y="3078066"/>
              <a:ext cx="759134" cy="759134"/>
            </a:xfrm>
            <a:prstGeom prst="rect">
              <a:avLst/>
            </a:prstGeom>
          </p:spPr>
        </p:pic>
        <p:pic>
          <p:nvPicPr>
            <p:cNvPr id="11" name="Graphic 10" descr="List with solid fill">
              <a:extLst>
                <a:ext uri="{FF2B5EF4-FFF2-40B4-BE49-F238E27FC236}">
                  <a16:creationId xmlns:a16="http://schemas.microsoft.com/office/drawing/2014/main" id="{E1D7DFC4-6EC3-3DF7-5A71-12D2141ACA8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394793" y="3070751"/>
              <a:ext cx="716498" cy="716498"/>
            </a:xfrm>
            <a:prstGeom prst="rect">
              <a:avLst/>
            </a:prstGeom>
          </p:spPr>
        </p:pic>
        <p:pic>
          <p:nvPicPr>
            <p:cNvPr id="12" name="Graphic 11" descr="Ear with solid fill">
              <a:extLst>
                <a:ext uri="{FF2B5EF4-FFF2-40B4-BE49-F238E27FC236}">
                  <a16:creationId xmlns:a16="http://schemas.microsoft.com/office/drawing/2014/main" id="{8494AA11-7E69-F8DE-AD44-AD96C18C5B8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00421" y="3078066"/>
              <a:ext cx="656092" cy="656092"/>
            </a:xfrm>
            <a:prstGeom prst="rect">
              <a:avLst/>
            </a:prstGeom>
          </p:spPr>
        </p:pic>
      </p:grpSp>
      <p:pic>
        <p:nvPicPr>
          <p:cNvPr id="13" name="Graphic 12" descr="Briefcase with solid fill">
            <a:extLst>
              <a:ext uri="{FF2B5EF4-FFF2-40B4-BE49-F238E27FC236}">
                <a16:creationId xmlns:a16="http://schemas.microsoft.com/office/drawing/2014/main" id="{33ACB250-E630-FFB0-C049-E288D6460DB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571160" y="1627304"/>
            <a:ext cx="914400" cy="914400"/>
          </a:xfrm>
          <a:prstGeom prst="rect">
            <a:avLst/>
          </a:prstGeom>
        </p:spPr>
      </p:pic>
      <p:sp>
        <p:nvSpPr>
          <p:cNvPr id="14" name="TextBox 13">
            <a:extLst>
              <a:ext uri="{FF2B5EF4-FFF2-40B4-BE49-F238E27FC236}">
                <a16:creationId xmlns:a16="http://schemas.microsoft.com/office/drawing/2014/main" id="{5F0D607A-E581-1F07-9319-E533C6B6C638}"/>
              </a:ext>
            </a:extLst>
          </p:cNvPr>
          <p:cNvSpPr txBox="1"/>
          <p:nvPr/>
        </p:nvSpPr>
        <p:spPr>
          <a:xfrm>
            <a:off x="6784215" y="2359565"/>
            <a:ext cx="248830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you have a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Red Bag</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make sure it’s readily available</a:t>
            </a:r>
          </a:p>
        </p:txBody>
      </p:sp>
    </p:spTree>
    <p:extLst>
      <p:ext uri="{BB962C8B-B14F-4D97-AF65-F5344CB8AC3E}">
        <p14:creationId xmlns:p14="http://schemas.microsoft.com/office/powerpoint/2010/main" val="2193957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3C07-6090-804F-BCF1-A3375C5D66AD}"/>
              </a:ext>
            </a:extLst>
          </p:cNvPr>
          <p:cNvSpPr txBox="1">
            <a:spLocks/>
          </p:cNvSpPr>
          <p:nvPr/>
        </p:nvSpPr>
        <p:spPr>
          <a:xfrm>
            <a:off x="226142" y="433136"/>
            <a:ext cx="8691716" cy="539106"/>
          </a:xfrm>
          <a:prstGeom prst="rect">
            <a:avLst/>
          </a:prstGeom>
        </p:spPr>
        <p:txBody>
          <a:bodyPr/>
          <a:lstStyle>
            <a:lvl1pPr algn="l" defTabSz="685800" rtl="0" eaLnBrk="1" latinLnBrk="0" hangingPunct="1">
              <a:lnSpc>
                <a:spcPct val="90000"/>
              </a:lnSpc>
              <a:spcBef>
                <a:spcPct val="0"/>
              </a:spcBef>
              <a:buNone/>
              <a:defRPr sz="3300" b="1" kern="1200">
                <a:solidFill>
                  <a:schemeClr val="accent5"/>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44247D"/>
                </a:solidFill>
                <a:effectLst/>
                <a:uLnTx/>
                <a:uFillTx/>
                <a:latin typeface="Arial" panose="020B0604020202020204" pitchFamily="34" charset="0"/>
                <a:ea typeface="+mj-ea"/>
                <a:cs typeface="Arial" panose="020B0604020202020204" pitchFamily="34" charset="0"/>
              </a:rPr>
              <a:t>Introduction</a:t>
            </a:r>
          </a:p>
        </p:txBody>
      </p:sp>
      <p:sp>
        <p:nvSpPr>
          <p:cNvPr id="3" name="Content Placeholder 2">
            <a:extLst>
              <a:ext uri="{FF2B5EF4-FFF2-40B4-BE49-F238E27FC236}">
                <a16:creationId xmlns:a16="http://schemas.microsoft.com/office/drawing/2014/main" id="{44A70965-6466-3E1D-8FFA-F3B941CD0504}"/>
              </a:ext>
            </a:extLst>
          </p:cNvPr>
          <p:cNvSpPr txBox="1">
            <a:spLocks/>
          </p:cNvSpPr>
          <p:nvPr/>
        </p:nvSpPr>
        <p:spPr>
          <a:xfrm>
            <a:off x="159465" y="1091435"/>
            <a:ext cx="8691717" cy="5333429"/>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BF0078"/>
                </a:solidFill>
                <a:effectLst/>
                <a:uLnTx/>
                <a:uFillTx/>
                <a:latin typeface="Arial" panose="020B0604020202020204" pitchFamily="34" charset="0"/>
                <a:ea typeface="+mn-ea"/>
                <a:cs typeface="Arial" panose="020B0604020202020204" pitchFamily="34" charset="0"/>
              </a:rPr>
              <a:t>Across Bradford district and Craven our aim is to keep people happy, healthy at home. </a:t>
            </a:r>
            <a:endParaRPr kumimoji="0" lang="en-US" sz="1500" b="1" i="0" u="none" strike="noStrike" kern="1200" cap="none" spc="0" normalizeH="0" baseline="0" noProof="0" dirty="0">
              <a:ln>
                <a:noFill/>
              </a:ln>
              <a:solidFill>
                <a:srgbClr val="BF0078"/>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1500" b="1" i="0" u="none" strike="noStrike" kern="1200" cap="none" spc="0" normalizeH="0" baseline="0" noProof="0" dirty="0">
              <a:ln>
                <a:noFill/>
              </a:ln>
              <a:solidFill>
                <a:srgbClr val="BF0078"/>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 have a range of services that can support people at home (including Care Homes) to avoid unnecessary hospital admissions or attendance at emergency departments</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lvl="0" algn="ctr" defTabSz="914400">
              <a:lnSpc>
                <a:spcPct val="100000"/>
              </a:lnSpc>
              <a:spcBef>
                <a:spcPts val="0"/>
              </a:spcBef>
              <a:defRPr/>
            </a:pPr>
            <a:r>
              <a:rPr lang="en-US" sz="2000" dirty="0">
                <a:solidFill>
                  <a:srgbClr val="000000"/>
                </a:solidFill>
              </a:rPr>
              <a:t>This Winter pack has been developed to raise awareness of the range of services and support that is available to Care Homes across Bradford district &amp; Craven. </a:t>
            </a:r>
            <a:r>
              <a:rPr lang="en-US" sz="2000" b="1" dirty="0">
                <a:solidFill>
                  <a:srgbClr val="000000"/>
                </a:solidFill>
              </a:rPr>
              <a:t>Please print the pages out and display them within your Care Home as appropriate. Ensure you also print the poster out with the QR code so staff can easily access this resource online.</a:t>
            </a:r>
          </a:p>
          <a:p>
            <a:pPr lvl="0" algn="ctr" defTabSz="914400">
              <a:lnSpc>
                <a:spcPct val="100000"/>
              </a:lnSpc>
              <a:spcBef>
                <a:spcPts val="0"/>
              </a:spcBef>
              <a:defRPr/>
            </a:pPr>
            <a:endParaRPr lang="en-US" sz="2000" dirty="0">
              <a:solidFill>
                <a:srgbClr val="000000"/>
              </a:solidFill>
            </a:endParaRPr>
          </a:p>
          <a:p>
            <a:pPr lvl="0" algn="ctr" defTabSz="914400">
              <a:lnSpc>
                <a:spcPct val="100000"/>
              </a:lnSpc>
              <a:spcBef>
                <a:spcPts val="0"/>
              </a:spcBef>
              <a:defRPr/>
            </a:pPr>
            <a:r>
              <a:rPr lang="en-US" sz="2000" dirty="0">
                <a:solidFill>
                  <a:srgbClr val="000000"/>
                </a:solidFill>
              </a:rPr>
              <a:t>There is also information on </a:t>
            </a:r>
            <a:r>
              <a:rPr lang="en-US" sz="2000" b="1" dirty="0">
                <a:solidFill>
                  <a:srgbClr val="000000"/>
                </a:solidFill>
              </a:rPr>
              <a:t>how you can support </a:t>
            </a:r>
            <a:r>
              <a:rPr lang="en-US" sz="2000" dirty="0">
                <a:solidFill>
                  <a:srgbClr val="000000"/>
                </a:solidFill>
              </a:rPr>
              <a:t>our wider health and social care teams to reduce lengthy hospital stays and support people to  return to their usual place of residence as quickly and safely as possible.</a:t>
            </a:r>
          </a:p>
          <a:p>
            <a:pPr marL="0" marR="0" lvl="0" indent="0" algn="just"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6044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8F1D8-1AA9-BF4F-5223-749D1C5E1D06}"/>
              </a:ext>
            </a:extLst>
          </p:cNvPr>
          <p:cNvSpPr txBox="1">
            <a:spLocks/>
          </p:cNvSpPr>
          <p:nvPr/>
        </p:nvSpPr>
        <p:spPr>
          <a:xfrm>
            <a:off x="127210" y="290832"/>
            <a:ext cx="6082701" cy="751393"/>
          </a:xfrm>
          <a:prstGeom prst="rect">
            <a:avLst/>
          </a:prstGeom>
        </p:spPr>
        <p:txBody>
          <a:bodyPr>
            <a:noAutofit/>
          </a:bodyPr>
          <a:lstStyle>
            <a:lvl1pPr algn="l" defTabSz="685800" rtl="0" eaLnBrk="1" latinLnBrk="0" hangingPunct="1">
              <a:lnSpc>
                <a:spcPct val="90000"/>
              </a:lnSpc>
              <a:spcBef>
                <a:spcPct val="0"/>
              </a:spcBef>
              <a:buNone/>
              <a:defRPr sz="3300" b="1" kern="1200">
                <a:solidFill>
                  <a:schemeClr val="accent5"/>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2700" b="1" i="0" u="none" strike="noStrike" kern="1200" cap="none" spc="0" normalizeH="0" baseline="0" noProof="0" dirty="0">
                <a:ln>
                  <a:noFill/>
                </a:ln>
                <a:solidFill>
                  <a:srgbClr val="44247D"/>
                </a:solidFill>
                <a:effectLst/>
                <a:uLnTx/>
                <a:uFillTx/>
                <a:latin typeface="Arial" panose="020B0604020202020204" pitchFamily="34" charset="0"/>
                <a:ea typeface="+mj-ea"/>
                <a:cs typeface="Arial" panose="020B0604020202020204" pitchFamily="34" charset="0"/>
              </a:rPr>
              <a:t>Other helpful resources….</a:t>
            </a:r>
          </a:p>
        </p:txBody>
      </p:sp>
      <p:sp>
        <p:nvSpPr>
          <p:cNvPr id="7" name="Rectangle 6">
            <a:extLst>
              <a:ext uri="{FF2B5EF4-FFF2-40B4-BE49-F238E27FC236}">
                <a16:creationId xmlns:a16="http://schemas.microsoft.com/office/drawing/2014/main" id="{912CAEDC-FD94-4F11-01D9-4A07C15D7CEE}"/>
              </a:ext>
            </a:extLst>
          </p:cNvPr>
          <p:cNvSpPr/>
          <p:nvPr/>
        </p:nvSpPr>
        <p:spPr>
          <a:xfrm>
            <a:off x="186205" y="782640"/>
            <a:ext cx="8717735" cy="2123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Care Home Handbook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 have recently updated and refreshed the Care Home handbook which is a resource that provides information on the local practices, top tips, useful links and contacts across Bradford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You can access the handbook here: </a:t>
            </a:r>
            <a:r>
              <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Care Home Handbook</a:t>
            </a:r>
            <a:endPar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748BB1BE-15C6-B00E-FF4A-163D9C118852}"/>
              </a:ext>
            </a:extLst>
          </p:cNvPr>
          <p:cNvSpPr/>
          <p:nvPr/>
        </p:nvSpPr>
        <p:spPr>
          <a:xfrm>
            <a:off x="186204" y="3091098"/>
            <a:ext cx="8717735" cy="1722475"/>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dirty="0">
                <a:latin typeface="Arial" panose="020B0604020202020204" pitchFamily="34" charset="0"/>
                <a:cs typeface="Arial" panose="020B0604020202020204" pitchFamily="34" charset="0"/>
              </a:rPr>
              <a:t>Bradford Care Association Quality Workshop Resource Pack </a:t>
            </a:r>
          </a:p>
          <a:p>
            <a:pPr algn="ctr"/>
            <a:endParaRPr lang="en-GB" dirty="0"/>
          </a:p>
          <a:p>
            <a:r>
              <a:rPr lang="en-GB" sz="1600" dirty="0">
                <a:latin typeface="Arial" panose="020B0604020202020204" pitchFamily="34" charset="0"/>
                <a:cs typeface="Arial" panose="020B0604020202020204" pitchFamily="34" charset="0"/>
              </a:rPr>
              <a:t>In September 2025 BCA held a Quality Workshop – Quality in Practice: Enhancing Health in Care Settings. The session covered a range of topics (below) and a resource has been developed which can be requested here: </a:t>
            </a:r>
            <a:r>
              <a:rPr lang="en-GB" sz="1600" dirty="0">
                <a:latin typeface="Arial" panose="020B0604020202020204" pitchFamily="34" charset="0"/>
                <a:cs typeface="Arial" panose="020B0604020202020204" pitchFamily="34" charset="0"/>
                <a:hlinkClick r:id="rId3"/>
              </a:rPr>
              <a:t>Quality Workshop Resource Pack</a:t>
            </a:r>
            <a:endParaRPr lang="en-GB" dirty="0"/>
          </a:p>
        </p:txBody>
      </p:sp>
      <p:sp>
        <p:nvSpPr>
          <p:cNvPr id="9" name="Rectangle 8">
            <a:extLst>
              <a:ext uri="{FF2B5EF4-FFF2-40B4-BE49-F238E27FC236}">
                <a16:creationId xmlns:a16="http://schemas.microsoft.com/office/drawing/2014/main" id="{D6D3BA4A-C727-7D4A-1CF7-C6C2614A3FD2}"/>
              </a:ext>
            </a:extLst>
          </p:cNvPr>
          <p:cNvSpPr/>
          <p:nvPr/>
        </p:nvSpPr>
        <p:spPr>
          <a:xfrm>
            <a:off x="186204" y="5063839"/>
            <a:ext cx="4173144" cy="1323439"/>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Falls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End of Life (EOL) care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Continence and skin integrity</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Medication </a:t>
            </a:r>
          </a:p>
        </p:txBody>
      </p:sp>
      <p:sp>
        <p:nvSpPr>
          <p:cNvPr id="11" name="TextBox 10">
            <a:extLst>
              <a:ext uri="{FF2B5EF4-FFF2-40B4-BE49-F238E27FC236}">
                <a16:creationId xmlns:a16="http://schemas.microsoft.com/office/drawing/2014/main" id="{351A4D47-5B2E-153F-997F-297D4FAE6159}"/>
              </a:ext>
            </a:extLst>
          </p:cNvPr>
          <p:cNvSpPr txBox="1"/>
          <p:nvPr/>
        </p:nvSpPr>
        <p:spPr>
          <a:xfrm>
            <a:off x="4571999" y="5063839"/>
            <a:ext cx="4300041" cy="1323439"/>
          </a:xfrm>
          <a:prstGeom prst="rect">
            <a:avLst/>
          </a:prstGeom>
          <a:solidFill>
            <a:schemeClr val="accent6"/>
          </a:solidFill>
          <a:ln>
            <a:solidFill>
              <a:schemeClr val="accent6"/>
            </a:solidFill>
          </a:ln>
        </p:spPr>
        <p:txBody>
          <a:bodyPr wrap="square">
            <a:spAutoFit/>
          </a:bodyPr>
          <a:lstStyle/>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Tissue viability and nutrition </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Mental health </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Enhanced health in care homes </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Integrated neighbourhood working </a:t>
            </a:r>
          </a:p>
          <a:p>
            <a:pPr marL="285750" indent="-285750">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Delegated health tasks </a:t>
            </a:r>
          </a:p>
        </p:txBody>
      </p:sp>
    </p:spTree>
    <p:extLst>
      <p:ext uri="{BB962C8B-B14F-4D97-AF65-F5344CB8AC3E}">
        <p14:creationId xmlns:p14="http://schemas.microsoft.com/office/powerpoint/2010/main" val="4095992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E23B-76B1-4690-EE4A-216A130A4F43}"/>
              </a:ext>
            </a:extLst>
          </p:cNvPr>
          <p:cNvSpPr>
            <a:spLocks noGrp="1"/>
          </p:cNvSpPr>
          <p:nvPr>
            <p:ph type="title"/>
          </p:nvPr>
        </p:nvSpPr>
        <p:spPr>
          <a:xfrm>
            <a:off x="127819" y="191444"/>
            <a:ext cx="6082701" cy="1092740"/>
          </a:xfrm>
        </p:spPr>
        <p:txBody>
          <a:bodyPr/>
          <a:lstStyle/>
          <a:p>
            <a:r>
              <a:rPr lang="en-GB" dirty="0"/>
              <a:t>Staying connected via Bradford Care Association</a:t>
            </a:r>
          </a:p>
        </p:txBody>
      </p:sp>
      <p:sp>
        <p:nvSpPr>
          <p:cNvPr id="4" name="TextBox 3">
            <a:extLst>
              <a:ext uri="{FF2B5EF4-FFF2-40B4-BE49-F238E27FC236}">
                <a16:creationId xmlns:a16="http://schemas.microsoft.com/office/drawing/2014/main" id="{B418FF56-C9B2-B463-FBC6-41C7A88B8859}"/>
              </a:ext>
            </a:extLst>
          </p:cNvPr>
          <p:cNvSpPr txBox="1"/>
          <p:nvPr/>
        </p:nvSpPr>
        <p:spPr>
          <a:xfrm>
            <a:off x="127817" y="1284184"/>
            <a:ext cx="8839201" cy="1092607"/>
          </a:xfrm>
          <a:prstGeom prst="rect">
            <a:avLst/>
          </a:prstGeom>
          <a:noFill/>
        </p:spPr>
        <p:txBody>
          <a:bodyPr wrap="square">
            <a:spAutoFit/>
          </a:bodyPr>
          <a:lstStyle/>
          <a:p>
            <a:r>
              <a:rPr lang="en-GB" sz="1500" b="1" kern="100" dirty="0">
                <a:effectLst/>
                <a:latin typeface="Arial" panose="020B0604020202020204" pitchFamily="34" charset="0"/>
                <a:ea typeface="Calibri" panose="020F0502020204030204" pitchFamily="34" charset="0"/>
                <a:cs typeface="Arial" panose="020B0604020202020204" pitchFamily="34" charset="0"/>
              </a:rPr>
              <a:t>Are you or your management team part of the BCA’s Managers WhatsApp Group?</a:t>
            </a:r>
          </a:p>
          <a:p>
            <a:endParaRPr lang="en-GB" sz="800" kern="100" dirty="0">
              <a:effectLst/>
              <a:latin typeface="Arial" panose="020B0604020202020204" pitchFamily="34" charset="0"/>
              <a:ea typeface="Calibri" panose="020F0502020204030204" pitchFamily="34" charset="0"/>
              <a:cs typeface="Arial" panose="020B0604020202020204" pitchFamily="34" charset="0"/>
            </a:endParaRPr>
          </a:p>
          <a:p>
            <a:r>
              <a:rPr lang="en-GB" sz="1400" kern="100" dirty="0">
                <a:effectLst/>
                <a:latin typeface="Arial" panose="020B0604020202020204" pitchFamily="34" charset="0"/>
                <a:ea typeface="Calibri" panose="020F0502020204030204" pitchFamily="34" charset="0"/>
                <a:cs typeface="Arial" panose="020B0604020202020204" pitchFamily="34" charset="0"/>
              </a:rPr>
              <a:t>If not please email BCA with names, numbers, and positions in the company and you will be added to the group.  The WhatsApp group is a great place where providers are updated on current guidance and updates. It also allows providers to ask questions, get quick responses, and can help one another out.</a:t>
            </a:r>
          </a:p>
        </p:txBody>
      </p:sp>
      <p:sp>
        <p:nvSpPr>
          <p:cNvPr id="6" name="TextBox 5">
            <a:extLst>
              <a:ext uri="{FF2B5EF4-FFF2-40B4-BE49-F238E27FC236}">
                <a16:creationId xmlns:a16="http://schemas.microsoft.com/office/drawing/2014/main" id="{C89853EC-73C9-5450-6D2F-B797E80DAA87}"/>
              </a:ext>
            </a:extLst>
          </p:cNvPr>
          <p:cNvSpPr txBox="1"/>
          <p:nvPr/>
        </p:nvSpPr>
        <p:spPr>
          <a:xfrm>
            <a:off x="127817" y="2538110"/>
            <a:ext cx="8839201" cy="2154436"/>
          </a:xfrm>
          <a:prstGeom prst="rect">
            <a:avLst/>
          </a:prstGeom>
          <a:noFill/>
        </p:spPr>
        <p:txBody>
          <a:bodyPr wrap="square">
            <a:spAutoFit/>
          </a:bodyPr>
          <a:lstStyle/>
          <a:p>
            <a:r>
              <a:rPr lang="en-GB" sz="1500" b="1" kern="100" dirty="0">
                <a:effectLst/>
                <a:latin typeface="Arial" panose="020B0604020202020204" pitchFamily="34" charset="0"/>
                <a:ea typeface="Calibri" panose="020F0502020204030204" pitchFamily="34" charset="0"/>
                <a:cs typeface="Arial" panose="020B0604020202020204" pitchFamily="34" charset="0"/>
              </a:rPr>
              <a:t>Do you attend </a:t>
            </a:r>
            <a:r>
              <a:rPr lang="en-GB" sz="1500" b="1" kern="100" dirty="0">
                <a:latin typeface="Arial" panose="020B0604020202020204" pitchFamily="34" charset="0"/>
                <a:ea typeface="Calibri" panose="020F0502020204030204" pitchFamily="34" charset="0"/>
                <a:cs typeface="Arial" panose="020B0604020202020204" pitchFamily="34" charset="0"/>
              </a:rPr>
              <a:t>the BCA</a:t>
            </a:r>
            <a:r>
              <a:rPr lang="en-GB" sz="1500" b="1" kern="100" dirty="0">
                <a:effectLst/>
                <a:latin typeface="Arial" panose="020B0604020202020204" pitchFamily="34" charset="0"/>
                <a:ea typeface="Calibri" panose="020F0502020204030204" pitchFamily="34" charset="0"/>
                <a:cs typeface="Arial" panose="020B0604020202020204" pitchFamily="34" charset="0"/>
              </a:rPr>
              <a:t> fortnightly Provider Update Meetings?</a:t>
            </a:r>
          </a:p>
          <a:p>
            <a:endParaRPr lang="en-GB" sz="800" kern="100" dirty="0">
              <a:effectLst/>
              <a:latin typeface="Arial" panose="020B0604020202020204" pitchFamily="34" charset="0"/>
              <a:ea typeface="Calibri" panose="020F0502020204030204" pitchFamily="34" charset="0"/>
              <a:cs typeface="Arial" panose="020B0604020202020204" pitchFamily="34" charset="0"/>
            </a:endParaRPr>
          </a:p>
          <a:p>
            <a:r>
              <a:rPr lang="en-GB" sz="1400" kern="100" dirty="0">
                <a:effectLst/>
                <a:latin typeface="Arial" panose="020B0604020202020204" pitchFamily="34" charset="0"/>
                <a:ea typeface="Calibri" panose="020F0502020204030204" pitchFamily="34" charset="0"/>
                <a:cs typeface="Arial" panose="020B0604020202020204" pitchFamily="34" charset="0"/>
              </a:rPr>
              <a:t>The BCA Provider Meetings take place fortnightly on Tuesday’s from 10:30 – 11:30 via MS Teams. The meeting will include updates, guidance, discussions of good practice and will allow the opportunity for Providers to discuss any issues they may have. Email BCA requesting Meeting calendar invitation. Please see below for MS Teams Joining details:</a:t>
            </a:r>
          </a:p>
          <a:p>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p>
            <a:r>
              <a:rPr lang="en-GB" sz="1400" b="1"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Click here to join the meeting</a:t>
            </a:r>
            <a:endParaRPr lang="en-GB" sz="1400" b="1" kern="100" dirty="0">
              <a:effectLst/>
              <a:latin typeface="Arial" panose="020B0604020202020204" pitchFamily="34" charset="0"/>
              <a:ea typeface="Calibri" panose="020F0502020204030204" pitchFamily="34" charset="0"/>
              <a:cs typeface="Arial" panose="020B0604020202020204" pitchFamily="34" charset="0"/>
            </a:endParaRPr>
          </a:p>
          <a:p>
            <a:r>
              <a:rPr lang="en-GB" sz="1400" b="1" kern="100" dirty="0">
                <a:effectLst/>
                <a:latin typeface="Arial" panose="020B0604020202020204" pitchFamily="34" charset="0"/>
                <a:ea typeface="Calibri" panose="020F0502020204030204" pitchFamily="34" charset="0"/>
                <a:cs typeface="Arial" panose="020B0604020202020204" pitchFamily="34" charset="0"/>
              </a:rPr>
              <a:t>Meeting ID: 317 448 984 294</a:t>
            </a:r>
          </a:p>
          <a:p>
            <a:r>
              <a:rPr lang="en-GB" sz="1400" b="1" kern="100" dirty="0">
                <a:effectLst/>
                <a:latin typeface="Arial" panose="020B0604020202020204" pitchFamily="34" charset="0"/>
                <a:ea typeface="Calibri" panose="020F0502020204030204" pitchFamily="34" charset="0"/>
                <a:cs typeface="Arial" panose="020B0604020202020204" pitchFamily="34" charset="0"/>
              </a:rPr>
              <a:t>Passcode: nvFca6</a:t>
            </a:r>
          </a:p>
        </p:txBody>
      </p:sp>
      <p:sp>
        <p:nvSpPr>
          <p:cNvPr id="8" name="TextBox 7">
            <a:extLst>
              <a:ext uri="{FF2B5EF4-FFF2-40B4-BE49-F238E27FC236}">
                <a16:creationId xmlns:a16="http://schemas.microsoft.com/office/drawing/2014/main" id="{BE7398EE-32F9-1654-AB21-86EFB96A993A}"/>
              </a:ext>
            </a:extLst>
          </p:cNvPr>
          <p:cNvSpPr txBox="1"/>
          <p:nvPr/>
        </p:nvSpPr>
        <p:spPr>
          <a:xfrm>
            <a:off x="127816" y="4844848"/>
            <a:ext cx="8839201" cy="877163"/>
          </a:xfrm>
          <a:prstGeom prst="rect">
            <a:avLst/>
          </a:prstGeom>
          <a:noFill/>
        </p:spPr>
        <p:txBody>
          <a:bodyPr wrap="square">
            <a:spAutoFit/>
          </a:bodyPr>
          <a:lstStyle/>
          <a:p>
            <a:r>
              <a:rPr lang="en-GB" sz="1500" b="1" kern="100" dirty="0">
                <a:effectLst/>
                <a:latin typeface="Arial" panose="020B0604020202020204" pitchFamily="34" charset="0"/>
                <a:ea typeface="Calibri" panose="020F0502020204030204" pitchFamily="34" charset="0"/>
                <a:cs typeface="Arial" panose="020B0604020202020204" pitchFamily="34" charset="0"/>
              </a:rPr>
              <a:t>Are your Activity Coordinator's part of the Activity Coordinator Network?</a:t>
            </a:r>
          </a:p>
          <a:p>
            <a:endParaRPr lang="en-GB" sz="800" kern="100" dirty="0">
              <a:effectLst/>
              <a:latin typeface="Arial" panose="020B0604020202020204" pitchFamily="34" charset="0"/>
              <a:ea typeface="Calibri" panose="020F0502020204030204" pitchFamily="34" charset="0"/>
              <a:cs typeface="Arial" panose="020B0604020202020204" pitchFamily="34" charset="0"/>
            </a:endParaRPr>
          </a:p>
          <a:p>
            <a:r>
              <a:rPr lang="en-GB" sz="1400" kern="100" dirty="0">
                <a:effectLst/>
                <a:latin typeface="Arial" panose="020B0604020202020204" pitchFamily="34" charset="0"/>
                <a:ea typeface="Calibri" panose="020F0502020204030204" pitchFamily="34" charset="0"/>
                <a:cs typeface="Arial" panose="020B0604020202020204" pitchFamily="34" charset="0"/>
              </a:rPr>
              <a:t>The network enables Activity Coordinator's to support one another, showcase ideas and share contacts and resources via monthly meetings and WhatsApp Group. To join the network please email BCA.</a:t>
            </a:r>
          </a:p>
        </p:txBody>
      </p:sp>
      <p:pic>
        <p:nvPicPr>
          <p:cNvPr id="11" name="Picture 10">
            <a:extLst>
              <a:ext uri="{FF2B5EF4-FFF2-40B4-BE49-F238E27FC236}">
                <a16:creationId xmlns:a16="http://schemas.microsoft.com/office/drawing/2014/main" id="{E7E8211D-D50D-8377-68BF-9CFBC98049CF}"/>
              </a:ext>
            </a:extLst>
          </p:cNvPr>
          <p:cNvPicPr>
            <a:picLocks noChangeAspect="1"/>
          </p:cNvPicPr>
          <p:nvPr/>
        </p:nvPicPr>
        <p:blipFill>
          <a:blip r:embed="rId3"/>
          <a:stretch>
            <a:fillRect/>
          </a:stretch>
        </p:blipFill>
        <p:spPr>
          <a:xfrm>
            <a:off x="127818" y="5917868"/>
            <a:ext cx="2703872" cy="836186"/>
          </a:xfrm>
          <a:prstGeom prst="rect">
            <a:avLst/>
          </a:prstGeom>
        </p:spPr>
      </p:pic>
      <p:pic>
        <p:nvPicPr>
          <p:cNvPr id="13" name="Picture 12">
            <a:extLst>
              <a:ext uri="{FF2B5EF4-FFF2-40B4-BE49-F238E27FC236}">
                <a16:creationId xmlns:a16="http://schemas.microsoft.com/office/drawing/2014/main" id="{4978B8B2-13DD-61D7-A1CD-BFFC1B8FB61F}"/>
              </a:ext>
            </a:extLst>
          </p:cNvPr>
          <p:cNvPicPr>
            <a:picLocks noChangeAspect="1"/>
          </p:cNvPicPr>
          <p:nvPr/>
        </p:nvPicPr>
        <p:blipFill>
          <a:blip r:embed="rId4"/>
          <a:stretch>
            <a:fillRect/>
          </a:stretch>
        </p:blipFill>
        <p:spPr>
          <a:xfrm>
            <a:off x="3157020" y="5917868"/>
            <a:ext cx="2358973" cy="868506"/>
          </a:xfrm>
          <a:prstGeom prst="rect">
            <a:avLst/>
          </a:prstGeom>
        </p:spPr>
      </p:pic>
      <p:pic>
        <p:nvPicPr>
          <p:cNvPr id="15" name="Picture 14">
            <a:extLst>
              <a:ext uri="{FF2B5EF4-FFF2-40B4-BE49-F238E27FC236}">
                <a16:creationId xmlns:a16="http://schemas.microsoft.com/office/drawing/2014/main" id="{6D57FD34-831A-30E3-6013-5768754A6854}"/>
              </a:ext>
            </a:extLst>
          </p:cNvPr>
          <p:cNvPicPr>
            <a:picLocks noChangeAspect="1"/>
          </p:cNvPicPr>
          <p:nvPr/>
        </p:nvPicPr>
        <p:blipFill>
          <a:blip r:embed="rId5"/>
          <a:stretch>
            <a:fillRect/>
          </a:stretch>
        </p:blipFill>
        <p:spPr>
          <a:xfrm>
            <a:off x="5841324" y="5917868"/>
            <a:ext cx="2795085" cy="876760"/>
          </a:xfrm>
          <a:prstGeom prst="rect">
            <a:avLst/>
          </a:prstGeom>
        </p:spPr>
      </p:pic>
      <p:sp>
        <p:nvSpPr>
          <p:cNvPr id="16" name="Rectangle: Rounded Corners 15">
            <a:extLst>
              <a:ext uri="{FF2B5EF4-FFF2-40B4-BE49-F238E27FC236}">
                <a16:creationId xmlns:a16="http://schemas.microsoft.com/office/drawing/2014/main" id="{20F3CD57-9ADD-EDD3-14DE-06B9D5676A25}"/>
              </a:ext>
            </a:extLst>
          </p:cNvPr>
          <p:cNvSpPr/>
          <p:nvPr/>
        </p:nvSpPr>
        <p:spPr>
          <a:xfrm>
            <a:off x="3283974" y="3834581"/>
            <a:ext cx="5506065" cy="855406"/>
          </a:xfrm>
          <a:prstGeom prst="round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Contact BCA at </a:t>
            </a:r>
            <a:r>
              <a:rPr lang="en-GB" u="sng" dirty="0">
                <a:solidFill>
                  <a:schemeClr val="bg1"/>
                </a:solidFill>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admin@bradfordcareassociation.org</a:t>
            </a:r>
            <a:endParaRPr lang="en-GB"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8267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FC01A-8E3C-143E-1B04-6CDF6754EF17}"/>
              </a:ext>
            </a:extLst>
          </p:cNvPr>
          <p:cNvSpPr txBox="1">
            <a:spLocks/>
          </p:cNvSpPr>
          <p:nvPr/>
        </p:nvSpPr>
        <p:spPr>
          <a:xfrm>
            <a:off x="673207" y="1325769"/>
            <a:ext cx="7797595" cy="4471182"/>
          </a:xfrm>
          <a:prstGeom prst="rect">
            <a:avLst/>
          </a:prstGeom>
        </p:spPr>
        <p:txBody>
          <a:bodyPr>
            <a:noAutofit/>
          </a:bodyPr>
          <a:lstStyle>
            <a:lvl1pPr algn="l" defTabSz="685800" rtl="0" eaLnBrk="1" latinLnBrk="0" hangingPunct="1">
              <a:lnSpc>
                <a:spcPct val="90000"/>
              </a:lnSpc>
              <a:spcBef>
                <a:spcPct val="0"/>
              </a:spcBef>
              <a:buNone/>
              <a:defRPr sz="3300" b="1" kern="1200">
                <a:solidFill>
                  <a:schemeClr val="accent5"/>
                </a:solidFill>
                <a:latin typeface="Arial" panose="020B0604020202020204" pitchFamily="34" charset="0"/>
                <a:ea typeface="+mj-ea"/>
                <a:cs typeface="Arial" panose="020B0604020202020204" pitchFamily="34" charset="0"/>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Hospitals are not always the best places for older people</a:t>
            </a:r>
            <a:br>
              <a:rPr kumimoji="0" lang="en-GB" sz="36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en-GB" sz="36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en-GB" sz="36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en-GB" sz="2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28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They could have worse outcomes associated with hospital admissions including increased frailty, confusion, and a decline in function of the body due to inactivity</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222391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2BA5E1-212F-06CC-3314-28AC9B116E9F}"/>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1167087" y="3728542"/>
            <a:ext cx="6962235" cy="1639967"/>
          </a:xfrm>
          <a:prstGeom prst="rect">
            <a:avLst/>
          </a:prstGeom>
        </p:spPr>
      </p:pic>
      <p:pic>
        <p:nvPicPr>
          <p:cNvPr id="4" name="Picture 3">
            <a:extLst>
              <a:ext uri="{FF2B5EF4-FFF2-40B4-BE49-F238E27FC236}">
                <a16:creationId xmlns:a16="http://schemas.microsoft.com/office/drawing/2014/main" id="{96D3F177-F87C-F6C4-733A-0E8C25B4B467}"/>
              </a:ext>
            </a:extLst>
          </p:cNvPr>
          <p:cNvPicPr>
            <a:picLocks noChangeAspect="1"/>
          </p:cNvPicPr>
          <p:nvPr/>
        </p:nvPicPr>
        <p:blipFill rotWithShape="1">
          <a:blip r:embed="rId4"/>
          <a:srcRect t="7304"/>
          <a:stretch/>
        </p:blipFill>
        <p:spPr>
          <a:xfrm>
            <a:off x="2102108" y="2285035"/>
            <a:ext cx="4916128" cy="1167745"/>
          </a:xfrm>
          <a:prstGeom prst="rect">
            <a:avLst/>
          </a:prstGeom>
        </p:spPr>
      </p:pic>
      <p:sp>
        <p:nvSpPr>
          <p:cNvPr id="5" name="TextBox 4">
            <a:extLst>
              <a:ext uri="{FF2B5EF4-FFF2-40B4-BE49-F238E27FC236}">
                <a16:creationId xmlns:a16="http://schemas.microsoft.com/office/drawing/2014/main" id="{9D5358FD-6685-AB84-FB26-0EE19849C99A}"/>
              </a:ext>
            </a:extLst>
          </p:cNvPr>
          <p:cNvSpPr txBox="1"/>
          <p:nvPr/>
        </p:nvSpPr>
        <p:spPr>
          <a:xfrm>
            <a:off x="226143" y="5529396"/>
            <a:ext cx="8691717" cy="1015663"/>
          </a:xfrm>
          <a:prstGeom prst="rect">
            <a:avLst/>
          </a:prstGeom>
          <a:solidFill>
            <a:schemeClr val="accent1"/>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Telemedicine provides you with a 24/7 clinically led service that not only offers advice, support and guidance but can also directly refer you into the Urgent Community Response or Virtual Ward if required</a:t>
            </a:r>
          </a:p>
        </p:txBody>
      </p:sp>
      <p:sp>
        <p:nvSpPr>
          <p:cNvPr id="6" name="Content Placeholder 2">
            <a:extLst>
              <a:ext uri="{FF2B5EF4-FFF2-40B4-BE49-F238E27FC236}">
                <a16:creationId xmlns:a16="http://schemas.microsoft.com/office/drawing/2014/main" id="{7E3ABCEF-E01F-ADE1-8CD3-44B35ABE577F}"/>
              </a:ext>
            </a:extLst>
          </p:cNvPr>
          <p:cNvSpPr txBox="1">
            <a:spLocks/>
          </p:cNvSpPr>
          <p:nvPr/>
        </p:nvSpPr>
        <p:spPr>
          <a:xfrm>
            <a:off x="202485" y="1298979"/>
            <a:ext cx="8715375" cy="796805"/>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lumOff val="50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Accessing the right response at the right time for people living in Care Homes</a:t>
            </a:r>
          </a:p>
        </p:txBody>
      </p:sp>
      <p:sp>
        <p:nvSpPr>
          <p:cNvPr id="7" name="Title 1">
            <a:extLst>
              <a:ext uri="{FF2B5EF4-FFF2-40B4-BE49-F238E27FC236}">
                <a16:creationId xmlns:a16="http://schemas.microsoft.com/office/drawing/2014/main" id="{4D0A16E4-F516-D7AC-487A-E3095D99E53A}"/>
              </a:ext>
            </a:extLst>
          </p:cNvPr>
          <p:cNvSpPr txBox="1">
            <a:spLocks/>
          </p:cNvSpPr>
          <p:nvPr/>
        </p:nvSpPr>
        <p:spPr>
          <a:xfrm>
            <a:off x="215700" y="449112"/>
            <a:ext cx="8702160" cy="631009"/>
          </a:xfrm>
          <a:prstGeom prst="rect">
            <a:avLst/>
          </a:prstGeom>
        </p:spPr>
        <p:txBody>
          <a:bodyPr/>
          <a:lstStyle>
            <a:lvl1pPr algn="l" defTabSz="685800" rtl="0" eaLnBrk="1" latinLnBrk="0" hangingPunct="1">
              <a:lnSpc>
                <a:spcPct val="90000"/>
              </a:lnSpc>
              <a:spcBef>
                <a:spcPct val="0"/>
              </a:spcBef>
              <a:buNone/>
              <a:defRPr sz="3300" b="1" kern="1200">
                <a:solidFill>
                  <a:schemeClr val="accent5"/>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44247D"/>
                </a:solidFill>
                <a:effectLst/>
                <a:uLnTx/>
                <a:uFillTx/>
                <a:latin typeface="Arial" panose="020B0604020202020204" pitchFamily="34" charset="0"/>
                <a:ea typeface="+mj-ea"/>
                <a:cs typeface="Arial" panose="020B0604020202020204" pitchFamily="34" charset="0"/>
              </a:rPr>
              <a:t>Concerned about a resident?</a:t>
            </a:r>
          </a:p>
        </p:txBody>
      </p:sp>
    </p:spTree>
    <p:extLst>
      <p:ext uri="{BB962C8B-B14F-4D97-AF65-F5344CB8AC3E}">
        <p14:creationId xmlns:p14="http://schemas.microsoft.com/office/powerpoint/2010/main" val="2022489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A0DEFE-C6E4-48CE-B62C-797781948FA7}"/>
              </a:ext>
            </a:extLst>
          </p:cNvPr>
          <p:cNvPicPr>
            <a:picLocks noChangeAspect="1"/>
          </p:cNvPicPr>
          <p:nvPr/>
        </p:nvPicPr>
        <p:blipFill>
          <a:blip r:embed="rId2"/>
          <a:stretch>
            <a:fillRect/>
          </a:stretch>
        </p:blipFill>
        <p:spPr>
          <a:xfrm>
            <a:off x="930692" y="767365"/>
            <a:ext cx="7629831" cy="1249677"/>
          </a:xfrm>
          <a:prstGeom prst="rect">
            <a:avLst/>
          </a:prstGeom>
        </p:spPr>
      </p:pic>
      <p:pic>
        <p:nvPicPr>
          <p:cNvPr id="3" name="Picture 2">
            <a:extLst>
              <a:ext uri="{FF2B5EF4-FFF2-40B4-BE49-F238E27FC236}">
                <a16:creationId xmlns:a16="http://schemas.microsoft.com/office/drawing/2014/main" id="{50B1B06E-9AB1-F72E-44AF-1BE83D0B6764}"/>
              </a:ext>
            </a:extLst>
          </p:cNvPr>
          <p:cNvPicPr>
            <a:picLocks noChangeAspect="1"/>
          </p:cNvPicPr>
          <p:nvPr/>
        </p:nvPicPr>
        <p:blipFill>
          <a:blip r:embed="rId3"/>
          <a:stretch>
            <a:fillRect/>
          </a:stretch>
        </p:blipFill>
        <p:spPr>
          <a:xfrm>
            <a:off x="1142219" y="2054428"/>
            <a:ext cx="7036544" cy="3995161"/>
          </a:xfrm>
          <a:prstGeom prst="rect">
            <a:avLst/>
          </a:prstGeom>
        </p:spPr>
      </p:pic>
      <p:sp>
        <p:nvSpPr>
          <p:cNvPr id="4" name="Rectangle: Rounded Corners 3">
            <a:extLst>
              <a:ext uri="{FF2B5EF4-FFF2-40B4-BE49-F238E27FC236}">
                <a16:creationId xmlns:a16="http://schemas.microsoft.com/office/drawing/2014/main" id="{F85AA04C-D0C9-B765-A240-7C0F4F385671}"/>
              </a:ext>
            </a:extLst>
          </p:cNvPr>
          <p:cNvSpPr/>
          <p:nvPr/>
        </p:nvSpPr>
        <p:spPr>
          <a:xfrm>
            <a:off x="275303" y="6098746"/>
            <a:ext cx="8691716" cy="636355"/>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Check your internal policies and decision trees – do they refer to Telemedicine as the first point of contact?</a:t>
            </a:r>
          </a:p>
        </p:txBody>
      </p:sp>
    </p:spTree>
    <p:extLst>
      <p:ext uri="{BB962C8B-B14F-4D97-AF65-F5344CB8AC3E}">
        <p14:creationId xmlns:p14="http://schemas.microsoft.com/office/powerpoint/2010/main" val="1811347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6B11-E4A8-973F-CB67-38D4A2FDAA2E}"/>
              </a:ext>
            </a:extLst>
          </p:cNvPr>
          <p:cNvSpPr txBox="1">
            <a:spLocks/>
          </p:cNvSpPr>
          <p:nvPr/>
        </p:nvSpPr>
        <p:spPr>
          <a:xfrm>
            <a:off x="127206" y="352748"/>
            <a:ext cx="7886700" cy="573707"/>
          </a:xfrm>
          <a:prstGeom prst="rect">
            <a:avLst/>
          </a:prstGeom>
        </p:spPr>
        <p:txBody>
          <a:bodyPr/>
          <a:lstStyle>
            <a:lvl1pPr algn="l" defTabSz="685800" rtl="0" eaLnBrk="1" latinLnBrk="0" hangingPunct="1">
              <a:lnSpc>
                <a:spcPct val="90000"/>
              </a:lnSpc>
              <a:spcBef>
                <a:spcPct val="0"/>
              </a:spcBef>
              <a:buNone/>
              <a:defRPr sz="3300" b="1" kern="1200">
                <a:solidFill>
                  <a:schemeClr val="accent5"/>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44247D"/>
                </a:solidFill>
                <a:effectLst/>
                <a:uLnTx/>
                <a:uFillTx/>
                <a:latin typeface="Arial" panose="020B0604020202020204" pitchFamily="34" charset="0"/>
                <a:ea typeface="+mj-ea"/>
                <a:cs typeface="Arial" panose="020B0604020202020204" pitchFamily="34" charset="0"/>
              </a:rPr>
              <a:t>How to use Telemedicine</a:t>
            </a:r>
          </a:p>
        </p:txBody>
      </p:sp>
      <p:pic>
        <p:nvPicPr>
          <p:cNvPr id="3" name="docshape11">
            <a:extLst>
              <a:ext uri="{FF2B5EF4-FFF2-40B4-BE49-F238E27FC236}">
                <a16:creationId xmlns:a16="http://schemas.microsoft.com/office/drawing/2014/main" id="{EB74549E-094E-1060-14C4-791A6E459A9C}"/>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10207" y="1046323"/>
            <a:ext cx="2300748" cy="164198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C7E150D1-2E88-1E36-FC84-3BD4110AA0F1}"/>
              </a:ext>
            </a:extLst>
          </p:cNvPr>
          <p:cNvPicPr>
            <a:picLocks noChangeAspect="1"/>
          </p:cNvPicPr>
          <p:nvPr/>
        </p:nvPicPr>
        <p:blipFill>
          <a:blip r:embed="rId3"/>
          <a:stretch>
            <a:fillRect/>
          </a:stretch>
        </p:blipFill>
        <p:spPr>
          <a:xfrm>
            <a:off x="179951" y="2928735"/>
            <a:ext cx="5156712" cy="3800021"/>
          </a:xfrm>
          <a:prstGeom prst="rect">
            <a:avLst/>
          </a:prstGeom>
        </p:spPr>
      </p:pic>
      <p:pic>
        <p:nvPicPr>
          <p:cNvPr id="5" name="Picture 4">
            <a:extLst>
              <a:ext uri="{FF2B5EF4-FFF2-40B4-BE49-F238E27FC236}">
                <a16:creationId xmlns:a16="http://schemas.microsoft.com/office/drawing/2014/main" id="{E076779C-2B90-B043-B635-AF97F49E4AD8}"/>
              </a:ext>
            </a:extLst>
          </p:cNvPr>
          <p:cNvPicPr>
            <a:picLocks noChangeAspect="1"/>
          </p:cNvPicPr>
          <p:nvPr/>
        </p:nvPicPr>
        <p:blipFill>
          <a:blip r:embed="rId4"/>
          <a:stretch>
            <a:fillRect/>
          </a:stretch>
        </p:blipFill>
        <p:spPr>
          <a:xfrm>
            <a:off x="5248178" y="2447880"/>
            <a:ext cx="3785621" cy="4280872"/>
          </a:xfrm>
          <a:prstGeom prst="rect">
            <a:avLst/>
          </a:prstGeom>
        </p:spPr>
      </p:pic>
      <p:sp>
        <p:nvSpPr>
          <p:cNvPr id="6" name="TextBox 5">
            <a:extLst>
              <a:ext uri="{FF2B5EF4-FFF2-40B4-BE49-F238E27FC236}">
                <a16:creationId xmlns:a16="http://schemas.microsoft.com/office/drawing/2014/main" id="{6EF6BC64-E1D7-ACCE-3196-AA6A8F9CCA7A}"/>
              </a:ext>
            </a:extLst>
          </p:cNvPr>
          <p:cNvSpPr txBox="1"/>
          <p:nvPr/>
        </p:nvSpPr>
        <p:spPr>
          <a:xfrm>
            <a:off x="2410959" y="1229322"/>
            <a:ext cx="6322757" cy="707886"/>
          </a:xfrm>
          <a:prstGeom prst="rect">
            <a:avLst/>
          </a:prstGeom>
          <a:solidFill>
            <a:schemeClr val="accent2"/>
          </a:solidFill>
          <a:ln>
            <a:solidFill>
              <a:schemeClr val="accent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Ensure your care home laptop is fully charged and staff know where to find it when needed!</a:t>
            </a:r>
          </a:p>
        </p:txBody>
      </p:sp>
      <p:sp>
        <p:nvSpPr>
          <p:cNvPr id="7" name="Oval 6">
            <a:extLst>
              <a:ext uri="{FF2B5EF4-FFF2-40B4-BE49-F238E27FC236}">
                <a16:creationId xmlns:a16="http://schemas.microsoft.com/office/drawing/2014/main" id="{9911B210-96E7-7D85-8522-4B99422ECE2F}"/>
              </a:ext>
            </a:extLst>
          </p:cNvPr>
          <p:cNvSpPr/>
          <p:nvPr/>
        </p:nvSpPr>
        <p:spPr>
          <a:xfrm>
            <a:off x="3635684" y="2006468"/>
            <a:ext cx="1681319" cy="16419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For technical support please call 0330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088 3312</a:t>
            </a:r>
          </a:p>
        </p:txBody>
      </p:sp>
    </p:spTree>
    <p:extLst>
      <p:ext uri="{BB962C8B-B14F-4D97-AF65-F5344CB8AC3E}">
        <p14:creationId xmlns:p14="http://schemas.microsoft.com/office/powerpoint/2010/main" val="357627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1055-5367-C6D1-0AB3-409401D4421E}"/>
              </a:ext>
            </a:extLst>
          </p:cNvPr>
          <p:cNvSpPr txBox="1">
            <a:spLocks/>
          </p:cNvSpPr>
          <p:nvPr/>
        </p:nvSpPr>
        <p:spPr>
          <a:xfrm>
            <a:off x="97707" y="541927"/>
            <a:ext cx="7237156" cy="651867"/>
          </a:xfrm>
          <a:prstGeom prst="rect">
            <a:avLst/>
          </a:prstGeom>
        </p:spPr>
        <p:txBody>
          <a:bodyPr>
            <a:normAutofit/>
          </a:bodyPr>
          <a:lstStyle>
            <a:lvl1pPr algn="l" defTabSz="685800" rtl="0" eaLnBrk="1" latinLnBrk="0" hangingPunct="1">
              <a:lnSpc>
                <a:spcPct val="90000"/>
              </a:lnSpc>
              <a:spcBef>
                <a:spcPct val="0"/>
              </a:spcBef>
              <a:buNone/>
              <a:defRPr sz="3300" b="1" kern="1200">
                <a:solidFill>
                  <a:schemeClr val="accent5"/>
                </a:solidFill>
                <a:latin typeface="Arial" panose="020B0604020202020204" pitchFamily="34" charset="0"/>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GB" sz="3300" b="1" i="0" u="none" strike="noStrike" kern="1200" cap="none" spc="0" normalizeH="0" baseline="0" noProof="0" dirty="0">
                <a:ln>
                  <a:noFill/>
                </a:ln>
                <a:solidFill>
                  <a:srgbClr val="44247D"/>
                </a:solidFill>
                <a:effectLst/>
                <a:uLnTx/>
                <a:uFillTx/>
                <a:latin typeface="Arial" panose="020B0604020202020204" pitchFamily="34" charset="0"/>
                <a:ea typeface="+mj-ea"/>
                <a:cs typeface="Arial" panose="020B0604020202020204" pitchFamily="34" charset="0"/>
              </a:rPr>
              <a:t>Benefits of using Telemedicine</a:t>
            </a:r>
          </a:p>
        </p:txBody>
      </p:sp>
      <p:sp>
        <p:nvSpPr>
          <p:cNvPr id="3" name="Rectangle: Rounded Corners 2">
            <a:extLst>
              <a:ext uri="{FF2B5EF4-FFF2-40B4-BE49-F238E27FC236}">
                <a16:creationId xmlns:a16="http://schemas.microsoft.com/office/drawing/2014/main" id="{F408E884-1EA3-69C7-E0D6-966A4AE00013}"/>
              </a:ext>
            </a:extLst>
          </p:cNvPr>
          <p:cNvSpPr/>
          <p:nvPr/>
        </p:nvSpPr>
        <p:spPr>
          <a:xfrm>
            <a:off x="304801" y="2425508"/>
            <a:ext cx="8367252" cy="3099735"/>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Prompt referral to other services including </a:t>
            </a:r>
            <a:r>
              <a:rPr kumimoji="0" lang="en-GB"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Urgent Community Response </a:t>
            </a: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teams where face-to-face multi-disciplinary assessments and interventions may be offered within the Care Home.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285744" marR="0" lvl="0"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Reduction in onward referrals and hospital attendance:</a:t>
            </a:r>
          </a:p>
          <a:p>
            <a:pPr marL="742932" marR="0" lvl="1"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Sending a resident into hospital can have a detrimental effect as it can increase confusion, increase infection risks, result in delays in treatment, increase the risk of deconditioning and increased falls</a:t>
            </a:r>
          </a:p>
          <a:p>
            <a:pPr marL="742932" marR="0" lvl="1"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 requirement to release staff to escort residents to hospital</a:t>
            </a:r>
          </a:p>
          <a:p>
            <a:pPr marL="742932" marR="0" lvl="1" indent="-2857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 name="Speech Bubble: Rectangle with Corners Rounded 3">
            <a:extLst>
              <a:ext uri="{FF2B5EF4-FFF2-40B4-BE49-F238E27FC236}">
                <a16:creationId xmlns:a16="http://schemas.microsoft.com/office/drawing/2014/main" id="{F98301DC-AD77-668E-0DD4-736E0B7F4592}"/>
              </a:ext>
            </a:extLst>
          </p:cNvPr>
          <p:cNvSpPr/>
          <p:nvPr/>
        </p:nvSpPr>
        <p:spPr>
          <a:xfrm>
            <a:off x="166536" y="5656398"/>
            <a:ext cx="2231923" cy="1092740"/>
          </a:xfrm>
          <a:prstGeom prst="wedgeRoundRectCallout">
            <a:avLst>
              <a:gd name="adj1" fmla="val -3652"/>
              <a:gd name="adj2" fmla="val -82365"/>
              <a:gd name="adj3" fmla="val 16667"/>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Worried about a resident and need support?</a:t>
            </a:r>
          </a:p>
        </p:txBody>
      </p:sp>
      <p:sp>
        <p:nvSpPr>
          <p:cNvPr id="5" name="Speech Bubble: Rectangle with Corners Rounded 4">
            <a:extLst>
              <a:ext uri="{FF2B5EF4-FFF2-40B4-BE49-F238E27FC236}">
                <a16:creationId xmlns:a16="http://schemas.microsoft.com/office/drawing/2014/main" id="{F48FC87F-2376-C5CE-DE10-7397026966E2}"/>
              </a:ext>
            </a:extLst>
          </p:cNvPr>
          <p:cNvSpPr/>
          <p:nvPr/>
        </p:nvSpPr>
        <p:spPr>
          <a:xfrm>
            <a:off x="6440132" y="1144037"/>
            <a:ext cx="2231923" cy="1092740"/>
          </a:xfrm>
          <a:prstGeom prst="wedgeRoundRectCallout">
            <a:avLst>
              <a:gd name="adj1" fmla="val -33608"/>
              <a:gd name="adj2" fmla="val 78696"/>
              <a:gd name="adj3" fmla="val 1666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Have a question you can’t answer?</a:t>
            </a:r>
          </a:p>
        </p:txBody>
      </p:sp>
      <p:pic>
        <p:nvPicPr>
          <p:cNvPr id="6" name="Graphic 5" descr="Question Mark with solid fill">
            <a:extLst>
              <a:ext uri="{FF2B5EF4-FFF2-40B4-BE49-F238E27FC236}">
                <a16:creationId xmlns:a16="http://schemas.microsoft.com/office/drawing/2014/main" id="{692959BF-060D-8191-F8F3-9E85D03569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191417">
            <a:off x="1282495" y="1302001"/>
            <a:ext cx="914400" cy="914400"/>
          </a:xfrm>
          <a:prstGeom prst="rect">
            <a:avLst/>
          </a:prstGeom>
        </p:spPr>
      </p:pic>
      <p:pic>
        <p:nvPicPr>
          <p:cNvPr id="7" name="Graphic 6" descr="Question Mark with solid fill">
            <a:extLst>
              <a:ext uri="{FF2B5EF4-FFF2-40B4-BE49-F238E27FC236}">
                <a16:creationId xmlns:a16="http://schemas.microsoft.com/office/drawing/2014/main" id="{ACABF0B7-F616-104C-37DB-C137A73437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32313">
            <a:off x="3525973" y="1308568"/>
            <a:ext cx="914400" cy="914400"/>
          </a:xfrm>
          <a:prstGeom prst="rect">
            <a:avLst/>
          </a:prstGeom>
        </p:spPr>
      </p:pic>
      <p:pic>
        <p:nvPicPr>
          <p:cNvPr id="8" name="Graphic 7" descr="Question Mark with solid fill">
            <a:extLst>
              <a:ext uri="{FF2B5EF4-FFF2-40B4-BE49-F238E27FC236}">
                <a16:creationId xmlns:a16="http://schemas.microsoft.com/office/drawing/2014/main" id="{027AAFF7-000D-A675-B550-F29829E12E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270028">
            <a:off x="7324416" y="5690448"/>
            <a:ext cx="914400" cy="914400"/>
          </a:xfrm>
          <a:prstGeom prst="rect">
            <a:avLst/>
          </a:prstGeom>
        </p:spPr>
      </p:pic>
      <p:pic>
        <p:nvPicPr>
          <p:cNvPr id="9" name="Graphic 8" descr="Question Mark with solid fill">
            <a:extLst>
              <a:ext uri="{FF2B5EF4-FFF2-40B4-BE49-F238E27FC236}">
                <a16:creationId xmlns:a16="http://schemas.microsoft.com/office/drawing/2014/main" id="{1D2FC174-E2F6-9216-D705-6A004A1ACE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191417">
            <a:off x="3860575" y="5721653"/>
            <a:ext cx="914400" cy="914400"/>
          </a:xfrm>
          <a:prstGeom prst="rect">
            <a:avLst/>
          </a:prstGeom>
        </p:spPr>
      </p:pic>
    </p:spTree>
    <p:extLst>
      <p:ext uri="{BB962C8B-B14F-4D97-AF65-F5344CB8AC3E}">
        <p14:creationId xmlns:p14="http://schemas.microsoft.com/office/powerpoint/2010/main" val="2085450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6129BB-98EE-D903-A3A3-9DD97E7ED742}"/>
              </a:ext>
            </a:extLst>
          </p:cNvPr>
          <p:cNvSpPr txBox="1"/>
          <p:nvPr/>
        </p:nvSpPr>
        <p:spPr>
          <a:xfrm>
            <a:off x="196649" y="306030"/>
            <a:ext cx="6390964"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300" b="1" i="0" u="none" strike="noStrike" kern="1200" cap="none" spc="0" normalizeH="0" baseline="0" noProof="0" dirty="0">
                <a:ln>
                  <a:noFill/>
                </a:ln>
                <a:solidFill>
                  <a:srgbClr val="44247D"/>
                </a:solidFill>
                <a:effectLst/>
                <a:uLnTx/>
                <a:uFillTx/>
                <a:latin typeface="Arial" panose="020B0604020202020204" pitchFamily="34" charset="0"/>
                <a:ea typeface="+mn-ea"/>
                <a:cs typeface="Arial" panose="020B0604020202020204" pitchFamily="34" charset="0"/>
              </a:rPr>
              <a:t>If your resident has a fall…</a:t>
            </a:r>
          </a:p>
        </p:txBody>
      </p:sp>
      <p:pic>
        <p:nvPicPr>
          <p:cNvPr id="3" name="Picture 2">
            <a:extLst>
              <a:ext uri="{FF2B5EF4-FFF2-40B4-BE49-F238E27FC236}">
                <a16:creationId xmlns:a16="http://schemas.microsoft.com/office/drawing/2014/main" id="{454A456B-A258-8BD8-3B2A-CF95A4FA04E1}"/>
              </a:ext>
            </a:extLst>
          </p:cNvPr>
          <p:cNvPicPr>
            <a:picLocks noChangeAspect="1"/>
          </p:cNvPicPr>
          <p:nvPr/>
        </p:nvPicPr>
        <p:blipFill>
          <a:blip r:embed="rId2"/>
          <a:stretch>
            <a:fillRect/>
          </a:stretch>
        </p:blipFill>
        <p:spPr>
          <a:xfrm>
            <a:off x="196649" y="1027621"/>
            <a:ext cx="4586753" cy="751257"/>
          </a:xfrm>
          <a:prstGeom prst="rect">
            <a:avLst/>
          </a:prstGeom>
        </p:spPr>
      </p:pic>
      <p:sp>
        <p:nvSpPr>
          <p:cNvPr id="4" name="Rectangle: Rounded Corners 3">
            <a:extLst>
              <a:ext uri="{FF2B5EF4-FFF2-40B4-BE49-F238E27FC236}">
                <a16:creationId xmlns:a16="http://schemas.microsoft.com/office/drawing/2014/main" id="{24735DA6-0F06-A4DF-F5A8-D7AEE2C6ED09}"/>
              </a:ext>
            </a:extLst>
          </p:cNvPr>
          <p:cNvSpPr/>
          <p:nvPr/>
        </p:nvSpPr>
        <p:spPr>
          <a:xfrm>
            <a:off x="196649" y="1910734"/>
            <a:ext cx="8664063" cy="1464311"/>
          </a:xfrm>
          <a:prstGeom prst="roundRect">
            <a:avLst/>
          </a:prstGeom>
          <a:solidFill>
            <a:srgbClr val="BF0A82"/>
          </a:solidFill>
          <a:ln>
            <a:solidFill>
              <a:srgbClr val="BF0A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Times New Roman" panose="02020603050405020304" pitchFamily="18" charset="0"/>
              </a:rPr>
              <a:t>88% of residents remain in their care home post-fall when being assessed through the Telemedicine Service</a:t>
            </a:r>
            <a:endParaRPr kumimoji="0" lang="en-GB" sz="1600"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3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Telemedicine provides you with virtual face-face access to a team of senior nurses, based within the Digital Care Hub.  Assessments of residents who have fallen and the development of a falls risk assessment and prevention plan can be carried out remotely.</a:t>
            </a:r>
            <a:endParaRPr kumimoji="0" lang="en-GB" sz="1100"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5" name="Text Box 12">
            <a:extLst>
              <a:ext uri="{FF2B5EF4-FFF2-40B4-BE49-F238E27FC236}">
                <a16:creationId xmlns:a16="http://schemas.microsoft.com/office/drawing/2014/main" id="{717BD90B-BB47-8F41-1836-C1F48EA42766}"/>
              </a:ext>
            </a:extLst>
          </p:cNvPr>
          <p:cNvSpPr txBox="1"/>
          <p:nvPr/>
        </p:nvSpPr>
        <p:spPr>
          <a:xfrm>
            <a:off x="417877" y="3506901"/>
            <a:ext cx="3396615" cy="1587551"/>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If the person has suffered a minor injury from the fall and requires treatment that can be carried out within the Care Home, the Telemedicine service will be able to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refer you onto other services</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such as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Urgent Community Response.</a:t>
            </a:r>
            <a:endPar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F915261D-610F-0995-EC80-B758715DE612}"/>
              </a:ext>
            </a:extLst>
          </p:cNvPr>
          <p:cNvSpPr/>
          <p:nvPr/>
        </p:nvSpPr>
        <p:spPr>
          <a:xfrm>
            <a:off x="3912963" y="3505262"/>
            <a:ext cx="4714844" cy="1464309"/>
          </a:xfrm>
          <a:prstGeom prst="roundRect">
            <a:avLst/>
          </a:prstGeom>
          <a:solidFill>
            <a:srgbClr val="38AE76"/>
          </a:solidFill>
          <a:ln>
            <a:solidFill>
              <a:srgbClr val="38AE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3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Our Urgent Community Response (UCR) </a:t>
            </a:r>
            <a:r>
              <a:rPr kumimoji="0" lang="en-GB" sz="13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service provides a </a:t>
            </a:r>
            <a:r>
              <a:rPr kumimoji="0" lang="en-GB" sz="13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two-hour</a:t>
            </a:r>
            <a:r>
              <a:rPr kumimoji="0" lang="en-GB" sz="13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rPr>
              <a:t> response to people who are at risk of admission (or re-admission) to hospital due to a ‘crisis’ and are likely to attend hospital within the next two to 24 hours without intervention to prevent further deterioration and to keep them safe at home.  </a:t>
            </a:r>
            <a:endParaRPr kumimoji="0" lang="en-GB" sz="1300"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7" name="Text Box 14">
            <a:extLst>
              <a:ext uri="{FF2B5EF4-FFF2-40B4-BE49-F238E27FC236}">
                <a16:creationId xmlns:a16="http://schemas.microsoft.com/office/drawing/2014/main" id="{A73102F0-4ADA-6742-5BCD-C4BFAA6406D1}"/>
              </a:ext>
            </a:extLst>
          </p:cNvPr>
          <p:cNvSpPr txBox="1"/>
          <p:nvPr/>
        </p:nvSpPr>
        <p:spPr>
          <a:xfrm>
            <a:off x="283296" y="5244971"/>
            <a:ext cx="8577417" cy="1464309"/>
          </a:xfrm>
          <a:prstGeom prst="rect">
            <a:avLst/>
          </a:prstGeom>
          <a:solidFill>
            <a:schemeClr val="lt1"/>
          </a:solidFill>
          <a:ln w="25400">
            <a:solidFill>
              <a:schemeClr val="accent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We also have established pathways in place with YAS</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where any calls received from Care Homes that are classified as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Category 3 or Category 4 will be routed</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from 999 to the Telemedicine Service</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to see if we can support residents and avoid an unnecessary attendance to hospital. </a:t>
            </a:r>
            <a:endParaRPr kumimoji="0" lang="en-GB" sz="1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1400" b="1" i="0" u="none" strike="noStrike" kern="1200" cap="none" spc="0" normalizeH="0" baseline="0" noProof="0" dirty="0">
                <a:ln>
                  <a:noFill/>
                </a:ln>
                <a:solidFill>
                  <a:srgbClr val="005CB9"/>
                </a:solidFill>
                <a:effectLst/>
                <a:uLnTx/>
                <a:uFillTx/>
                <a:latin typeface="Arial" panose="020B0604020202020204" pitchFamily="34" charset="0"/>
                <a:ea typeface="Calibri" panose="020F0502020204030204" pitchFamily="34" charset="0"/>
                <a:cs typeface="Times New Roman" panose="02020603050405020304" pitchFamily="18" charset="0"/>
              </a:rPr>
              <a:t>Save time, contact the Telemedicine Service before calling 999, unless it’s an emergency (e.g. fracture or severe bleeding).</a:t>
            </a:r>
            <a:endParaRPr kumimoji="0" lang="en-GB" sz="1400" b="0" i="0" u="none" strike="noStrike" kern="1200" cap="none" spc="0" normalizeH="0" baseline="0" noProof="0" dirty="0">
              <a:ln>
                <a:noFill/>
              </a:ln>
              <a:solidFill>
                <a:srgbClr val="005CB9"/>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hought Bubble: Cloud 7">
            <a:extLst>
              <a:ext uri="{FF2B5EF4-FFF2-40B4-BE49-F238E27FC236}">
                <a16:creationId xmlns:a16="http://schemas.microsoft.com/office/drawing/2014/main" id="{40347AD8-B25E-C762-F7E3-35BC6E4D56BC}"/>
              </a:ext>
            </a:extLst>
          </p:cNvPr>
          <p:cNvSpPr/>
          <p:nvPr/>
        </p:nvSpPr>
        <p:spPr>
          <a:xfrm>
            <a:off x="5987848" y="19669"/>
            <a:ext cx="3136491" cy="1700037"/>
          </a:xfrm>
          <a:prstGeom prst="cloudCallout">
            <a:avLst>
              <a:gd name="adj1" fmla="val -61586"/>
              <a:gd name="adj2" fmla="val 4631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Even if someone has already dialled 999, you can still contact Telemedicine as they could take-over before an ambulance arrives!</a:t>
            </a:r>
          </a:p>
        </p:txBody>
      </p:sp>
    </p:spTree>
    <p:extLst>
      <p:ext uri="{BB962C8B-B14F-4D97-AF65-F5344CB8AC3E}">
        <p14:creationId xmlns:p14="http://schemas.microsoft.com/office/powerpoint/2010/main" val="3055671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79CC7B2-0D15-5E6C-C3E2-2AF2FD0793D5}"/>
              </a:ext>
            </a:extLst>
          </p:cNvPr>
          <p:cNvSpPr/>
          <p:nvPr/>
        </p:nvSpPr>
        <p:spPr>
          <a:xfrm>
            <a:off x="273505" y="2866507"/>
            <a:ext cx="3386521" cy="646331"/>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Vision and Footwear</a:t>
            </a: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endParaRPr>
          </a:p>
        </p:txBody>
      </p:sp>
      <p:sp>
        <p:nvSpPr>
          <p:cNvPr id="2" name="Title 1">
            <a:extLst>
              <a:ext uri="{FF2B5EF4-FFF2-40B4-BE49-F238E27FC236}">
                <a16:creationId xmlns:a16="http://schemas.microsoft.com/office/drawing/2014/main" id="{48F0523E-2025-5BFE-E1DC-1D33214EA4E1}"/>
              </a:ext>
            </a:extLst>
          </p:cNvPr>
          <p:cNvSpPr>
            <a:spLocks noGrp="1"/>
          </p:cNvSpPr>
          <p:nvPr>
            <p:ph type="title"/>
          </p:nvPr>
        </p:nvSpPr>
        <p:spPr>
          <a:xfrm>
            <a:off x="238400" y="249543"/>
            <a:ext cx="6082701" cy="534839"/>
          </a:xfrm>
        </p:spPr>
        <p:txBody>
          <a:bodyPr>
            <a:normAutofit fontScale="90000"/>
          </a:bodyPr>
          <a:lstStyle/>
          <a:p>
            <a:r>
              <a:rPr lang="en-GB" dirty="0"/>
              <a:t>Falls – useful resources</a:t>
            </a:r>
          </a:p>
        </p:txBody>
      </p:sp>
      <p:sp>
        <p:nvSpPr>
          <p:cNvPr id="6" name="TextBox 5">
            <a:extLst>
              <a:ext uri="{FF2B5EF4-FFF2-40B4-BE49-F238E27FC236}">
                <a16:creationId xmlns:a16="http://schemas.microsoft.com/office/drawing/2014/main" id="{D60101EF-F851-8D54-17A3-A2F9E406EBF1}"/>
              </a:ext>
            </a:extLst>
          </p:cNvPr>
          <p:cNvSpPr txBox="1"/>
          <p:nvPr/>
        </p:nvSpPr>
        <p:spPr>
          <a:xfrm>
            <a:off x="238400" y="2046062"/>
            <a:ext cx="829903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Watch our bitesize videos delivered by Stephen Pugh, Falls Prevention Lead at Bradford District Care Trust (click on the links below):</a:t>
            </a:r>
          </a:p>
        </p:txBody>
      </p:sp>
      <p:sp>
        <p:nvSpPr>
          <p:cNvPr id="8" name="Rectangle: Rounded Corners 7">
            <a:extLst>
              <a:ext uri="{FF2B5EF4-FFF2-40B4-BE49-F238E27FC236}">
                <a16:creationId xmlns:a16="http://schemas.microsoft.com/office/drawing/2014/main" id="{63690C11-2E58-F95B-C572-A167B362B42F}"/>
              </a:ext>
            </a:extLst>
          </p:cNvPr>
          <p:cNvSpPr/>
          <p:nvPr/>
        </p:nvSpPr>
        <p:spPr>
          <a:xfrm>
            <a:off x="3928601" y="2865490"/>
            <a:ext cx="3386522" cy="646331"/>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Strength, Balance &amp; Environment</a:t>
            </a: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F4734530-15FE-4953-BE0F-90D894181D0C}"/>
              </a:ext>
            </a:extLst>
          </p:cNvPr>
          <p:cNvSpPr txBox="1"/>
          <p:nvPr/>
        </p:nvSpPr>
        <p:spPr>
          <a:xfrm>
            <a:off x="157317" y="3662501"/>
            <a:ext cx="73938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cold weather affects older people – a video by Age UK:</a:t>
            </a:r>
          </a:p>
        </p:txBody>
      </p:sp>
      <p:sp>
        <p:nvSpPr>
          <p:cNvPr id="12" name="Rectangle: Rounded Corners 11">
            <a:extLst>
              <a:ext uri="{FF2B5EF4-FFF2-40B4-BE49-F238E27FC236}">
                <a16:creationId xmlns:a16="http://schemas.microsoft.com/office/drawing/2014/main" id="{2D9145C1-4B8B-D0E3-A79A-0AB25CC7E51E}"/>
              </a:ext>
            </a:extLst>
          </p:cNvPr>
          <p:cNvSpPr/>
          <p:nvPr/>
        </p:nvSpPr>
        <p:spPr>
          <a:xfrm>
            <a:off x="273505" y="4199208"/>
            <a:ext cx="3382297" cy="747252"/>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Click Here</a:t>
            </a: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EBA7DF88-9E5F-7CCA-D796-D08D7D737FF7}"/>
              </a:ext>
            </a:extLst>
          </p:cNvPr>
          <p:cNvSpPr txBox="1"/>
          <p:nvPr/>
        </p:nvSpPr>
        <p:spPr>
          <a:xfrm>
            <a:off x="157317" y="5119557"/>
            <a:ext cx="85540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Become a Falls Fighter – check out this free 20 minute training resource that can be delivered to your staff to raise awareness of falls prevention:</a:t>
            </a:r>
          </a:p>
        </p:txBody>
      </p:sp>
      <p:sp>
        <p:nvSpPr>
          <p:cNvPr id="16" name="Rectangle: Rounded Corners 15">
            <a:extLst>
              <a:ext uri="{FF2B5EF4-FFF2-40B4-BE49-F238E27FC236}">
                <a16:creationId xmlns:a16="http://schemas.microsoft.com/office/drawing/2014/main" id="{3B31EA3A-3871-6043-4C0F-D7BA368F8042}"/>
              </a:ext>
            </a:extLst>
          </p:cNvPr>
          <p:cNvSpPr/>
          <p:nvPr/>
        </p:nvSpPr>
        <p:spPr>
          <a:xfrm>
            <a:off x="277729" y="5873660"/>
            <a:ext cx="4431923" cy="747252"/>
          </a:xfrm>
          <a:prstGeom prst="round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Free Fall Prevention Course - RoSPA</a:t>
            </a:r>
            <a:endParaRPr kumimoji="0" lang="en-GB"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8" name="Picture 17">
            <a:extLst>
              <a:ext uri="{FF2B5EF4-FFF2-40B4-BE49-F238E27FC236}">
                <a16:creationId xmlns:a16="http://schemas.microsoft.com/office/drawing/2014/main" id="{566715D2-F34D-DCA4-FB77-A0E0F22D142E}"/>
              </a:ext>
            </a:extLst>
          </p:cNvPr>
          <p:cNvPicPr>
            <a:picLocks noChangeAspect="1"/>
          </p:cNvPicPr>
          <p:nvPr/>
        </p:nvPicPr>
        <p:blipFill>
          <a:blip r:embed="rId6"/>
          <a:stretch>
            <a:fillRect/>
          </a:stretch>
        </p:blipFill>
        <p:spPr>
          <a:xfrm>
            <a:off x="5087176" y="639656"/>
            <a:ext cx="1232292" cy="1232292"/>
          </a:xfrm>
          <a:prstGeom prst="rect">
            <a:avLst/>
          </a:prstGeom>
        </p:spPr>
      </p:pic>
      <p:sp>
        <p:nvSpPr>
          <p:cNvPr id="19" name="TextBox 18">
            <a:extLst>
              <a:ext uri="{FF2B5EF4-FFF2-40B4-BE49-F238E27FC236}">
                <a16:creationId xmlns:a16="http://schemas.microsoft.com/office/drawing/2014/main" id="{4C0A63AF-4C12-0CF0-DD5D-372824A27242}"/>
              </a:ext>
            </a:extLst>
          </p:cNvPr>
          <p:cNvSpPr txBox="1"/>
          <p:nvPr/>
        </p:nvSpPr>
        <p:spPr>
          <a:xfrm>
            <a:off x="465279" y="958496"/>
            <a:ext cx="439501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4247D"/>
                </a:solidFill>
                <a:effectLst/>
                <a:uLnTx/>
                <a:uFillTx/>
                <a:latin typeface="Arial" panose="020B0604020202020204" pitchFamily="34" charset="0"/>
                <a:ea typeface="+mn-ea"/>
                <a:cs typeface="Arial" panose="020B0604020202020204" pitchFamily="34" charset="0"/>
              </a:rPr>
              <a:t>Bitesize videos</a:t>
            </a:r>
          </a:p>
        </p:txBody>
      </p:sp>
    </p:spTree>
    <p:extLst>
      <p:ext uri="{BB962C8B-B14F-4D97-AF65-F5344CB8AC3E}">
        <p14:creationId xmlns:p14="http://schemas.microsoft.com/office/powerpoint/2010/main" val="3807882911"/>
      </p:ext>
    </p:extLst>
  </p:cSld>
  <p:clrMapOvr>
    <a:masterClrMapping/>
  </p:clrMapOvr>
</p:sld>
</file>

<file path=ppt/theme/theme1.xml><?xml version="1.0" encoding="utf-8"?>
<a:theme xmlns:a="http://schemas.openxmlformats.org/drawingml/2006/main" name="12_Office Theme">
  <a:themeElements>
    <a:clrScheme name="Act as One">
      <a:dk1>
        <a:srgbClr val="000000"/>
      </a:dk1>
      <a:lt1>
        <a:srgbClr val="FFFFFF"/>
      </a:lt1>
      <a:dk2>
        <a:srgbClr val="44546A"/>
      </a:dk2>
      <a:lt2>
        <a:srgbClr val="E7E6E6"/>
      </a:lt2>
      <a:accent1>
        <a:srgbClr val="005CB9"/>
      </a:accent1>
      <a:accent2>
        <a:srgbClr val="F39000"/>
      </a:accent2>
      <a:accent3>
        <a:srgbClr val="BF0078"/>
      </a:accent3>
      <a:accent4>
        <a:srgbClr val="38AE76"/>
      </a:accent4>
      <a:accent5>
        <a:srgbClr val="44247D"/>
      </a:accent5>
      <a:accent6>
        <a:srgbClr val="009F98"/>
      </a:accent6>
      <a:hlink>
        <a:srgbClr val="005CB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Act as One">
      <a:dk1>
        <a:srgbClr val="000000"/>
      </a:dk1>
      <a:lt1>
        <a:srgbClr val="FFFFFF"/>
      </a:lt1>
      <a:dk2>
        <a:srgbClr val="44546A"/>
      </a:dk2>
      <a:lt2>
        <a:srgbClr val="E7E6E6"/>
      </a:lt2>
      <a:accent1>
        <a:srgbClr val="005CB9"/>
      </a:accent1>
      <a:accent2>
        <a:srgbClr val="F39000"/>
      </a:accent2>
      <a:accent3>
        <a:srgbClr val="BF0078"/>
      </a:accent3>
      <a:accent4>
        <a:srgbClr val="38AE76"/>
      </a:accent4>
      <a:accent5>
        <a:srgbClr val="44247D"/>
      </a:accent5>
      <a:accent6>
        <a:srgbClr val="009F98"/>
      </a:accent6>
      <a:hlink>
        <a:srgbClr val="005CB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Office Theme">
  <a:themeElements>
    <a:clrScheme name="Act as One">
      <a:dk1>
        <a:srgbClr val="000000"/>
      </a:dk1>
      <a:lt1>
        <a:srgbClr val="FFFFFF"/>
      </a:lt1>
      <a:dk2>
        <a:srgbClr val="44546A"/>
      </a:dk2>
      <a:lt2>
        <a:srgbClr val="E7E6E6"/>
      </a:lt2>
      <a:accent1>
        <a:srgbClr val="005CB9"/>
      </a:accent1>
      <a:accent2>
        <a:srgbClr val="F39000"/>
      </a:accent2>
      <a:accent3>
        <a:srgbClr val="BF0078"/>
      </a:accent3>
      <a:accent4>
        <a:srgbClr val="38AE76"/>
      </a:accent4>
      <a:accent5>
        <a:srgbClr val="44247D"/>
      </a:accent5>
      <a:accent6>
        <a:srgbClr val="009F98"/>
      </a:accent6>
      <a:hlink>
        <a:srgbClr val="005CB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1547</TotalTime>
  <Words>2903</Words>
  <Application>Microsoft Office PowerPoint</Application>
  <PresentationFormat>On-screen Show (4:3)</PresentationFormat>
  <Paragraphs>233</Paragraphs>
  <Slides>21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Aptos</vt:lpstr>
      <vt:lpstr>Arial</vt:lpstr>
      <vt:lpstr>Calibri</vt:lpstr>
      <vt:lpstr>Roboto</vt:lpstr>
      <vt:lpstr>Symbol</vt:lpstr>
      <vt:lpstr>Times New Roman</vt:lpstr>
      <vt:lpstr>Wingdings</vt:lpstr>
      <vt:lpstr>12_Office Theme</vt:lpstr>
      <vt:lpstr>6_Office Theme</vt:lpstr>
      <vt:lpstr>11_Office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Falls – useful resources</vt:lpstr>
      <vt:lpstr>Preventing Falls in Care Homes</vt:lpstr>
      <vt:lpstr>Preventing Falls in Care Homes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Staying connected via Bradford Care Association</vt:lpstr>
    </vt:vector>
  </TitlesOfParts>
  <Company>Airedale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OLDFIELD, Lisa (AIREDALE NHS FOUNDATION TRUST)</dc:creator>
  <cp:lastModifiedBy>Worstead Sarah</cp:lastModifiedBy>
  <cp:revision>18</cp:revision>
  <dcterms:created xsi:type="dcterms:W3CDTF">2024-11-29T16:23:02Z</dcterms:created>
  <dcterms:modified xsi:type="dcterms:W3CDTF">2025-11-18T11:38:32Z</dcterms:modified>
</cp:coreProperties>
</file>