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57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17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C1EAB-4567-4EFB-8118-C66A1F43E9F6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ADAD3-A1ED-4E17-BA33-E9E003B43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34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95ABD1-B42E-4565-9A55-A2E8A41AC60B}" type="datetime1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E8CFAB-CBD7-44AA-A0E9-6EE789B12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68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9D82E07-A938-4AC5-B568-46C50EE11A46}" type="datetime1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E8CFAB-CBD7-44AA-A0E9-6EE789B12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64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312E8-BACD-4D22-A5FE-90CAF5992A1A}" type="datetime1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E8CFAB-CBD7-44AA-A0E9-6EE789B12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86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90230F3-9C02-469E-B8ED-FD0D4D82F94B}" type="datetime1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E8CFAB-CBD7-44AA-A0E9-6EE789B12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4BB2E0C-57EA-40EC-BFF7-09FC8CCCDADF}" type="datetime1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E8CFAB-CBD7-44AA-A0E9-6EE789B12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3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859B6B-3332-4185-8224-20D7BF840870}" type="datetime1">
              <a:rPr lang="en-GB" smtClean="0"/>
              <a:t>10/08/2018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E8CFAB-CBD7-44AA-A0E9-6EE789B12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71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891860-C979-459E-8AB2-DB738EEAB6EC}" type="datetime1">
              <a:rPr lang="en-GB" smtClean="0"/>
              <a:t>10/08/2018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E8CFAB-CBD7-44AA-A0E9-6EE789B12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1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E09B51-E277-4740-A074-6CC7F38D7B24}" type="datetime1">
              <a:rPr lang="en-GB" smtClean="0"/>
              <a:t>10/08/2018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E8CFAB-CBD7-44AA-A0E9-6EE789B12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66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ECA54E-3FE9-49B3-801F-76E74FD8F19B}" type="datetime1">
              <a:rPr lang="en-GB" smtClean="0"/>
              <a:t>10/08/2018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E8CFAB-CBD7-44AA-A0E9-6EE789B12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69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9356F42-48CB-4ED9-8910-1B876071D55E}" type="datetime1">
              <a:rPr lang="en-GB" smtClean="0"/>
              <a:t>10/08/2018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E8CFAB-CBD7-44AA-A0E9-6EE789B12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14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4439E50-43D4-42EB-8903-D43D3BD5E977}" type="datetime1">
              <a:rPr lang="en-GB" smtClean="0"/>
              <a:t>10/08/2018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E8CFAB-CBD7-44AA-A0E9-6EE789B12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36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4" t="12723" r="9453" b="771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68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nfectionpreventioncontrol.co.uk/content/uploads/2016/10/Advice-Bulletin-Care-Homes-02-2016.10.pdf" TargetMode="External"/><Relationship Id="rId4" Type="http://schemas.openxmlformats.org/officeDocument/2006/relationships/hyperlink" Target="https://eput.nhs.uk/wp-content/uploads/2014/07/GULP-Dehydration-risk-screening-tool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areHomes@bradford.nhs.uk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8475" y="660904"/>
            <a:ext cx="805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Dehydration and Benefits of Hydration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97117" y="1307235"/>
            <a:ext cx="7948942" cy="18107"/>
          </a:xfrm>
          <a:prstGeom prst="line">
            <a:avLst/>
          </a:prstGeom>
          <a:ln w="44450">
            <a:solidFill>
              <a:srgbClr val="396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ll three CCGs 20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8" y="6048903"/>
            <a:ext cx="249555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16" y="1990163"/>
            <a:ext cx="6973785" cy="364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8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8475" y="660904"/>
            <a:ext cx="8057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What are the benefits of good hydration? 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97117" y="1307235"/>
            <a:ext cx="7948942" cy="18107"/>
          </a:xfrm>
          <a:prstGeom prst="line">
            <a:avLst/>
          </a:prstGeom>
          <a:ln w="44450">
            <a:solidFill>
              <a:srgbClr val="396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ll three CCGs 20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8" y="6048903"/>
            <a:ext cx="2495550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97117" y="1625353"/>
            <a:ext cx="79489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Avoids postural hypotension (low blood pressure</a:t>
            </a:r>
            <a:r>
              <a:rPr lang="en-GB" sz="2800" dirty="0" smtClean="0"/>
              <a:t>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 smtClean="0"/>
              <a:t>Kidney </a:t>
            </a:r>
            <a:r>
              <a:rPr lang="en-GB" sz="2800" dirty="0"/>
              <a:t>stones- reduces risk of stones forming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Reduces risk of  falls- (dehydration identified as a risk to falling)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Reduces risk of hospital admission and improves clinical outcomes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Diabetes- blood sugar levels (high sugar level control leads to increased urine output) </a:t>
            </a:r>
          </a:p>
        </p:txBody>
      </p:sp>
    </p:spTree>
    <p:extLst>
      <p:ext uri="{BB962C8B-B14F-4D97-AF65-F5344CB8AC3E}">
        <p14:creationId xmlns:p14="http://schemas.microsoft.com/office/powerpoint/2010/main" val="1752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8475" y="311282"/>
            <a:ext cx="8057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Can you think of ways to improve hydration? </a:t>
            </a:r>
            <a:endParaRPr lang="en-GB" sz="3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97117" y="1495493"/>
            <a:ext cx="7948942" cy="9053"/>
          </a:xfrm>
          <a:prstGeom prst="line">
            <a:avLst/>
          </a:prstGeom>
          <a:ln w="44450">
            <a:solidFill>
              <a:srgbClr val="396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ll three CCGs 20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8" y="6048903"/>
            <a:ext cx="249555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34" y="2084294"/>
            <a:ext cx="6174615" cy="379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3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8475" y="566775"/>
            <a:ext cx="805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Give people lots of choices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97117" y="1307235"/>
            <a:ext cx="7828318" cy="18107"/>
          </a:xfrm>
          <a:prstGeom prst="line">
            <a:avLst/>
          </a:prstGeom>
          <a:ln w="44450">
            <a:solidFill>
              <a:srgbClr val="396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ll three CCGs 20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8" y="6048903"/>
            <a:ext cx="2495550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129553" y="1734241"/>
            <a:ext cx="6884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By offering multiple choices, the patient can choose what they want each time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17646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8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8475" y="244047"/>
            <a:ext cx="8057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Think about choices – what would people like to drink?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97117" y="1455152"/>
            <a:ext cx="7948942" cy="18107"/>
          </a:xfrm>
          <a:prstGeom prst="line">
            <a:avLst/>
          </a:prstGeom>
          <a:ln w="44450">
            <a:solidFill>
              <a:srgbClr val="396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ll three CCGs 20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8" y="6048903"/>
            <a:ext cx="2495550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88475" y="1640158"/>
            <a:ext cx="817900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Hot and cold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Different flavours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Colourful options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Fruit infused water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Ice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Squash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Fruit Juice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Nourishing milk drinks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Different types of cups – find out what residents like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Try something new </a:t>
            </a:r>
            <a:r>
              <a:rPr lang="en-GB" sz="2400" b="1" i="1" dirty="0"/>
              <a:t>‘flavour of the week/month’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54" y="1682940"/>
            <a:ext cx="2447925" cy="167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2" y="1682940"/>
            <a:ext cx="2429821" cy="167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55" y="3355764"/>
            <a:ext cx="2447924" cy="1565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428" y="3354461"/>
            <a:ext cx="2308105" cy="156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9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8475" y="526434"/>
            <a:ext cx="8057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Tools for </a:t>
            </a:r>
            <a:r>
              <a:rPr lang="en-GB" sz="2800" b="1" dirty="0" smtClean="0"/>
              <a:t>assessing and recognising </a:t>
            </a:r>
            <a:r>
              <a:rPr lang="en-GB" sz="2800" b="1" dirty="0"/>
              <a:t>dehydration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97117" y="1307235"/>
            <a:ext cx="7948942" cy="9053"/>
          </a:xfrm>
          <a:prstGeom prst="line">
            <a:avLst/>
          </a:prstGeom>
          <a:ln w="44450">
            <a:solidFill>
              <a:srgbClr val="396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ll three CCGs 20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8" y="6048903"/>
            <a:ext cx="2495550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97117" y="1522940"/>
            <a:ext cx="7948942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GULP dehydration screening tool  </a:t>
            </a:r>
          </a:p>
          <a:p>
            <a:pPr algn="l"/>
            <a:r>
              <a:rPr lang="en-GB" dirty="0" smtClean="0">
                <a:hlinkClick r:id="rId4"/>
              </a:rPr>
              <a:t>https://eput.nhs.uk/wp-content/uploads/2014/07/GULP-Dehydration-risk-screening-tool.pdf</a:t>
            </a:r>
            <a:endParaRPr lang="en-GB" dirty="0" smtClean="0"/>
          </a:p>
          <a:p>
            <a:pPr algn="l"/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Recognising dehydration</a:t>
            </a:r>
          </a:p>
          <a:p>
            <a:pPr algn="l"/>
            <a:r>
              <a:rPr lang="en-GB" dirty="0" smtClean="0">
                <a:hlinkClick r:id="rId5"/>
              </a:rPr>
              <a:t>https://www.infectionpreventioncontrol.co.uk/content/uploads/2016/10/Advice-Bulletin-Care-Homes-02-2016.10.pdf</a:t>
            </a:r>
            <a:endParaRPr lang="en-GB" dirty="0" smtClean="0"/>
          </a:p>
          <a:p>
            <a:endParaRPr lang="en-GB" sz="2800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3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6840" y="190259"/>
            <a:ext cx="8670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Drinks Record Chart </a:t>
            </a:r>
            <a:br>
              <a:rPr lang="en-GB" sz="3200" b="1" dirty="0"/>
            </a:br>
            <a:r>
              <a:rPr lang="en-GB" sz="3200" b="1" dirty="0"/>
              <a:t>(if you are concerned about a persons fluid intake)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97117" y="1347576"/>
            <a:ext cx="7976236" cy="18107"/>
          </a:xfrm>
          <a:prstGeom prst="line">
            <a:avLst/>
          </a:prstGeom>
          <a:ln w="44450">
            <a:solidFill>
              <a:srgbClr val="396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ll three CCGs 20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8" y="6048903"/>
            <a:ext cx="249555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2" t="17716" r="22198" b="6261"/>
          <a:stretch/>
        </p:blipFill>
        <p:spPr bwMode="auto">
          <a:xfrm>
            <a:off x="1591053" y="1485656"/>
            <a:ext cx="6509338" cy="456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5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697117" y="1011401"/>
            <a:ext cx="7814871" cy="18107"/>
          </a:xfrm>
          <a:prstGeom prst="line">
            <a:avLst/>
          </a:prstGeom>
          <a:ln w="44450">
            <a:solidFill>
              <a:srgbClr val="396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ll three CCGs 20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8" y="6048903"/>
            <a:ext cx="249555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13767"/>
            <a:ext cx="1519237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80882" y="2828836"/>
            <a:ext cx="58629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Do you have any further Questions, Comments, Concerns?</a:t>
            </a:r>
          </a:p>
          <a:p>
            <a:pPr algn="ctr"/>
            <a:r>
              <a:rPr lang="en-GB" sz="2800" b="1" dirty="0"/>
              <a:t>Please email:</a:t>
            </a:r>
          </a:p>
          <a:p>
            <a:pPr algn="ctr"/>
            <a:r>
              <a:rPr lang="en-GB" sz="2800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CareHomes@bradford.nhs.uk</a:t>
            </a:r>
            <a:endParaRPr lang="en-GB" sz="28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422" y="4713888"/>
            <a:ext cx="1519776" cy="199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4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8475" y="660904"/>
            <a:ext cx="805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What is Dehydration?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97117" y="1307235"/>
            <a:ext cx="7774530" cy="0"/>
          </a:xfrm>
          <a:prstGeom prst="line">
            <a:avLst/>
          </a:prstGeom>
          <a:ln w="44450">
            <a:solidFill>
              <a:srgbClr val="396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ll three CCGs 20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8" y="6048903"/>
            <a:ext cx="2495550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3756" y="1362889"/>
            <a:ext cx="8229600" cy="45365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i="1" dirty="0" smtClean="0"/>
              <a:t>‘the loss of water or body fluids from an </a:t>
            </a:r>
          </a:p>
          <a:p>
            <a:pPr algn="l"/>
            <a:r>
              <a:rPr lang="en-GB" sz="2800" i="1" dirty="0" smtClean="0"/>
              <a:t>      individual’ </a:t>
            </a:r>
            <a:r>
              <a:rPr lang="en-GB" sz="2800" dirty="0" smtClean="0"/>
              <a:t>(World Health Organisation 2002)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Dehydration can affect both our physical and </a:t>
            </a:r>
          </a:p>
          <a:p>
            <a:pPr algn="l"/>
            <a:r>
              <a:rPr lang="en-GB" sz="2800" dirty="0"/>
              <a:t> </a:t>
            </a:r>
            <a:r>
              <a:rPr lang="en-GB" sz="2800" dirty="0" smtClean="0"/>
              <a:t>    mental health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It can affect your mood and </a:t>
            </a:r>
          </a:p>
          <a:p>
            <a:pPr algn="l"/>
            <a:r>
              <a:rPr lang="en-GB" sz="2800" dirty="0"/>
              <a:t> </a:t>
            </a:r>
            <a:r>
              <a:rPr lang="en-GB" sz="2800" dirty="0" smtClean="0"/>
              <a:t>    feelings as well as your body </a:t>
            </a:r>
          </a:p>
          <a:p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476" y="4085942"/>
            <a:ext cx="2873654" cy="180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80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8475" y="351623"/>
            <a:ext cx="8057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CQC: Regulation 14: </a:t>
            </a:r>
            <a:endParaRPr lang="en-GB" sz="3200" b="1" dirty="0" smtClean="0"/>
          </a:p>
          <a:p>
            <a:pPr algn="ctr"/>
            <a:r>
              <a:rPr lang="en-GB" sz="3200" b="1" dirty="0" smtClean="0"/>
              <a:t>Meeting </a:t>
            </a:r>
            <a:r>
              <a:rPr lang="en-GB" sz="3200" b="1" dirty="0"/>
              <a:t>nutritional and hydration needs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97117" y="1374470"/>
            <a:ext cx="7948942" cy="9053"/>
          </a:xfrm>
          <a:prstGeom prst="line">
            <a:avLst/>
          </a:prstGeom>
          <a:ln w="44450">
            <a:solidFill>
              <a:srgbClr val="396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ll three CCGs 20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8" y="6048903"/>
            <a:ext cx="2495550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800" smtClean="0"/>
          </a:p>
          <a:p>
            <a:pPr algn="l"/>
            <a:r>
              <a:rPr lang="en-GB" sz="2800" smtClean="0"/>
              <a:t>• People who use services have adequate nutrition and hydration to sustain life and good health and reduce the risks of malnutrition and dehydration while they receive care and treatment. </a:t>
            </a:r>
          </a:p>
          <a:p>
            <a:pPr algn="l"/>
            <a:endParaRPr lang="en-GB" sz="2800" smtClean="0"/>
          </a:p>
          <a:p>
            <a:pPr algn="l"/>
            <a:r>
              <a:rPr lang="en-GB" sz="2800" smtClean="0"/>
              <a:t>• Providers must make sure that people have enough to eat and drink to meet their nutrition and hydration needs and receive the support they need to do so. </a:t>
            </a:r>
          </a:p>
          <a:p>
            <a:pPr algn="l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781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9657" y="176810"/>
            <a:ext cx="8057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What </a:t>
            </a:r>
            <a:r>
              <a:rPr lang="en-GB" sz="3600" b="1" dirty="0"/>
              <a:t>are the Common Causes of Dehydration?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09657" y="1278817"/>
            <a:ext cx="8139064" cy="18107"/>
          </a:xfrm>
          <a:prstGeom prst="line">
            <a:avLst/>
          </a:prstGeom>
          <a:ln w="44450">
            <a:solidFill>
              <a:srgbClr val="396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ll three CCGs 20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8" y="6048903"/>
            <a:ext cx="249555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74" y="1993531"/>
            <a:ext cx="5139229" cy="36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2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535753" y="1292264"/>
            <a:ext cx="8139064" cy="18107"/>
          </a:xfrm>
          <a:prstGeom prst="line">
            <a:avLst/>
          </a:prstGeom>
          <a:ln w="44450">
            <a:solidFill>
              <a:srgbClr val="396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ll three CCGs 20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8" y="6048903"/>
            <a:ext cx="2495550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120101" y="554922"/>
            <a:ext cx="6333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/>
              <a:t>Common causes of dehydration </a:t>
            </a:r>
            <a:endParaRPr lang="en-GB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The elderly have a reduced thirst so may not know when they are thirsty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Unable to communicate (cannot say when they are thirsty)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Pre-existing medical conditions e.g. diabetes, stroke.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Dementia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Cognitive impairment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Medications e.g. diuretics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Dysphagia/swallowing difficulties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Fear of incontinence due to drinking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Mobility and dexterity issues 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40" y="3801615"/>
            <a:ext cx="2973710" cy="214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1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8475" y="163365"/>
            <a:ext cx="8057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What are some of the signs that can indicate a person may be dehydrated? </a:t>
            </a:r>
            <a:endParaRPr lang="en-GB" sz="3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47735" y="1431128"/>
            <a:ext cx="8139064" cy="18107"/>
          </a:xfrm>
          <a:prstGeom prst="line">
            <a:avLst/>
          </a:prstGeom>
          <a:ln w="44450">
            <a:solidFill>
              <a:srgbClr val="396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ll three CCGs 20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8" y="6048903"/>
            <a:ext cx="249555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73" y="2355272"/>
            <a:ext cx="7060871" cy="321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7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8475" y="322058"/>
            <a:ext cx="8057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Signs and symptoms that can indicate a person may be </a:t>
            </a:r>
            <a:r>
              <a:rPr lang="en-GB" sz="3600" b="1" dirty="0" smtClean="0"/>
              <a:t>dehydrated</a:t>
            </a:r>
            <a:endParaRPr lang="en-GB" sz="36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6995" y="1468599"/>
            <a:ext cx="8139064" cy="18107"/>
          </a:xfrm>
          <a:prstGeom prst="line">
            <a:avLst/>
          </a:prstGeom>
          <a:ln w="44450">
            <a:solidFill>
              <a:srgbClr val="396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ll three CCGs 20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8" y="6048903"/>
            <a:ext cx="249555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36343"/>
            <a:ext cx="5173765" cy="353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5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8475" y="660904"/>
            <a:ext cx="805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Header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7117" y="1638678"/>
            <a:ext cx="81390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97117" y="1307235"/>
            <a:ext cx="8139064" cy="18107"/>
          </a:xfrm>
          <a:prstGeom prst="line">
            <a:avLst/>
          </a:prstGeom>
          <a:ln w="44450">
            <a:solidFill>
              <a:srgbClr val="396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ll three CCGs 20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8" y="6048903"/>
            <a:ext cx="249555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t="14786" r="6551" b="7907"/>
          <a:stretch/>
        </p:blipFill>
        <p:spPr bwMode="auto">
          <a:xfrm>
            <a:off x="3726" y="0"/>
            <a:ext cx="91402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6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8475" y="580222"/>
            <a:ext cx="8057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What are the benefits of good hydration? 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97117" y="1307235"/>
            <a:ext cx="7948942" cy="18107"/>
          </a:xfrm>
          <a:prstGeom prst="line">
            <a:avLst/>
          </a:prstGeom>
          <a:ln w="44450">
            <a:solidFill>
              <a:srgbClr val="396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ll three CCGs 20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8" y="6048903"/>
            <a:ext cx="2495550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97117" y="1700647"/>
            <a:ext cx="7948942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Good hydration improves cognitive </a:t>
            </a:r>
            <a:r>
              <a:rPr lang="en-GB" sz="3200" dirty="0" smtClean="0"/>
              <a:t>function </a:t>
            </a:r>
            <a:endParaRPr lang="en-GB" sz="32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 smtClean="0"/>
              <a:t>Reduced risk of constipation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 smtClean="0"/>
              <a:t>Promotes </a:t>
            </a:r>
            <a:r>
              <a:rPr lang="en-GB" sz="3200" dirty="0"/>
              <a:t>skin health and reduces risk of pressure ulcers and aids wound healing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Reduces risk of UTI’s - Good hydration maintains healthy urinary tract and prevents infections </a:t>
            </a:r>
          </a:p>
        </p:txBody>
      </p:sp>
    </p:spTree>
    <p:extLst>
      <p:ext uri="{BB962C8B-B14F-4D97-AF65-F5344CB8AC3E}">
        <p14:creationId xmlns:p14="http://schemas.microsoft.com/office/powerpoint/2010/main" val="18178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434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McLindon</dc:creator>
  <cp:lastModifiedBy>GallagherB</cp:lastModifiedBy>
  <cp:revision>12</cp:revision>
  <dcterms:created xsi:type="dcterms:W3CDTF">2017-03-28T08:59:45Z</dcterms:created>
  <dcterms:modified xsi:type="dcterms:W3CDTF">2018-08-10T12:21:57Z</dcterms:modified>
</cp:coreProperties>
</file>