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4" r:id="rId5"/>
    <p:sldId id="265" r:id="rId6"/>
    <p:sldId id="261" r:id="rId7"/>
    <p:sldId id="266" r:id="rId8"/>
    <p:sldId id="260" r:id="rId9"/>
    <p:sldId id="267" r:id="rId10"/>
    <p:sldId id="263" r:id="rId11"/>
    <p:sldId id="262" r:id="rId12"/>
  </p:sldIdLst>
  <p:sldSz cx="931227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8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6"/>
    <p:restoredTop sz="94719"/>
  </p:normalViewPr>
  <p:slideViewPr>
    <p:cSldViewPr snapToGrid="0">
      <p:cViewPr varScale="1">
        <p:scale>
          <a:sx n="69" d="100"/>
          <a:sy n="69" d="100"/>
        </p:scale>
        <p:origin x="14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421" y="1122363"/>
            <a:ext cx="7915434" cy="2387600"/>
          </a:xfrm>
        </p:spPr>
        <p:txBody>
          <a:bodyPr anchor="b"/>
          <a:lstStyle>
            <a:lvl1pPr algn="ctr">
              <a:defRPr sz="5999"/>
            </a:lvl1pPr>
          </a:lstStyle>
          <a:p>
            <a:r>
              <a:rPr lang="en-GB"/>
              <a:t>Click to edit Master title style</a:t>
            </a:r>
            <a:endParaRPr lang="en-US" dirty="0"/>
          </a:p>
        </p:txBody>
      </p:sp>
      <p:sp>
        <p:nvSpPr>
          <p:cNvPr id="3" name="Subtitle 2"/>
          <p:cNvSpPr>
            <a:spLocks noGrp="1"/>
          </p:cNvSpPr>
          <p:nvPr>
            <p:ph type="subTitle" idx="1"/>
          </p:nvPr>
        </p:nvSpPr>
        <p:spPr>
          <a:xfrm>
            <a:off x="1164035" y="3602038"/>
            <a:ext cx="6984206" cy="1655762"/>
          </a:xfrm>
        </p:spPr>
        <p:txBody>
          <a:bodyPr/>
          <a:lstStyle>
            <a:lvl1pPr marL="0" indent="0" algn="ctr">
              <a:buNone/>
              <a:defRPr sz="2400"/>
            </a:lvl1pPr>
            <a:lvl2pPr marL="457179" indent="0" algn="ctr">
              <a:buNone/>
              <a:defRPr sz="2000"/>
            </a:lvl2pPr>
            <a:lvl3pPr marL="914357" indent="0" algn="ctr">
              <a:buNone/>
              <a:defRPr sz="1800"/>
            </a:lvl3pPr>
            <a:lvl4pPr marL="1371536" indent="0" algn="ctr">
              <a:buNone/>
              <a:defRPr sz="1600"/>
            </a:lvl4pPr>
            <a:lvl5pPr marL="1828715" indent="0" algn="ctr">
              <a:buNone/>
              <a:defRPr sz="1600"/>
            </a:lvl5pPr>
            <a:lvl6pPr marL="2285893" indent="0" algn="ctr">
              <a:buNone/>
              <a:defRPr sz="1600"/>
            </a:lvl6pPr>
            <a:lvl7pPr marL="2743072" indent="0" algn="ctr">
              <a:buNone/>
              <a:defRPr sz="1600"/>
            </a:lvl7pPr>
            <a:lvl8pPr marL="3200251" indent="0" algn="ctr">
              <a:buNone/>
              <a:defRPr sz="1600"/>
            </a:lvl8pPr>
            <a:lvl9pPr marL="3657429"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5446109-2D55-DC4C-B810-F22A34A9A4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5719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5446109-2D55-DC4C-B810-F22A34A9A4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226191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098" y="365125"/>
            <a:ext cx="2007959"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40220" y="365125"/>
            <a:ext cx="5907474"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5446109-2D55-DC4C-B810-F22A34A9A4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291683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5446109-2D55-DC4C-B810-F22A34A9A4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33888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5371" y="1709740"/>
            <a:ext cx="8031837" cy="2852737"/>
          </a:xfrm>
        </p:spPr>
        <p:txBody>
          <a:bodyPr anchor="b"/>
          <a:lstStyle>
            <a:lvl1pPr>
              <a:defRPr sz="5999"/>
            </a:lvl1pPr>
          </a:lstStyle>
          <a:p>
            <a:r>
              <a:rPr lang="en-GB"/>
              <a:t>Click to edit Master title style</a:t>
            </a:r>
            <a:endParaRPr lang="en-US" dirty="0"/>
          </a:p>
        </p:txBody>
      </p:sp>
      <p:sp>
        <p:nvSpPr>
          <p:cNvPr id="3" name="Text Placeholder 2"/>
          <p:cNvSpPr>
            <a:spLocks noGrp="1"/>
          </p:cNvSpPr>
          <p:nvPr>
            <p:ph type="body" idx="1"/>
          </p:nvPr>
        </p:nvSpPr>
        <p:spPr>
          <a:xfrm>
            <a:off x="635371" y="4589466"/>
            <a:ext cx="8031837" cy="1500187"/>
          </a:xfrm>
        </p:spPr>
        <p:txBody>
          <a:bodyPr/>
          <a:lstStyle>
            <a:lvl1pPr marL="0" indent="0">
              <a:buNone/>
              <a:defRPr sz="2400">
                <a:solidFill>
                  <a:schemeClr val="tx1"/>
                </a:solidFill>
              </a:defRPr>
            </a:lvl1pPr>
            <a:lvl2pPr marL="457179" indent="0">
              <a:buNone/>
              <a:defRPr sz="2000">
                <a:solidFill>
                  <a:schemeClr val="tx1">
                    <a:tint val="75000"/>
                  </a:schemeClr>
                </a:solidFill>
              </a:defRPr>
            </a:lvl2pPr>
            <a:lvl3pPr marL="914357"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3" indent="0">
              <a:buNone/>
              <a:defRPr sz="1600">
                <a:solidFill>
                  <a:schemeClr val="tx1">
                    <a:tint val="75000"/>
                  </a:schemeClr>
                </a:solidFill>
              </a:defRPr>
            </a:lvl6pPr>
            <a:lvl7pPr marL="2743072" indent="0">
              <a:buNone/>
              <a:defRPr sz="1600">
                <a:solidFill>
                  <a:schemeClr val="tx1">
                    <a:tint val="75000"/>
                  </a:schemeClr>
                </a:solidFill>
              </a:defRPr>
            </a:lvl7pPr>
            <a:lvl8pPr marL="3200251" indent="0">
              <a:buNone/>
              <a:defRPr sz="1600">
                <a:solidFill>
                  <a:schemeClr val="tx1">
                    <a:tint val="75000"/>
                  </a:schemeClr>
                </a:solidFill>
              </a:defRPr>
            </a:lvl8pPr>
            <a:lvl9pPr marL="3657429"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5446109-2D55-DC4C-B810-F22A34A9A4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387730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40221" y="1825625"/>
            <a:ext cx="3957717"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14341" y="1825625"/>
            <a:ext cx="3957717"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5446109-2D55-DC4C-B810-F22A34A9A4E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201829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1434" y="365128"/>
            <a:ext cx="8031837"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41433" y="1681163"/>
            <a:ext cx="3939528" cy="823912"/>
          </a:xfrm>
        </p:spPr>
        <p:txBody>
          <a:bodyPr anchor="b"/>
          <a:lstStyle>
            <a:lvl1pPr marL="0" indent="0">
              <a:buNone/>
              <a:defRPr sz="2400" b="1"/>
            </a:lvl1pPr>
            <a:lvl2pPr marL="457179" indent="0">
              <a:buNone/>
              <a:defRPr sz="2000" b="1"/>
            </a:lvl2pPr>
            <a:lvl3pPr marL="914357" indent="0">
              <a:buNone/>
              <a:defRPr sz="1800" b="1"/>
            </a:lvl3pPr>
            <a:lvl4pPr marL="1371536" indent="0">
              <a:buNone/>
              <a:defRPr sz="1600" b="1"/>
            </a:lvl4pPr>
            <a:lvl5pPr marL="1828715" indent="0">
              <a:buNone/>
              <a:defRPr sz="1600" b="1"/>
            </a:lvl5pPr>
            <a:lvl6pPr marL="2285893" indent="0">
              <a:buNone/>
              <a:defRPr sz="1600" b="1"/>
            </a:lvl6pPr>
            <a:lvl7pPr marL="2743072" indent="0">
              <a:buNone/>
              <a:defRPr sz="1600" b="1"/>
            </a:lvl7pPr>
            <a:lvl8pPr marL="3200251" indent="0">
              <a:buNone/>
              <a:defRPr sz="1600" b="1"/>
            </a:lvl8pPr>
            <a:lvl9pPr marL="3657429" indent="0">
              <a:buNone/>
              <a:defRPr sz="1600" b="1"/>
            </a:lvl9pPr>
          </a:lstStyle>
          <a:p>
            <a:pPr lvl="0"/>
            <a:r>
              <a:rPr lang="en-GB"/>
              <a:t>Click to edit Master text styles</a:t>
            </a:r>
          </a:p>
        </p:txBody>
      </p:sp>
      <p:sp>
        <p:nvSpPr>
          <p:cNvPr id="4" name="Content Placeholder 3"/>
          <p:cNvSpPr>
            <a:spLocks noGrp="1"/>
          </p:cNvSpPr>
          <p:nvPr>
            <p:ph sz="half" idx="2"/>
          </p:nvPr>
        </p:nvSpPr>
        <p:spPr>
          <a:xfrm>
            <a:off x="641433" y="2505075"/>
            <a:ext cx="393952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14340" y="1681163"/>
            <a:ext cx="3958930" cy="823912"/>
          </a:xfrm>
        </p:spPr>
        <p:txBody>
          <a:bodyPr anchor="b"/>
          <a:lstStyle>
            <a:lvl1pPr marL="0" indent="0">
              <a:buNone/>
              <a:defRPr sz="2400" b="1"/>
            </a:lvl1pPr>
            <a:lvl2pPr marL="457179" indent="0">
              <a:buNone/>
              <a:defRPr sz="2000" b="1"/>
            </a:lvl2pPr>
            <a:lvl3pPr marL="914357" indent="0">
              <a:buNone/>
              <a:defRPr sz="1800" b="1"/>
            </a:lvl3pPr>
            <a:lvl4pPr marL="1371536" indent="0">
              <a:buNone/>
              <a:defRPr sz="1600" b="1"/>
            </a:lvl4pPr>
            <a:lvl5pPr marL="1828715" indent="0">
              <a:buNone/>
              <a:defRPr sz="1600" b="1"/>
            </a:lvl5pPr>
            <a:lvl6pPr marL="2285893" indent="0">
              <a:buNone/>
              <a:defRPr sz="1600" b="1"/>
            </a:lvl6pPr>
            <a:lvl7pPr marL="2743072" indent="0">
              <a:buNone/>
              <a:defRPr sz="1600" b="1"/>
            </a:lvl7pPr>
            <a:lvl8pPr marL="3200251" indent="0">
              <a:buNone/>
              <a:defRPr sz="1600" b="1"/>
            </a:lvl8pPr>
            <a:lvl9pPr marL="365742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14340" y="2505075"/>
            <a:ext cx="395893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5446109-2D55-DC4C-B810-F22A34A9A4EC}"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373429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5446109-2D55-DC4C-B810-F22A34A9A4EC}"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387988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46109-2D55-DC4C-B810-F22A34A9A4EC}"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266996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434" y="457200"/>
            <a:ext cx="3003451"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958932" y="987427"/>
            <a:ext cx="471433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41434" y="2057400"/>
            <a:ext cx="3003451" cy="3811588"/>
          </a:xfrm>
        </p:spPr>
        <p:txBody>
          <a:bodyPr/>
          <a:lstStyle>
            <a:lvl1pPr marL="0" indent="0">
              <a:buNone/>
              <a:defRPr sz="1600"/>
            </a:lvl1pPr>
            <a:lvl2pPr marL="457179" indent="0">
              <a:buNone/>
              <a:defRPr sz="1400"/>
            </a:lvl2pPr>
            <a:lvl3pPr marL="914357" indent="0">
              <a:buNone/>
              <a:defRPr sz="1200"/>
            </a:lvl3pPr>
            <a:lvl4pPr marL="1371536" indent="0">
              <a:buNone/>
              <a:defRPr sz="1000"/>
            </a:lvl4pPr>
            <a:lvl5pPr marL="1828715" indent="0">
              <a:buNone/>
              <a:defRPr sz="1000"/>
            </a:lvl5pPr>
            <a:lvl6pPr marL="2285893" indent="0">
              <a:buNone/>
              <a:defRPr sz="1000"/>
            </a:lvl6pPr>
            <a:lvl7pPr marL="2743072" indent="0">
              <a:buNone/>
              <a:defRPr sz="1000"/>
            </a:lvl7pPr>
            <a:lvl8pPr marL="3200251" indent="0">
              <a:buNone/>
              <a:defRPr sz="1000"/>
            </a:lvl8pPr>
            <a:lvl9pPr marL="365742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5446109-2D55-DC4C-B810-F22A34A9A4E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79572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434" y="457200"/>
            <a:ext cx="3003451"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958932" y="987427"/>
            <a:ext cx="4714339" cy="4873625"/>
          </a:xfrm>
        </p:spPr>
        <p:txBody>
          <a:bodyPr anchor="t"/>
          <a:lstStyle>
            <a:lvl1pPr marL="0" indent="0">
              <a:buNone/>
              <a:defRPr sz="3200"/>
            </a:lvl1pPr>
            <a:lvl2pPr marL="457179" indent="0">
              <a:buNone/>
              <a:defRPr sz="2800"/>
            </a:lvl2pPr>
            <a:lvl3pPr marL="914357" indent="0">
              <a:buNone/>
              <a:defRPr sz="2400"/>
            </a:lvl3pPr>
            <a:lvl4pPr marL="1371536" indent="0">
              <a:buNone/>
              <a:defRPr sz="2000"/>
            </a:lvl4pPr>
            <a:lvl5pPr marL="1828715" indent="0">
              <a:buNone/>
              <a:defRPr sz="2000"/>
            </a:lvl5pPr>
            <a:lvl6pPr marL="2285893" indent="0">
              <a:buNone/>
              <a:defRPr sz="2000"/>
            </a:lvl6pPr>
            <a:lvl7pPr marL="2743072" indent="0">
              <a:buNone/>
              <a:defRPr sz="2000"/>
            </a:lvl7pPr>
            <a:lvl8pPr marL="3200251" indent="0">
              <a:buNone/>
              <a:defRPr sz="2000"/>
            </a:lvl8pPr>
            <a:lvl9pPr marL="365742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41434" y="2057400"/>
            <a:ext cx="3003451" cy="3811588"/>
          </a:xfrm>
        </p:spPr>
        <p:txBody>
          <a:bodyPr/>
          <a:lstStyle>
            <a:lvl1pPr marL="0" indent="0">
              <a:buNone/>
              <a:defRPr sz="1600"/>
            </a:lvl1pPr>
            <a:lvl2pPr marL="457179" indent="0">
              <a:buNone/>
              <a:defRPr sz="1400"/>
            </a:lvl2pPr>
            <a:lvl3pPr marL="914357" indent="0">
              <a:buNone/>
              <a:defRPr sz="1200"/>
            </a:lvl3pPr>
            <a:lvl4pPr marL="1371536" indent="0">
              <a:buNone/>
              <a:defRPr sz="1000"/>
            </a:lvl4pPr>
            <a:lvl5pPr marL="1828715" indent="0">
              <a:buNone/>
              <a:defRPr sz="1000"/>
            </a:lvl5pPr>
            <a:lvl6pPr marL="2285893" indent="0">
              <a:buNone/>
              <a:defRPr sz="1000"/>
            </a:lvl6pPr>
            <a:lvl7pPr marL="2743072" indent="0">
              <a:buNone/>
              <a:defRPr sz="1000"/>
            </a:lvl7pPr>
            <a:lvl8pPr marL="3200251" indent="0">
              <a:buNone/>
              <a:defRPr sz="1000"/>
            </a:lvl8pPr>
            <a:lvl9pPr marL="365742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5446109-2D55-DC4C-B810-F22A34A9A4E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8941C-658F-0042-A64D-20E3A1EEB187}" type="slidenum">
              <a:rPr lang="en-US" smtClean="0"/>
              <a:t>‹#›</a:t>
            </a:fld>
            <a:endParaRPr lang="en-US"/>
          </a:p>
        </p:txBody>
      </p:sp>
    </p:spTree>
    <p:extLst>
      <p:ext uri="{BB962C8B-B14F-4D97-AF65-F5344CB8AC3E}">
        <p14:creationId xmlns:p14="http://schemas.microsoft.com/office/powerpoint/2010/main" val="28741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221" y="365128"/>
            <a:ext cx="8031837"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40221" y="1825625"/>
            <a:ext cx="8031837"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40219" y="6356353"/>
            <a:ext cx="20952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46109-2D55-DC4C-B810-F22A34A9A4EC}" type="datetimeFigureOut">
              <a:rPr lang="en-US" smtClean="0"/>
              <a:t>4/12/2023</a:t>
            </a:fld>
            <a:endParaRPr lang="en-US"/>
          </a:p>
        </p:txBody>
      </p:sp>
      <p:sp>
        <p:nvSpPr>
          <p:cNvPr id="5" name="Footer Placeholder 4"/>
          <p:cNvSpPr>
            <a:spLocks noGrp="1"/>
          </p:cNvSpPr>
          <p:nvPr>
            <p:ph type="ftr" sz="quarter" idx="3"/>
          </p:nvPr>
        </p:nvSpPr>
        <p:spPr>
          <a:xfrm>
            <a:off x="3084693" y="6356353"/>
            <a:ext cx="31428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6794" y="6356353"/>
            <a:ext cx="20952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8941C-658F-0042-A64D-20E3A1EEB187}" type="slidenum">
              <a:rPr lang="en-US" smtClean="0"/>
              <a:t>‹#›</a:t>
            </a:fld>
            <a:endParaRPr lang="en-US"/>
          </a:p>
        </p:txBody>
      </p:sp>
    </p:spTree>
    <p:extLst>
      <p:ext uri="{BB962C8B-B14F-4D97-AF65-F5344CB8AC3E}">
        <p14:creationId xmlns:p14="http://schemas.microsoft.com/office/powerpoint/2010/main" val="1110466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5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89" indent="-228589" algn="l" defTabSz="91435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6" indent="-228589" algn="l" defTabSz="91435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5" indent="-228589"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4" indent="-228589"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2" indent="-228589"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1" indent="-228589"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0" indent="-228589"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8" indent="-228589"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7" rtl="0" eaLnBrk="1" latinLnBrk="0" hangingPunct="1">
        <a:defRPr sz="1800" kern="1200">
          <a:solidFill>
            <a:schemeClr val="tx1"/>
          </a:solidFill>
          <a:latin typeface="+mn-lt"/>
          <a:ea typeface="+mn-ea"/>
          <a:cs typeface="+mn-cs"/>
        </a:defRPr>
      </a:lvl1pPr>
      <a:lvl2pPr marL="457179"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5" algn="l" defTabSz="914357" rtl="0" eaLnBrk="1" latinLnBrk="0" hangingPunct="1">
        <a:defRPr sz="1800" kern="1200">
          <a:solidFill>
            <a:schemeClr val="tx1"/>
          </a:solidFill>
          <a:latin typeface="+mn-lt"/>
          <a:ea typeface="+mn-ea"/>
          <a:cs typeface="+mn-cs"/>
        </a:defRPr>
      </a:lvl5pPr>
      <a:lvl6pPr marL="2285893" algn="l" defTabSz="914357" rtl="0" eaLnBrk="1" latinLnBrk="0" hangingPunct="1">
        <a:defRPr sz="1800" kern="1200">
          <a:solidFill>
            <a:schemeClr val="tx1"/>
          </a:solidFill>
          <a:latin typeface="+mn-lt"/>
          <a:ea typeface="+mn-ea"/>
          <a:cs typeface="+mn-cs"/>
        </a:defRPr>
      </a:lvl6pPr>
      <a:lvl7pPr marL="2743072" algn="l" defTabSz="914357" rtl="0" eaLnBrk="1" latinLnBrk="0" hangingPunct="1">
        <a:defRPr sz="1800" kern="1200">
          <a:solidFill>
            <a:schemeClr val="tx1"/>
          </a:solidFill>
          <a:latin typeface="+mn-lt"/>
          <a:ea typeface="+mn-ea"/>
          <a:cs typeface="+mn-cs"/>
        </a:defRPr>
      </a:lvl7pPr>
      <a:lvl8pPr marL="3200251" algn="l" defTabSz="914357" rtl="0" eaLnBrk="1" latinLnBrk="0" hangingPunct="1">
        <a:defRPr sz="1800" kern="1200">
          <a:solidFill>
            <a:schemeClr val="tx1"/>
          </a:solidFill>
          <a:latin typeface="+mn-lt"/>
          <a:ea typeface="+mn-ea"/>
          <a:cs typeface="+mn-cs"/>
        </a:defRPr>
      </a:lvl8pPr>
      <a:lvl9pPr marL="3657429" algn="l" defTabSz="9143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hs.uk/covidvaccination"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docs.google.com/document/d/1TsWv5lzEJmClVjN1znTgdwGiiBaj4Rfi/edit?usp=share_link&amp;ouid=109261730863695809202&amp;rtpof=true&amp;sd=true" TargetMode="External"/><Relationship Id="rId4" Type="http://schemas.openxmlformats.org/officeDocument/2006/relationships/hyperlink" Target="https://www.westyorkshire.icb.nhs.uk/covidvaccina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rive.google.com/drive/folders/1t3Q5mu1JdfrNwSOY_0NMJGoFFRAdujk4?usp=share_link"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drive/folders/1t3Q5mu1JdfrNwSOY_0NMJGoFFRAdujk4?usp=share_link"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rive.google.com/drive/folders/1t3Q5mu1JdfrNwSOY_0NMJGoFFRAdujk4?usp=share_link"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rive.google.com/drive/folders/1t3Q5mu1JdfrNwSOY_0NMJGoFFRAdujk4?usp=share_link"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drive.google.com/drive/folders/1Fp5_sRmp6SfRXbXkhDjQt47k5YpTYGxM?usp=share_lin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6PxJM3L7Vtr9v8eFzwYp-XpHTl9_7-HR/edit?usp=share_link&amp;ouid=109261730863695809202&amp;rtpof=true&amp;sd=tru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D225FC6-5802-F66B-6B21-513A86DEF7EB}"/>
              </a:ext>
            </a:extLst>
          </p:cNvPr>
          <p:cNvPicPr>
            <a:picLocks noChangeAspect="1"/>
          </p:cNvPicPr>
          <p:nvPr/>
        </p:nvPicPr>
        <p:blipFill>
          <a:blip r:embed="rId2"/>
          <a:stretch>
            <a:fillRect/>
          </a:stretch>
        </p:blipFill>
        <p:spPr>
          <a:xfrm>
            <a:off x="-1" y="-1"/>
            <a:ext cx="9312275" cy="6698785"/>
          </a:xfrm>
          <a:prstGeom prst="rect">
            <a:avLst/>
          </a:prstGeom>
        </p:spPr>
      </p:pic>
    </p:spTree>
    <p:extLst>
      <p:ext uri="{BB962C8B-B14F-4D97-AF65-F5344CB8AC3E}">
        <p14:creationId xmlns:p14="http://schemas.microsoft.com/office/powerpoint/2010/main" val="12986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42C9-CB05-8D68-1314-E866DF1B750A}"/>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2EAB0CBC-F264-2D37-1DCF-6C548AD84FE8}"/>
              </a:ext>
            </a:extLst>
          </p:cNvPr>
          <p:cNvPicPr>
            <a:picLocks noGrp="1" noChangeAspect="1"/>
          </p:cNvPicPr>
          <p:nvPr>
            <p:ph idx="1"/>
          </p:nvPr>
        </p:nvPicPr>
        <p:blipFill>
          <a:blip r:embed="rId2"/>
          <a:stretch>
            <a:fillRect/>
          </a:stretch>
        </p:blipFill>
        <p:spPr>
          <a:xfrm>
            <a:off x="0" y="0"/>
            <a:ext cx="9312275" cy="6698786"/>
          </a:xfrm>
        </p:spPr>
      </p:pic>
      <p:sp>
        <p:nvSpPr>
          <p:cNvPr id="6" name="TextBox 5">
            <a:extLst>
              <a:ext uri="{FF2B5EF4-FFF2-40B4-BE49-F238E27FC236}">
                <a16:creationId xmlns:a16="http://schemas.microsoft.com/office/drawing/2014/main" id="{F326AAB1-7889-F019-9B89-3248C863AB3A}"/>
              </a:ext>
            </a:extLst>
          </p:cNvPr>
          <p:cNvSpPr txBox="1"/>
          <p:nvPr/>
        </p:nvSpPr>
        <p:spPr>
          <a:xfrm>
            <a:off x="640219" y="1333434"/>
            <a:ext cx="8642502" cy="938590"/>
          </a:xfrm>
          <a:prstGeom prst="rect">
            <a:avLst/>
          </a:prstGeom>
          <a:noFill/>
        </p:spPr>
        <p:txBody>
          <a:bodyPr wrap="square" rtlCol="0">
            <a:spAutoFit/>
          </a:bodyPr>
          <a:lstStyle/>
          <a:p>
            <a:r>
              <a:rPr lang="en-GB" sz="4399" b="1" dirty="0">
                <a:solidFill>
                  <a:srgbClr val="074842"/>
                </a:solidFill>
                <a:latin typeface="Circular Std Black" panose="020B0604020101010102" pitchFamily="34" charset="77"/>
                <a:cs typeface="Circular Std Black" panose="020B0604020101010102" pitchFamily="34" charset="77"/>
              </a:rPr>
              <a:t>Website copy</a:t>
            </a:r>
          </a:p>
          <a:p>
            <a:r>
              <a:rPr lang="en-GB" sz="1100" b="1" dirty="0">
                <a:solidFill>
                  <a:srgbClr val="074842"/>
                </a:solidFill>
                <a:latin typeface="Circular Std Black" panose="020B0604020101010102" pitchFamily="34" charset="77"/>
                <a:cs typeface="Circular Std Black" panose="020B0604020101010102" pitchFamily="34" charset="77"/>
              </a:rPr>
              <a:t>(For your website)</a:t>
            </a:r>
            <a:endParaRPr lang="en-US" sz="1100" b="1" dirty="0">
              <a:solidFill>
                <a:schemeClr val="bg1"/>
              </a:solidFill>
              <a:latin typeface="Circular Std Black" panose="020B0604020101010102" pitchFamily="34" charset="77"/>
              <a:cs typeface="Circular Std Black" panose="020B0604020101010102" pitchFamily="34" charset="77"/>
            </a:endParaRPr>
          </a:p>
        </p:txBody>
      </p:sp>
      <p:sp>
        <p:nvSpPr>
          <p:cNvPr id="8" name="TextBox 7">
            <a:extLst>
              <a:ext uri="{FF2B5EF4-FFF2-40B4-BE49-F238E27FC236}">
                <a16:creationId xmlns:a16="http://schemas.microsoft.com/office/drawing/2014/main" id="{15500C35-D47E-2C99-8962-FD64B90AA1A7}"/>
              </a:ext>
            </a:extLst>
          </p:cNvPr>
          <p:cNvSpPr txBox="1"/>
          <p:nvPr/>
        </p:nvSpPr>
        <p:spPr>
          <a:xfrm>
            <a:off x="494974" y="2522555"/>
            <a:ext cx="8597087" cy="3970318"/>
          </a:xfrm>
          <a:prstGeom prst="rect">
            <a:avLst/>
          </a:prstGeom>
          <a:noFill/>
        </p:spPr>
        <p:txBody>
          <a:bodyPr wrap="square" rtlCol="0">
            <a:spAutoFit/>
          </a:bodyPr>
          <a:lstStyle/>
          <a:p>
            <a:r>
              <a:rPr lang="en-GB" sz="1200" b="1" dirty="0">
                <a:solidFill>
                  <a:schemeClr val="bg1"/>
                </a:solidFill>
                <a:latin typeface="Arial" panose="020B0604020202020204" pitchFamily="34" charset="0"/>
                <a:ea typeface="MS Mincho" panose="02020609040205080304" pitchFamily="49" charset="-128"/>
                <a:cs typeface="Arial" panose="020B0604020202020204" pitchFamily="34" charset="0"/>
              </a:rPr>
              <a:t> NHS and partners</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b="1" dirty="0">
                <a:solidFill>
                  <a:schemeClr val="bg1"/>
                </a:solidFill>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US" sz="1200" dirty="0">
                <a:solidFill>
                  <a:schemeClr val="bg1"/>
                </a:solidFill>
                <a:latin typeface="Arial" panose="020B0604020202020204" pitchFamily="34" charset="0"/>
                <a:ea typeface="MS Mincho" panose="02020609040205080304" pitchFamily="49" charset="-128"/>
                <a:cs typeface="Arial" panose="020B0604020202020204" pitchFamily="34" charset="0"/>
              </a:rPr>
              <a:t>People aged 75 and over, residents in care homes for older adults and people aged 5 and over with weakened immune systems are being offered an additional COVID vaccination this spring.</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US" sz="1200" dirty="0">
                <a:solidFill>
                  <a:schemeClr val="bg1"/>
                </a:solidFill>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Protection from the vaccines decreases over time, particularly in older people or those with weakened immune systems. The extra vaccination is to help make sure those </a:t>
            </a:r>
            <a:r>
              <a:rPr lang="en-US" sz="1200" dirty="0">
                <a:solidFill>
                  <a:schemeClr val="bg1"/>
                </a:solidFill>
                <a:latin typeface="Arial" panose="020B0604020202020204" pitchFamily="34" charset="0"/>
                <a:ea typeface="MS Mincho" panose="02020609040205080304" pitchFamily="49" charset="-128"/>
                <a:cs typeface="Arial" panose="020B0604020202020204" pitchFamily="34" charset="0"/>
              </a:rPr>
              <a:t>at greatest risk continue to have </a:t>
            </a:r>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high levels of protection against the virus and help prevent them from becoming seriously ill or needing hospital care.</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US" sz="1200" dirty="0">
                <a:solidFill>
                  <a:schemeClr val="bg1"/>
                </a:solidFill>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Eligible people will be invited to book an appointment by the NHS or can use the National Booking Service to book an appointment from 5 April. Appointments start from 17 April and will be available until the end of June.</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Anyone aged 5 and over who has not yet had their first or second COVID vaccination can also get them during this time. After 30 June, first and second vaccinations will only be offered to those at higher risk of severe COVID and only available during the seasonal campaigns. </a:t>
            </a:r>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Please visit </a:t>
            </a:r>
            <a:r>
              <a:rPr lang="en-GB" sz="1200" u="sng" dirty="0">
                <a:solidFill>
                  <a:schemeClr val="bg1"/>
                </a:solidFill>
                <a:latin typeface="Arial" panose="020B0604020202020204" pitchFamily="34" charset="0"/>
                <a:ea typeface="MS Mincho" panose="02020609040205080304" pitchFamily="49" charset="-128"/>
                <a:cs typeface="Arial" panose="020B0604020202020204" pitchFamily="34" charset="0"/>
                <a:hlinkClick r:id="rId3">
                  <a:extLst>
                    <a:ext uri="{A12FA001-AC4F-418D-AE19-62706E023703}">
                      <ahyp:hlinkClr xmlns:ahyp="http://schemas.microsoft.com/office/drawing/2018/hyperlinkcolor" xmlns="" val="tx"/>
                    </a:ext>
                  </a:extLst>
                </a:hlinkClick>
              </a:rPr>
              <a:t>www.nhs.uk/covidvaccination</a:t>
            </a:r>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 to book an appointment or call 119.</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For further information on spring vaccinations and the COVID vaccination programme, please visit </a:t>
            </a:r>
            <a:r>
              <a:rPr lang="en-GB" sz="1200" u="sng" dirty="0">
                <a:solidFill>
                  <a:schemeClr val="bg1"/>
                </a:solidFill>
                <a:latin typeface="Arial" panose="020B0604020202020204" pitchFamily="34" charset="0"/>
                <a:ea typeface="MS Mincho" panose="02020609040205080304" pitchFamily="49" charset="-128"/>
                <a:cs typeface="Arial" panose="020B0604020202020204" pitchFamily="34" charset="0"/>
                <a:hlinkClick r:id="rId4">
                  <a:extLst>
                    <a:ext uri="{A12FA001-AC4F-418D-AE19-62706E023703}">
                      <ahyp:hlinkClr xmlns:ahyp="http://schemas.microsoft.com/office/drawing/2018/hyperlinkcolor" xmlns="" val="tx"/>
                    </a:ext>
                  </a:extLst>
                </a:hlinkClick>
              </a:rPr>
              <a:t>www.westyorkshire.icb.nhs.uk/covidvaccination</a:t>
            </a:r>
            <a:r>
              <a:rPr lang="en-GB" sz="1200" dirty="0">
                <a:solidFill>
                  <a:schemeClr val="bg1"/>
                </a:solidFill>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US" sz="1200" dirty="0">
                <a:solidFill>
                  <a:schemeClr val="bg1"/>
                </a:solidFill>
                <a:highlight>
                  <a:srgbClr val="FFFF00"/>
                </a:highlight>
                <a:latin typeface="Arial" panose="020B0604020202020204" pitchFamily="34" charset="0"/>
                <a:ea typeface="MS Mincho" panose="02020609040205080304" pitchFamily="49" charset="-128"/>
                <a:cs typeface="Arial" panose="020B0604020202020204" pitchFamily="34" charset="0"/>
              </a:rPr>
              <a:t> </a:t>
            </a:r>
            <a:endParaRPr lang="en-GB" sz="1200" dirty="0">
              <a:solidFill>
                <a:schemeClr val="bg1"/>
              </a:solidFill>
              <a:latin typeface="Cambria" panose="02040503050406030204" pitchFamily="18" charset="0"/>
              <a:ea typeface="MS Mincho" panose="02020609040205080304" pitchFamily="49" charset="-128"/>
              <a:cs typeface="Arial" panose="020B0604020202020204" pitchFamily="34" charset="0"/>
            </a:endParaRPr>
          </a:p>
          <a:p>
            <a:r>
              <a:rPr lang="en-US" sz="1200" b="1" dirty="0">
                <a:latin typeface="Arial" panose="020B0604020202020204" pitchFamily="34" charset="0"/>
                <a:ea typeface="MS Mincho" panose="02020609040205080304" pitchFamily="49" charset="-128"/>
                <a:cs typeface="Arial" panose="020B0604020202020204" pitchFamily="34" charset="0"/>
              </a:rPr>
              <a:t> </a:t>
            </a:r>
            <a:endParaRPr lang="en-GB" sz="1200" dirty="0">
              <a:latin typeface="Cambria" panose="02040503050406030204" pitchFamily="18" charset="0"/>
              <a:ea typeface="MS Mincho" panose="02020609040205080304" pitchFamily="49" charset="-128"/>
              <a:cs typeface="Arial" panose="020B0604020202020204" pitchFamily="34" charset="0"/>
            </a:endParaRPr>
          </a:p>
          <a:p>
            <a:r>
              <a:rPr lang="en-GB" sz="1200" dirty="0">
                <a:latin typeface="Arial" panose="020B0604020202020204" pitchFamily="34" charset="0"/>
                <a:ea typeface="MS Mincho" panose="02020609040205080304" pitchFamily="49" charset="-128"/>
                <a:cs typeface="Arial" panose="020B0604020202020204" pitchFamily="34" charset="0"/>
              </a:rPr>
              <a:t> </a:t>
            </a:r>
            <a:endParaRPr lang="en-GB" sz="1200" dirty="0">
              <a:latin typeface="Cambria" panose="02040503050406030204" pitchFamily="18" charset="0"/>
              <a:ea typeface="MS Mincho" panose="02020609040205080304" pitchFamily="49" charset="-128"/>
              <a:cs typeface="Arial" panose="020B0604020202020204" pitchFamily="34" charset="0"/>
            </a:endParaRPr>
          </a:p>
        </p:txBody>
      </p:sp>
      <p:sp>
        <p:nvSpPr>
          <p:cNvPr id="3" name="Oval 2">
            <a:hlinkClick r:id="rId5"/>
            <a:extLst>
              <a:ext uri="{FF2B5EF4-FFF2-40B4-BE49-F238E27FC236}">
                <a16:creationId xmlns:a16="http://schemas.microsoft.com/office/drawing/2014/main" id="{8E349E4B-E541-EDEE-A2BA-C0C9BEFC7BE5}"/>
              </a:ext>
            </a:extLst>
          </p:cNvPr>
          <p:cNvSpPr/>
          <p:nvPr/>
        </p:nvSpPr>
        <p:spPr>
          <a:xfrm rot="584767">
            <a:off x="7459386" y="5353679"/>
            <a:ext cx="1261445" cy="124733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50" b="1" dirty="0">
                <a:solidFill>
                  <a:srgbClr val="074842"/>
                </a:solidFill>
                <a:latin typeface="Söhne"/>
                <a:hlinkClick r:id="rId5">
                  <a:extLst>
                    <a:ext uri="{A12FA001-AC4F-418D-AE19-62706E023703}">
                      <ahyp:hlinkClr xmlns:ahyp="http://schemas.microsoft.com/office/drawing/2018/hyperlinkcolor" xmlns="" val="tx"/>
                    </a:ext>
                  </a:extLst>
                </a:hlinkClick>
              </a:rPr>
              <a:t>Download Website Copy Here</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spTree>
    <p:extLst>
      <p:ext uri="{BB962C8B-B14F-4D97-AF65-F5344CB8AC3E}">
        <p14:creationId xmlns:p14="http://schemas.microsoft.com/office/powerpoint/2010/main" val="218362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42C9-CB05-8D68-1314-E866DF1B750A}"/>
              </a:ext>
            </a:extLst>
          </p:cNvPr>
          <p:cNvSpPr>
            <a:spLocks noGrp="1"/>
          </p:cNvSpPr>
          <p:nvPr>
            <p:ph type="title"/>
          </p:nvPr>
        </p:nvSpPr>
        <p:spPr/>
        <p:txBody>
          <a:bodyPr/>
          <a:lstStyle/>
          <a:p>
            <a:r>
              <a:rPr lang="en-US" dirty="0" err="1"/>
              <a:t>Gff</a:t>
            </a:r>
            <a:r>
              <a:rPr lang="en-US" dirty="0"/>
              <a:t> </a:t>
            </a:r>
            <a:r>
              <a:rPr lang="en-US" dirty="0" err="1"/>
              <a:t>efoefjf</a:t>
            </a:r>
            <a:r>
              <a:rPr lang="en-US" dirty="0"/>
              <a:t> </a:t>
            </a:r>
            <a:r>
              <a:rPr lang="en-US" dirty="0" err="1"/>
              <a:t>gmldfmw</a:t>
            </a:r>
            <a:r>
              <a:rPr lang="en-US" dirty="0"/>
              <a:t> </a:t>
            </a:r>
            <a:r>
              <a:rPr lang="en-US" dirty="0" err="1"/>
              <a:t>s.mgewo;gew</a:t>
            </a:r>
            <a:endParaRPr lang="en-US" dirty="0"/>
          </a:p>
        </p:txBody>
      </p:sp>
      <p:pic>
        <p:nvPicPr>
          <p:cNvPr id="5" name="Content Placeholder 4" descr="A picture containing graphical user interface&#10;&#10;Description automatically generated">
            <a:extLst>
              <a:ext uri="{FF2B5EF4-FFF2-40B4-BE49-F238E27FC236}">
                <a16:creationId xmlns:a16="http://schemas.microsoft.com/office/drawing/2014/main" id="{2EAB0CBC-F264-2D37-1DCF-6C548AD84FE8}"/>
              </a:ext>
            </a:extLst>
          </p:cNvPr>
          <p:cNvPicPr>
            <a:picLocks noGrp="1" noChangeAspect="1"/>
          </p:cNvPicPr>
          <p:nvPr>
            <p:ph idx="1"/>
          </p:nvPr>
        </p:nvPicPr>
        <p:blipFill>
          <a:blip r:embed="rId2"/>
          <a:stretch>
            <a:fillRect/>
          </a:stretch>
        </p:blipFill>
        <p:spPr>
          <a:xfrm>
            <a:off x="0" y="0"/>
            <a:ext cx="9312275" cy="6698786"/>
          </a:xfrm>
        </p:spPr>
      </p:pic>
      <p:sp>
        <p:nvSpPr>
          <p:cNvPr id="6" name="TextBox 5">
            <a:extLst>
              <a:ext uri="{FF2B5EF4-FFF2-40B4-BE49-F238E27FC236}">
                <a16:creationId xmlns:a16="http://schemas.microsoft.com/office/drawing/2014/main" id="{F326AAB1-7889-F019-9B89-3248C863AB3A}"/>
              </a:ext>
            </a:extLst>
          </p:cNvPr>
          <p:cNvSpPr txBox="1"/>
          <p:nvPr/>
        </p:nvSpPr>
        <p:spPr>
          <a:xfrm>
            <a:off x="763079" y="1420521"/>
            <a:ext cx="8642502" cy="769313"/>
          </a:xfrm>
          <a:prstGeom prst="rect">
            <a:avLst/>
          </a:prstGeom>
          <a:noFill/>
        </p:spPr>
        <p:txBody>
          <a:bodyPr wrap="square" rtlCol="0">
            <a:spAutoFit/>
          </a:bodyPr>
          <a:lstStyle/>
          <a:p>
            <a:r>
              <a:rPr lang="en-GB" sz="4399" b="1" dirty="0">
                <a:solidFill>
                  <a:srgbClr val="074842"/>
                </a:solidFill>
                <a:latin typeface="Circular Std Black" panose="020B0604020101010102" pitchFamily="34" charset="77"/>
                <a:cs typeface="Circular Std Black" panose="020B0604020101010102" pitchFamily="34" charset="77"/>
              </a:rPr>
              <a:t>Upcoming </a:t>
            </a:r>
            <a:endParaRPr lang="en-US" sz="4399" b="1" dirty="0">
              <a:solidFill>
                <a:schemeClr val="bg1"/>
              </a:solidFill>
              <a:latin typeface="Circular Std Black" panose="020B0604020101010102" pitchFamily="34" charset="77"/>
              <a:cs typeface="Circular Std Black" panose="020B0604020101010102" pitchFamily="34" charset="77"/>
            </a:endParaRPr>
          </a:p>
        </p:txBody>
      </p:sp>
      <p:sp>
        <p:nvSpPr>
          <p:cNvPr id="8" name="TextBox 7">
            <a:extLst>
              <a:ext uri="{FF2B5EF4-FFF2-40B4-BE49-F238E27FC236}">
                <a16:creationId xmlns:a16="http://schemas.microsoft.com/office/drawing/2014/main" id="{15500C35-D47E-2C99-8962-FD64B90AA1A7}"/>
              </a:ext>
            </a:extLst>
          </p:cNvPr>
          <p:cNvSpPr txBox="1"/>
          <p:nvPr/>
        </p:nvSpPr>
        <p:spPr>
          <a:xfrm>
            <a:off x="453608" y="2680254"/>
            <a:ext cx="8597087" cy="3539430"/>
          </a:xfrm>
          <a:prstGeom prst="rect">
            <a:avLst/>
          </a:prstGeom>
          <a:noFill/>
        </p:spPr>
        <p:txBody>
          <a:bodyPr wrap="square" rtlCol="0">
            <a:spAutoFit/>
          </a:bodyPr>
          <a:lstStyle/>
          <a:p>
            <a:pPr algn="l"/>
            <a:r>
              <a:rPr lang="en-GB" sz="1400" dirty="0">
                <a:solidFill>
                  <a:schemeClr val="bg1"/>
                </a:solidFill>
                <a:latin typeface="Circular Std Medium" panose="020B0604020101010102" pitchFamily="34" charset="77"/>
                <a:cs typeface="Circular Std Medium" panose="020B0604020101010102" pitchFamily="34" charset="77"/>
              </a:rPr>
              <a:t>This is the first set of assets to support COVID-19 vaccination efforts, with more resources on the way soon.</a:t>
            </a:r>
          </a:p>
          <a:p>
            <a:pPr algn="l"/>
            <a:endParaRPr lang="en-GB" sz="1400" dirty="0">
              <a:solidFill>
                <a:schemeClr val="bg1"/>
              </a:solidFill>
              <a:latin typeface="Circular Std Medium" panose="020B0604020101010102" pitchFamily="34" charset="77"/>
              <a:cs typeface="Circular Std Medium" panose="020B0604020101010102" pitchFamily="34" charset="77"/>
            </a:endParaRPr>
          </a:p>
          <a:p>
            <a:pPr algn="l">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 In the coming weeks, you can expect to receive additional resources, including:</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Graphics, website copy, and message scripts tailored for specific populations and target groups.</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Further kits for local health providers, including printed materials to be placed in relevant practices and ready letter/text message to be sent out in both Urdu and English for practices to use.</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Additional kit to promote the evergreen offer for the 1</a:t>
            </a:r>
            <a:r>
              <a:rPr lang="en-GB" sz="1400" baseline="30000" dirty="0">
                <a:solidFill>
                  <a:schemeClr val="bg1"/>
                </a:solidFill>
                <a:latin typeface="Circular Std Medium" panose="020B0604020101010102" pitchFamily="34" charset="77"/>
                <a:cs typeface="Circular Std Medium" panose="020B0604020101010102" pitchFamily="34" charset="77"/>
              </a:rPr>
              <a:t>st</a:t>
            </a:r>
            <a:r>
              <a:rPr lang="en-GB" sz="1400" dirty="0">
                <a:solidFill>
                  <a:schemeClr val="bg1"/>
                </a:solidFill>
                <a:latin typeface="Circular Std Medium" panose="020B0604020101010102" pitchFamily="34" charset="77"/>
                <a:cs typeface="Circular Std Medium" panose="020B0604020101010102" pitchFamily="34" charset="77"/>
              </a:rPr>
              <a:t>  and 2</a:t>
            </a:r>
            <a:r>
              <a:rPr lang="en-GB" sz="1400" baseline="30000" dirty="0">
                <a:solidFill>
                  <a:schemeClr val="bg1"/>
                </a:solidFill>
                <a:latin typeface="Circular Std Medium" panose="020B0604020101010102" pitchFamily="34" charset="77"/>
                <a:cs typeface="Circular Std Medium" panose="020B0604020101010102" pitchFamily="34" charset="77"/>
              </a:rPr>
              <a:t>nd</a:t>
            </a:r>
            <a:r>
              <a:rPr lang="en-GB" sz="1400" dirty="0">
                <a:solidFill>
                  <a:schemeClr val="bg1"/>
                </a:solidFill>
                <a:latin typeface="Circular Std Medium" panose="020B0604020101010102" pitchFamily="34" charset="77"/>
                <a:cs typeface="Circular Std Medium" panose="020B0604020101010102" pitchFamily="34" charset="77"/>
              </a:rPr>
              <a:t> vaccinations </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Kits designed to help facilitate conversations with individuals who are eligible for vaccination.</a:t>
            </a:r>
          </a:p>
          <a:p>
            <a:pPr lvl="1" algn="l"/>
            <a:endParaRPr lang="en-GB" sz="1400" dirty="0">
              <a:solidFill>
                <a:schemeClr val="bg1"/>
              </a:solidFill>
              <a:latin typeface="Circular Std Medium" panose="020B0604020101010102" pitchFamily="34" charset="77"/>
              <a:cs typeface="Circular Std Medium" panose="020B0604020101010102" pitchFamily="34" charset="77"/>
            </a:endParaRPr>
          </a:p>
          <a:p>
            <a:pPr algn="l">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 Other promotional efforts may include:</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Potential Urdu TV, radio, and online advertisements.</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Advertisements in local newspapers targeting specific groups.</a:t>
            </a:r>
          </a:p>
          <a:p>
            <a:pPr marL="742915" lvl="1" indent="-285737">
              <a:buFont typeface="Arial" panose="020B0604020202020204" pitchFamily="34" charset="0"/>
              <a:buChar char="•"/>
            </a:pPr>
            <a:r>
              <a:rPr lang="en-GB" sz="1400" dirty="0">
                <a:solidFill>
                  <a:schemeClr val="bg1"/>
                </a:solidFill>
                <a:latin typeface="Circular Std Medium" panose="020B0604020101010102" pitchFamily="34" charset="77"/>
                <a:cs typeface="Circular Std Medium" panose="020B0604020101010102" pitchFamily="34" charset="77"/>
              </a:rPr>
              <a:t>Working with various community groups to help promote the message.</a:t>
            </a:r>
          </a:p>
        </p:txBody>
      </p:sp>
    </p:spTree>
    <p:extLst>
      <p:ext uri="{BB962C8B-B14F-4D97-AF65-F5344CB8AC3E}">
        <p14:creationId xmlns:p14="http://schemas.microsoft.com/office/powerpoint/2010/main" val="416504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8EB3-D6CD-CE3C-F4AD-E8DCDDBB6718}"/>
              </a:ext>
            </a:extLst>
          </p:cNvPr>
          <p:cNvSpPr>
            <a:spLocks noGrp="1"/>
          </p:cNvSpPr>
          <p:nvPr>
            <p:ph type="title"/>
          </p:nvPr>
        </p:nvSpPr>
        <p:spPr/>
        <p:txBody>
          <a:bodyPr/>
          <a:lstStyle/>
          <a:p>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ECF8503C-A7CF-A9B6-2443-40FF77B44606}"/>
              </a:ext>
            </a:extLst>
          </p:cNvPr>
          <p:cNvPicPr>
            <a:picLocks noGrp="1" noChangeAspect="1"/>
          </p:cNvPicPr>
          <p:nvPr>
            <p:ph idx="1"/>
          </p:nvPr>
        </p:nvPicPr>
        <p:blipFill>
          <a:blip r:embed="rId2"/>
          <a:stretch>
            <a:fillRect/>
          </a:stretch>
        </p:blipFill>
        <p:spPr>
          <a:xfrm>
            <a:off x="0" y="0"/>
            <a:ext cx="9294234" cy="6685808"/>
          </a:xfrm>
        </p:spPr>
      </p:pic>
      <p:sp>
        <p:nvSpPr>
          <p:cNvPr id="6" name="TextBox 5">
            <a:extLst>
              <a:ext uri="{FF2B5EF4-FFF2-40B4-BE49-F238E27FC236}">
                <a16:creationId xmlns:a16="http://schemas.microsoft.com/office/drawing/2014/main" id="{338139ED-0642-9E0C-588E-7A78E8405797}"/>
              </a:ext>
            </a:extLst>
          </p:cNvPr>
          <p:cNvSpPr txBox="1"/>
          <p:nvPr/>
        </p:nvSpPr>
        <p:spPr>
          <a:xfrm>
            <a:off x="509590" y="2487879"/>
            <a:ext cx="6294971" cy="2308324"/>
          </a:xfrm>
          <a:prstGeom prst="rect">
            <a:avLst/>
          </a:prstGeom>
          <a:noFill/>
        </p:spPr>
        <p:txBody>
          <a:bodyPr wrap="square" rtlCol="0">
            <a:spAutoFit/>
          </a:bodyPr>
          <a:lstStyle/>
          <a:p>
            <a:r>
              <a:rPr lang="en-US" sz="1600" dirty="0">
                <a:solidFill>
                  <a:srgbClr val="FFFFFF"/>
                </a:solidFill>
                <a:latin typeface="Circular Std Medium" panose="020B0604020101010102" pitchFamily="34" charset="77"/>
              </a:rPr>
              <a:t>As we continue to face the ongoing challenges of COVID-19, it's important to </a:t>
            </a:r>
            <a:r>
              <a:rPr lang="en-US" sz="1600" dirty="0" err="1">
                <a:solidFill>
                  <a:srgbClr val="FFFFFF"/>
                </a:solidFill>
                <a:latin typeface="Circular Std Medium" panose="020B0604020101010102" pitchFamily="34" charset="77"/>
              </a:rPr>
              <a:t>recognise</a:t>
            </a:r>
            <a:r>
              <a:rPr lang="en-US" sz="1600" dirty="0">
                <a:solidFill>
                  <a:srgbClr val="FFFFFF"/>
                </a:solidFill>
                <a:latin typeface="Circular Std Medium" panose="020B0604020101010102" pitchFamily="34" charset="77"/>
              </a:rPr>
              <a:t> that the protection provided by COVID-19 vaccines may decrease over time, particularly for vulnerable populations. Therefore, a COVID-19 spring booster is now available for the following groups:​</a:t>
            </a:r>
          </a:p>
          <a:p>
            <a:endParaRPr lang="en-US" sz="1600" dirty="0">
              <a:solidFill>
                <a:schemeClr val="bg1"/>
              </a:solidFill>
              <a:latin typeface="Circular Std Medium" panose="020B0604020101010102" pitchFamily="34" charset="77"/>
              <a:cs typeface="Circular Std Medium" panose="020B0604020101010102" pitchFamily="34" charset="77"/>
            </a:endParaRPr>
          </a:p>
          <a:p>
            <a:pPr marL="285737" indent="-285737">
              <a:buFont typeface="Arial" panose="020B0604020202020204" pitchFamily="34" charset="0"/>
              <a:buChar char="•"/>
            </a:pPr>
            <a:r>
              <a:rPr lang="en-US" sz="1600" dirty="0">
                <a:solidFill>
                  <a:schemeClr val="bg1"/>
                </a:solidFill>
                <a:latin typeface="Circular Std Medium" panose="020B0604020101010102" pitchFamily="34" charset="77"/>
                <a:cs typeface="Circular Std Medium" panose="020B0604020101010102" pitchFamily="34" charset="77"/>
              </a:rPr>
              <a:t>Residents in care homes for older adults</a:t>
            </a:r>
          </a:p>
          <a:p>
            <a:pPr marL="285737" indent="-285737">
              <a:buFont typeface="Arial" panose="020B0604020202020204" pitchFamily="34" charset="0"/>
              <a:buChar char="•"/>
            </a:pPr>
            <a:r>
              <a:rPr lang="en-US" sz="1600" dirty="0">
                <a:solidFill>
                  <a:schemeClr val="bg1"/>
                </a:solidFill>
                <a:latin typeface="Circular Std Medium" panose="020B0604020101010102" pitchFamily="34" charset="77"/>
                <a:cs typeface="Circular Std Medium" panose="020B0604020101010102" pitchFamily="34" charset="77"/>
              </a:rPr>
              <a:t>Adults aged 75 years and over</a:t>
            </a:r>
          </a:p>
          <a:p>
            <a:pPr marL="285737" indent="-285737">
              <a:buFont typeface="Arial" panose="020B0604020202020204" pitchFamily="34" charset="0"/>
              <a:buChar char="•"/>
            </a:pPr>
            <a:r>
              <a:rPr lang="en-US" sz="1600" dirty="0">
                <a:solidFill>
                  <a:schemeClr val="bg1"/>
                </a:solidFill>
                <a:latin typeface="Circular Std Medium" panose="020B0604020101010102" pitchFamily="34" charset="77"/>
                <a:cs typeface="Circular Std Medium" panose="020B0604020101010102" pitchFamily="34" charset="77"/>
              </a:rPr>
              <a:t>People aged 5 years and over with weakened immune systems</a:t>
            </a:r>
          </a:p>
        </p:txBody>
      </p:sp>
    </p:spTree>
    <p:extLst>
      <p:ext uri="{BB962C8B-B14F-4D97-AF65-F5344CB8AC3E}">
        <p14:creationId xmlns:p14="http://schemas.microsoft.com/office/powerpoint/2010/main" val="105845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3716-F853-5ABB-9B2A-3883FD2C3DDC}"/>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a:extLst>
              <a:ext uri="{FF2B5EF4-FFF2-40B4-BE49-F238E27FC236}">
                <a16:creationId xmlns:a16="http://schemas.microsoft.com/office/drawing/2014/main" id="{BECD77C7-EC9F-4022-8B16-A9EF8F2B6CC6}"/>
              </a:ext>
            </a:extLst>
          </p:cNvPr>
          <p:cNvPicPr>
            <a:picLocks noGrp="1" noChangeAspect="1"/>
          </p:cNvPicPr>
          <p:nvPr>
            <p:ph idx="1"/>
          </p:nvPr>
        </p:nvPicPr>
        <p:blipFill>
          <a:blip r:embed="rId2"/>
          <a:stretch>
            <a:fillRect/>
          </a:stretch>
        </p:blipFill>
        <p:spPr>
          <a:xfrm>
            <a:off x="0" y="0"/>
            <a:ext cx="9312275" cy="6698786"/>
          </a:xfrm>
        </p:spPr>
      </p:pic>
      <p:sp>
        <p:nvSpPr>
          <p:cNvPr id="6" name="TextBox 5">
            <a:extLst>
              <a:ext uri="{FF2B5EF4-FFF2-40B4-BE49-F238E27FC236}">
                <a16:creationId xmlns:a16="http://schemas.microsoft.com/office/drawing/2014/main" id="{5A0C7ABD-8D64-FDA4-FDE4-E12D20025955}"/>
              </a:ext>
            </a:extLst>
          </p:cNvPr>
          <p:cNvSpPr txBox="1"/>
          <p:nvPr/>
        </p:nvSpPr>
        <p:spPr>
          <a:xfrm>
            <a:off x="509591" y="2487881"/>
            <a:ext cx="4146546" cy="2800767"/>
          </a:xfrm>
          <a:prstGeom prst="rect">
            <a:avLst/>
          </a:prstGeom>
          <a:noFill/>
        </p:spPr>
        <p:txBody>
          <a:bodyPr wrap="square" rtlCol="0">
            <a:spAutoFit/>
          </a:bodyPr>
          <a:lstStyle/>
          <a:p>
            <a:pPr marL="285737" indent="-285737">
              <a:buFont typeface="Arial" panose="020B0604020202020204" pitchFamily="34" charset="0"/>
              <a:buChar char="•"/>
            </a:pPr>
            <a:r>
              <a:rPr lang="en-US" sz="1600" dirty="0">
                <a:solidFill>
                  <a:schemeClr val="bg1"/>
                </a:solidFill>
                <a:latin typeface="Circular Std Medium" panose="020B0604020101010102" pitchFamily="34" charset="77"/>
                <a:cs typeface="Circular Std Medium" panose="020B0604020101010102" pitchFamily="34" charset="77"/>
              </a:rPr>
              <a:t>Spring booster vaccinations will be administered from the end of April until the end of June.</a:t>
            </a:r>
          </a:p>
          <a:p>
            <a:pPr marL="285737" indent="-285737">
              <a:buFont typeface="Arial" panose="020B0604020202020204" pitchFamily="34" charset="0"/>
              <a:buChar char="•"/>
            </a:pPr>
            <a:endParaRPr lang="en-US" sz="1600" dirty="0">
              <a:solidFill>
                <a:schemeClr val="bg1"/>
              </a:solidFill>
              <a:latin typeface="Circular Std Medium" panose="020B0604020101010102" pitchFamily="34" charset="77"/>
              <a:cs typeface="Circular Std Medium" panose="020B0604020101010102" pitchFamily="34" charset="77"/>
            </a:endParaRPr>
          </a:p>
          <a:p>
            <a:pPr marL="285737" indent="-285737">
              <a:buFont typeface="Arial" panose="020B0604020202020204" pitchFamily="34" charset="0"/>
              <a:buChar char="•"/>
            </a:pPr>
            <a:r>
              <a:rPr lang="en-US" sz="1600" dirty="0">
                <a:solidFill>
                  <a:schemeClr val="bg1"/>
                </a:solidFill>
                <a:latin typeface="Circular Std Medium" panose="020B0604020101010102" pitchFamily="34" charset="77"/>
                <a:cs typeface="Circular Std Medium" panose="020B0604020101010102" pitchFamily="34" charset="77"/>
              </a:rPr>
              <a:t>We need your help in encouraging eligible individuals to receive the booster this spring.</a:t>
            </a:r>
          </a:p>
          <a:p>
            <a:pPr marL="285737" indent="-285737">
              <a:buFont typeface="Arial" panose="020B0604020202020204" pitchFamily="34" charset="0"/>
              <a:buChar char="•"/>
            </a:pPr>
            <a:endParaRPr lang="en-US" sz="1600" dirty="0">
              <a:solidFill>
                <a:schemeClr val="bg1"/>
              </a:solidFill>
              <a:latin typeface="Circular Std Medium" panose="020B0604020101010102" pitchFamily="34" charset="77"/>
              <a:cs typeface="Circular Std Medium" panose="020B0604020101010102" pitchFamily="34" charset="77"/>
            </a:endParaRPr>
          </a:p>
          <a:p>
            <a:pPr marL="285737" indent="-285737">
              <a:buFont typeface="Arial" panose="020B0604020202020204" pitchFamily="34" charset="0"/>
              <a:buChar char="•"/>
            </a:pPr>
            <a:r>
              <a:rPr lang="en-US" sz="1600" dirty="0">
                <a:solidFill>
                  <a:schemeClr val="bg1"/>
                </a:solidFill>
                <a:latin typeface="Circular Std Medium" panose="020B0604020101010102" pitchFamily="34" charset="77"/>
                <a:cs typeface="Circular Std Medium" panose="020B0604020101010102" pitchFamily="34" charset="77"/>
              </a:rPr>
              <a:t>This toolkit contains key information and materials for you to share with your audiences. </a:t>
            </a:r>
          </a:p>
        </p:txBody>
      </p:sp>
      <p:sp>
        <p:nvSpPr>
          <p:cNvPr id="7" name="TextBox 6">
            <a:extLst>
              <a:ext uri="{FF2B5EF4-FFF2-40B4-BE49-F238E27FC236}">
                <a16:creationId xmlns:a16="http://schemas.microsoft.com/office/drawing/2014/main" id="{92AC8561-1D58-7A94-F2A6-FD584621DD0C}"/>
              </a:ext>
            </a:extLst>
          </p:cNvPr>
          <p:cNvSpPr txBox="1"/>
          <p:nvPr/>
        </p:nvSpPr>
        <p:spPr>
          <a:xfrm>
            <a:off x="4975046" y="2487879"/>
            <a:ext cx="4146547" cy="2554545"/>
          </a:xfrm>
          <a:prstGeom prst="rect">
            <a:avLst/>
          </a:prstGeom>
          <a:noFill/>
        </p:spPr>
        <p:txBody>
          <a:bodyPr wrap="square" rtlCol="0">
            <a:spAutoFit/>
          </a:bodyPr>
          <a:lstStyle/>
          <a:p>
            <a:r>
              <a:rPr lang="en-US" sz="1600" dirty="0">
                <a:solidFill>
                  <a:schemeClr val="bg1"/>
                </a:solidFill>
                <a:latin typeface="Circular Std Medium" panose="020B0604020101010102" pitchFamily="34" charset="77"/>
                <a:cs typeface="Circular Std Medium" panose="020B0604020101010102" pitchFamily="34" charset="77"/>
              </a:rPr>
              <a:t>One way to support us is by sharing our content on your social media channels, and by following our channels on Facebook, Twitter, and Instagram listed below.</a:t>
            </a:r>
          </a:p>
          <a:p>
            <a:endParaRPr lang="en-US" sz="1600" dirty="0">
              <a:solidFill>
                <a:schemeClr val="bg1"/>
              </a:solidFill>
              <a:latin typeface="Circular Std Medium" panose="020B0604020101010102" pitchFamily="34" charset="77"/>
              <a:cs typeface="Circular Std Medium" panose="020B0604020101010102" pitchFamily="34" charset="77"/>
            </a:endParaRPr>
          </a:p>
          <a:p>
            <a:r>
              <a:rPr lang="en-US" sz="1600" dirty="0">
                <a:solidFill>
                  <a:schemeClr val="bg1"/>
                </a:solidFill>
                <a:latin typeface="Circular Std Medium" panose="020B0604020101010102" pitchFamily="34" charset="77"/>
                <a:cs typeface="Circular Std Medium" panose="020B0604020101010102" pitchFamily="34" charset="77"/>
              </a:rPr>
              <a:t>Additionally, you can post your own content on your social media channels using the assets and social media copy provided.</a:t>
            </a:r>
          </a:p>
        </p:txBody>
      </p:sp>
    </p:spTree>
    <p:extLst>
      <p:ext uri="{BB962C8B-B14F-4D97-AF65-F5344CB8AC3E}">
        <p14:creationId xmlns:p14="http://schemas.microsoft.com/office/powerpoint/2010/main" val="264062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123D-0CB1-585B-1E7C-59932827A277}"/>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B1E091A6-2969-D995-2C80-1A3BAEAEEC0C}"/>
              </a:ext>
            </a:extLst>
          </p:cNvPr>
          <p:cNvPicPr>
            <a:picLocks noGrp="1" noChangeAspect="1"/>
          </p:cNvPicPr>
          <p:nvPr>
            <p:ph idx="1"/>
          </p:nvPr>
        </p:nvPicPr>
        <p:blipFill>
          <a:blip r:embed="rId2"/>
          <a:stretch>
            <a:fillRect/>
          </a:stretch>
        </p:blipFill>
        <p:spPr>
          <a:xfrm>
            <a:off x="0" y="0"/>
            <a:ext cx="9312275" cy="6698786"/>
          </a:xfrm>
        </p:spPr>
      </p:pic>
      <p:graphicFrame>
        <p:nvGraphicFramePr>
          <p:cNvPr id="11" name="Table 11">
            <a:extLst>
              <a:ext uri="{FF2B5EF4-FFF2-40B4-BE49-F238E27FC236}">
                <a16:creationId xmlns:a16="http://schemas.microsoft.com/office/drawing/2014/main" id="{F5094BA0-A266-23DE-02D0-B27628B6C346}"/>
              </a:ext>
            </a:extLst>
          </p:cNvPr>
          <p:cNvGraphicFramePr>
            <a:graphicFrameLocks noGrp="1"/>
          </p:cNvGraphicFramePr>
          <p:nvPr>
            <p:extLst>
              <p:ext uri="{D42A27DB-BD31-4B8C-83A1-F6EECF244321}">
                <p14:modId xmlns:p14="http://schemas.microsoft.com/office/powerpoint/2010/main" val="3042088443"/>
              </p:ext>
            </p:extLst>
          </p:nvPr>
        </p:nvGraphicFramePr>
        <p:xfrm>
          <a:off x="366238" y="2493506"/>
          <a:ext cx="8946035" cy="4297680"/>
        </p:xfrm>
        <a:graphic>
          <a:graphicData uri="http://schemas.openxmlformats.org/drawingml/2006/table">
            <a:tbl>
              <a:tblPr firstRow="1" bandRow="1">
                <a:tableStyleId>{93296810-A885-4BE3-A3E7-6D5BEEA58F35}</a:tableStyleId>
              </a:tblPr>
              <a:tblGrid>
                <a:gridCol w="1448761">
                  <a:extLst>
                    <a:ext uri="{9D8B030D-6E8A-4147-A177-3AD203B41FA5}">
                      <a16:colId xmlns:a16="http://schemas.microsoft.com/office/drawing/2014/main" val="2298416602"/>
                    </a:ext>
                  </a:extLst>
                </a:gridCol>
                <a:gridCol w="2242268">
                  <a:extLst>
                    <a:ext uri="{9D8B030D-6E8A-4147-A177-3AD203B41FA5}">
                      <a16:colId xmlns:a16="http://schemas.microsoft.com/office/drawing/2014/main" val="1680563652"/>
                    </a:ext>
                  </a:extLst>
                </a:gridCol>
                <a:gridCol w="5255006">
                  <a:extLst>
                    <a:ext uri="{9D8B030D-6E8A-4147-A177-3AD203B41FA5}">
                      <a16:colId xmlns:a16="http://schemas.microsoft.com/office/drawing/2014/main" val="2078170451"/>
                    </a:ext>
                  </a:extLst>
                </a:gridCol>
              </a:tblGrid>
              <a:tr h="1818559">
                <a:tc>
                  <a:txBody>
                    <a:bodyPr/>
                    <a:lstStyle/>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 💪 Those aged 75+, 5+ with weakened immune systems, and residents of care homes are eligible for the vaccine.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lt1"/>
                        </a:solidFill>
                        <a:effectLst/>
                        <a:latin typeface="+mn-lt"/>
                        <a:ea typeface="+mn-ea"/>
                        <a:cs typeface="+mn-cs"/>
                      </a:endParaRPr>
                    </a:p>
                    <a:p>
                      <a:r>
                        <a:rPr lang="en-GB" sz="1000" b="0" i="0" kern="1200" dirty="0">
                          <a:solidFill>
                            <a:schemeClr val="lt1"/>
                          </a:solidFill>
                          <a:effectLst/>
                          <a:latin typeface="+mn-lt"/>
                          <a:ea typeface="+mn-ea"/>
                          <a:cs typeface="+mn-cs"/>
                        </a:rPr>
                        <a:t>You can either wait to be contacted by the NHS or your local GP, book online at </a:t>
                      </a:r>
                      <a:r>
                        <a:rPr lang="en-GB" sz="1000" b="0" i="0" kern="1200" dirty="0" err="1">
                          <a:solidFill>
                            <a:schemeClr val="lt1"/>
                          </a:solidFill>
                          <a:effectLst/>
                          <a:latin typeface="+mn-lt"/>
                          <a:ea typeface="+mn-ea"/>
                          <a:cs typeface="+mn-cs"/>
                        </a:rPr>
                        <a:t>nhs.uk</a:t>
                      </a: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covidvaccination</a:t>
                      </a:r>
                      <a:r>
                        <a:rPr lang="en-GB" sz="1000" b="0" i="0" kern="1200" dirty="0">
                          <a:solidFill>
                            <a:schemeClr val="lt1"/>
                          </a:solidFill>
                          <a:effectLst/>
                          <a:latin typeface="+mn-lt"/>
                          <a:ea typeface="+mn-ea"/>
                          <a:cs typeface="+mn-cs"/>
                        </a:rPr>
                        <a:t> or call 119.</a:t>
                      </a:r>
                    </a:p>
                    <a:p>
                      <a:pPr marL="0" marR="0" lvl="0" indent="0" algn="l" defTabSz="914357"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springbooster</a:t>
                      </a:r>
                      <a:endParaRPr lang="en-US" sz="1000" dirty="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Message: If you're in one of the following groups, you can take up the spring COVID-19 Booster offer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lt1"/>
                          </a:solidFill>
                          <a:effectLst/>
                          <a:latin typeface="+mn-lt"/>
                          <a:ea typeface="+mn-ea"/>
                          <a:cs typeface="+mn-cs"/>
                        </a:rPr>
                        <a:t>Adults 75 years and over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lt1"/>
                          </a:solidFill>
                          <a:effectLst/>
                          <a:latin typeface="+mn-lt"/>
                          <a:ea typeface="+mn-ea"/>
                          <a:cs typeface="+mn-cs"/>
                        </a:rPr>
                        <a:t>People aged 5-74 with a weakened immune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lt1"/>
                          </a:solidFill>
                          <a:effectLst/>
                          <a:latin typeface="+mn-lt"/>
                          <a:ea typeface="+mn-ea"/>
                          <a:cs typeface="+mn-cs"/>
                        </a:rPr>
                        <a:t>Residents in care homes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chemeClr val="lt1"/>
                          </a:solidFill>
                          <a:effectLst/>
                          <a:latin typeface="+mn-lt"/>
                          <a:ea typeface="+mn-ea"/>
                          <a:cs typeface="+mn-cs"/>
                        </a:rPr>
                        <a:t>You can either wait to be contacted by the NHS or your local GP, book online at </a:t>
                      </a:r>
                      <a:r>
                        <a:rPr lang="en-GB" sz="1000" b="0" i="0" kern="1200" dirty="0" err="1">
                          <a:solidFill>
                            <a:schemeClr val="lt1"/>
                          </a:solidFill>
                          <a:effectLst/>
                          <a:latin typeface="+mn-lt"/>
                          <a:ea typeface="+mn-ea"/>
                          <a:cs typeface="+mn-cs"/>
                        </a:rPr>
                        <a:t>nhs.uk</a:t>
                      </a: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covidvaccination</a:t>
                      </a:r>
                      <a:r>
                        <a:rPr lang="en-GB" sz="1000" b="0" i="0" kern="1200" dirty="0">
                          <a:solidFill>
                            <a:schemeClr val="lt1"/>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chemeClr val="lt1"/>
                          </a:solidFill>
                          <a:effectLst/>
                          <a:latin typeface="+mn-lt"/>
                          <a:ea typeface="+mn-ea"/>
                          <a:cs typeface="+mn-cs"/>
                        </a:rPr>
                        <a:t>Graphic of a man and women with their arm visible </a:t>
                      </a:r>
                    </a:p>
                  </a:txBody>
                  <a:tcPr/>
                </a:tc>
                <a:extLst>
                  <a:ext uri="{0D108BD9-81ED-4DB2-BD59-A6C34878D82A}">
                    <a16:rowId xmlns:a16="http://schemas.microsoft.com/office/drawing/2014/main" val="2538172541"/>
                  </a:ext>
                </a:extLst>
              </a:tr>
              <a:tr h="1952277">
                <a:tc>
                  <a:txBody>
                    <a:bodyPr/>
                    <a:lstStyle/>
                    <a:p>
                      <a:endParaRPr lang="en-US" sz="1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rgbClr val="07484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 💪  Those aged 75+, 5+ with weakened immune systems, and residents of care homes are eligible for the vaccine.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rgbClr val="074842"/>
                        </a:solidFill>
                        <a:effectLst/>
                        <a:latin typeface="+mn-lt"/>
                        <a:ea typeface="+mn-ea"/>
                        <a:cs typeface="+mn-cs"/>
                      </a:endParaRPr>
                    </a:p>
                    <a:p>
                      <a:r>
                        <a:rPr lang="en-GB" sz="1000" b="0" i="0" kern="1200" dirty="0">
                          <a:solidFill>
                            <a:srgbClr val="074842"/>
                          </a:solidFill>
                          <a:effectLst/>
                          <a:latin typeface="+mn-lt"/>
                          <a:ea typeface="+mn-ea"/>
                          <a:cs typeface="+mn-cs"/>
                        </a:rPr>
                        <a:t>You can either wait to be contacted by the NHS or your local GP, book online at </a:t>
                      </a:r>
                      <a:r>
                        <a:rPr lang="en-GB" sz="1000" b="0" i="0" kern="1200" dirty="0" err="1">
                          <a:solidFill>
                            <a:srgbClr val="074842"/>
                          </a:solidFill>
                          <a:effectLst/>
                          <a:latin typeface="+mn-lt"/>
                          <a:ea typeface="+mn-ea"/>
                          <a:cs typeface="+mn-cs"/>
                        </a:rPr>
                        <a:t>nhs.uk</a:t>
                      </a: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covidvaccination</a:t>
                      </a:r>
                      <a:r>
                        <a:rPr lang="en-GB" sz="1000" b="0" i="0" kern="1200" dirty="0">
                          <a:solidFill>
                            <a:srgbClr val="074842"/>
                          </a:solidFill>
                          <a:effectLst/>
                          <a:latin typeface="+mn-lt"/>
                          <a:ea typeface="+mn-ea"/>
                          <a:cs typeface="+mn-cs"/>
                        </a:rPr>
                        <a:t> or call 119.</a:t>
                      </a:r>
                    </a:p>
                    <a:p>
                      <a:pPr marL="0" marR="0" lvl="0" indent="0" algn="l" defTabSz="914357"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springbooster</a:t>
                      </a:r>
                      <a:endParaRPr lang="en-US" sz="1000" dirty="0">
                        <a:solidFill>
                          <a:srgbClr val="074842"/>
                        </a:solidFill>
                      </a:endParaRPr>
                    </a:p>
                    <a:p>
                      <a:endParaRPr lang="en-US" sz="1000" dirty="0">
                        <a:solidFill>
                          <a:srgbClr val="074842"/>
                        </a:solidFill>
                      </a:endParaRPr>
                    </a:p>
                    <a:p>
                      <a:endParaRPr lang="en-US" sz="1000" dirty="0">
                        <a:solidFill>
                          <a:srgbClr val="07484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Message: As we adapt to COVID-19, it remains a major threat, causing severe illness and hospitalisation for thousands weekly. The eligible groups for Spring Covid-19 Booster 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rgbClr val="074842"/>
                          </a:solidFill>
                          <a:effectLst/>
                          <a:latin typeface="+mn-lt"/>
                          <a:ea typeface="+mn-ea"/>
                          <a:cs typeface="+mn-cs"/>
                        </a:rPr>
                        <a:t>Adults 75 years and over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rgbClr val="074842"/>
                          </a:solidFill>
                          <a:effectLst/>
                          <a:latin typeface="+mn-lt"/>
                          <a:ea typeface="+mn-ea"/>
                          <a:cs typeface="+mn-cs"/>
                        </a:rPr>
                        <a:t>People aged 5-74 with a weakened immune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rgbClr val="074842"/>
                          </a:solidFill>
                          <a:effectLst/>
                          <a:latin typeface="+mn-lt"/>
                          <a:ea typeface="+mn-ea"/>
                          <a:cs typeface="+mn-cs"/>
                        </a:rPr>
                        <a:t>Residents in care homes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rgbClr val="074842"/>
                          </a:solidFill>
                          <a:effectLst/>
                          <a:latin typeface="+mn-lt"/>
                          <a:ea typeface="+mn-ea"/>
                          <a:cs typeface="+mn-cs"/>
                        </a:rPr>
                        <a:t>You can either wait to be contacted by the NHS or your local GP, book online at </a:t>
                      </a:r>
                      <a:r>
                        <a:rPr lang="en-GB" sz="1000" b="0" i="0" kern="1200" dirty="0" err="1">
                          <a:solidFill>
                            <a:srgbClr val="074842"/>
                          </a:solidFill>
                          <a:effectLst/>
                          <a:latin typeface="+mn-lt"/>
                          <a:ea typeface="+mn-ea"/>
                          <a:cs typeface="+mn-cs"/>
                        </a:rPr>
                        <a:t>nhs.uk</a:t>
                      </a: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covidvaccination</a:t>
                      </a:r>
                      <a:r>
                        <a:rPr lang="en-GB" sz="1000" b="0" i="0" kern="1200" dirty="0">
                          <a:solidFill>
                            <a:srgbClr val="074842"/>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rgbClr val="074842"/>
                          </a:solidFill>
                          <a:effectLst/>
                          <a:latin typeface="+mn-lt"/>
                          <a:ea typeface="+mn-ea"/>
                          <a:cs typeface="+mn-cs"/>
                        </a:rPr>
                        <a:t>Graphic of a women with her caretaker outside a care home</a:t>
                      </a:r>
                    </a:p>
                    <a:p>
                      <a:endParaRPr lang="en-US" sz="1000" dirty="0">
                        <a:solidFill>
                          <a:srgbClr val="074842"/>
                        </a:solidFill>
                      </a:endParaRPr>
                    </a:p>
                  </a:txBody>
                  <a:tcPr/>
                </a:tc>
                <a:extLst>
                  <a:ext uri="{0D108BD9-81ED-4DB2-BD59-A6C34878D82A}">
                    <a16:rowId xmlns:a16="http://schemas.microsoft.com/office/drawing/2014/main" val="3653335602"/>
                  </a:ext>
                </a:extLst>
              </a:tr>
            </a:tbl>
          </a:graphicData>
        </a:graphic>
      </p:graphicFrame>
      <p:pic>
        <p:nvPicPr>
          <p:cNvPr id="13" name="Picture 12" descr="Graphical user interface, text, application&#10;&#10;Description automatically generated">
            <a:extLst>
              <a:ext uri="{FF2B5EF4-FFF2-40B4-BE49-F238E27FC236}">
                <a16:creationId xmlns:a16="http://schemas.microsoft.com/office/drawing/2014/main" id="{08058131-F2D2-030B-85F2-E95E67F5FA39}"/>
              </a:ext>
            </a:extLst>
          </p:cNvPr>
          <p:cNvPicPr>
            <a:picLocks noChangeAspect="1"/>
          </p:cNvPicPr>
          <p:nvPr/>
        </p:nvPicPr>
        <p:blipFill>
          <a:blip r:embed="rId3"/>
          <a:stretch>
            <a:fillRect/>
          </a:stretch>
        </p:blipFill>
        <p:spPr>
          <a:xfrm>
            <a:off x="366238" y="2654174"/>
            <a:ext cx="1387962" cy="1748791"/>
          </a:xfrm>
          <a:prstGeom prst="rect">
            <a:avLst/>
          </a:prstGeom>
        </p:spPr>
      </p:pic>
      <p:pic>
        <p:nvPicPr>
          <p:cNvPr id="15" name="Picture 14" descr="A picture containing text, sign, screenshot&#10;&#10;Description automatically generated">
            <a:extLst>
              <a:ext uri="{FF2B5EF4-FFF2-40B4-BE49-F238E27FC236}">
                <a16:creationId xmlns:a16="http://schemas.microsoft.com/office/drawing/2014/main" id="{D857E39C-638E-334D-5E28-5E2E9F656718}"/>
              </a:ext>
            </a:extLst>
          </p:cNvPr>
          <p:cNvPicPr>
            <a:picLocks noChangeAspect="1"/>
          </p:cNvPicPr>
          <p:nvPr/>
        </p:nvPicPr>
        <p:blipFill>
          <a:blip r:embed="rId4"/>
          <a:stretch>
            <a:fillRect/>
          </a:stretch>
        </p:blipFill>
        <p:spPr>
          <a:xfrm>
            <a:off x="366238" y="4923900"/>
            <a:ext cx="1387962" cy="1748791"/>
          </a:xfrm>
          <a:prstGeom prst="rect">
            <a:avLst/>
          </a:prstGeom>
        </p:spPr>
      </p:pic>
      <p:sp>
        <p:nvSpPr>
          <p:cNvPr id="16" name="Oval 15">
            <a:hlinkClick r:id="rId5"/>
            <a:extLst>
              <a:ext uri="{FF2B5EF4-FFF2-40B4-BE49-F238E27FC236}">
                <a16:creationId xmlns:a16="http://schemas.microsoft.com/office/drawing/2014/main" id="{71AC6659-75CA-AAD6-91D9-616B973155CB}"/>
              </a:ext>
            </a:extLst>
          </p:cNvPr>
          <p:cNvSpPr/>
          <p:nvPr/>
        </p:nvSpPr>
        <p:spPr>
          <a:xfrm>
            <a:off x="3622955" y="251925"/>
            <a:ext cx="1171780" cy="1158674"/>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074842"/>
                </a:solidFill>
                <a:latin typeface="Circular Std Medium" panose="020B0604020101010102" pitchFamily="34" charset="77"/>
                <a:cs typeface="Circular Std Medium" panose="020B0604020101010102" pitchFamily="34" charset="77"/>
                <a:hlinkClick r:id="rId5">
                  <a:extLst>
                    <a:ext uri="{A12FA001-AC4F-418D-AE19-62706E023703}">
                      <ahyp:hlinkClr xmlns:ahyp="http://schemas.microsoft.com/office/drawing/2018/hyperlinkcolor" xmlns="" val="tx"/>
                    </a:ext>
                  </a:extLst>
                </a:hlinkClick>
              </a:rPr>
              <a:t>Download the assets here </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sp>
        <p:nvSpPr>
          <p:cNvPr id="22" name="TextBox 21">
            <a:extLst>
              <a:ext uri="{FF2B5EF4-FFF2-40B4-BE49-F238E27FC236}">
                <a16:creationId xmlns:a16="http://schemas.microsoft.com/office/drawing/2014/main" id="{8600B6B8-91E8-E4F2-D6A7-A783C1FB8CE6}"/>
              </a:ext>
            </a:extLst>
          </p:cNvPr>
          <p:cNvSpPr txBox="1"/>
          <p:nvPr/>
        </p:nvSpPr>
        <p:spPr>
          <a:xfrm>
            <a:off x="366236" y="2159941"/>
            <a:ext cx="8642502" cy="338554"/>
          </a:xfrm>
          <a:prstGeom prst="rect">
            <a:avLst/>
          </a:prstGeom>
          <a:noFill/>
        </p:spPr>
        <p:txBody>
          <a:bodyPr wrap="square" rtlCol="0">
            <a:spAutoFit/>
          </a:bodyPr>
          <a:lstStyle/>
          <a:p>
            <a:r>
              <a:rPr lang="en-GB" sz="1600" dirty="0">
                <a:solidFill>
                  <a:srgbClr val="074842"/>
                </a:solidFill>
                <a:latin typeface="Circular Std Medium" panose="020B0604020101010102" pitchFamily="34" charset="77"/>
                <a:cs typeface="Circular Std Medium" panose="020B0604020101010102" pitchFamily="34" charset="77"/>
              </a:rPr>
              <a:t>General</a:t>
            </a:r>
            <a:endParaRPr lang="en-US" sz="1600" dirty="0">
              <a:solidFill>
                <a:schemeClr val="bg1"/>
              </a:solidFill>
              <a:latin typeface="Circular Std Medium" panose="020B0604020101010102" pitchFamily="34" charset="77"/>
              <a:cs typeface="Circular Std Medium" panose="020B0604020101010102" pitchFamily="34" charset="77"/>
            </a:endParaRPr>
          </a:p>
        </p:txBody>
      </p:sp>
      <p:sp>
        <p:nvSpPr>
          <p:cNvPr id="3" name="TextBox 2">
            <a:extLst>
              <a:ext uri="{FF2B5EF4-FFF2-40B4-BE49-F238E27FC236}">
                <a16:creationId xmlns:a16="http://schemas.microsoft.com/office/drawing/2014/main" id="{00176004-D4F2-002E-2960-9E79F584ED0F}"/>
              </a:ext>
            </a:extLst>
          </p:cNvPr>
          <p:cNvSpPr txBox="1"/>
          <p:nvPr/>
        </p:nvSpPr>
        <p:spPr>
          <a:xfrm>
            <a:off x="4003483" y="2139122"/>
            <a:ext cx="8642502" cy="338554"/>
          </a:xfrm>
          <a:prstGeom prst="rect">
            <a:avLst/>
          </a:prstGeom>
          <a:noFill/>
        </p:spPr>
        <p:txBody>
          <a:bodyPr wrap="square" rtlCol="0">
            <a:spAutoFit/>
          </a:bodyPr>
          <a:lstStyle/>
          <a:p>
            <a:r>
              <a:rPr lang="en-GB" sz="1600" dirty="0">
                <a:solidFill>
                  <a:srgbClr val="074842"/>
                </a:solidFill>
                <a:latin typeface="Circular Std Medium" panose="020B0604020101010102" pitchFamily="34" charset="77"/>
                <a:cs typeface="Circular Std Medium" panose="020B0604020101010102" pitchFamily="34" charset="77"/>
              </a:rPr>
              <a:t>Alt text</a:t>
            </a:r>
            <a:endParaRPr lang="en-US" sz="1600" dirty="0">
              <a:solidFill>
                <a:schemeClr val="bg1"/>
              </a:solidFill>
              <a:latin typeface="Circular Std Medium" panose="020B0604020101010102" pitchFamily="34" charset="77"/>
              <a:cs typeface="Circular Std Medium" panose="020B0604020101010102" pitchFamily="34" charset="77"/>
            </a:endParaRPr>
          </a:p>
        </p:txBody>
      </p:sp>
      <p:sp>
        <p:nvSpPr>
          <p:cNvPr id="7" name="TextBox 6">
            <a:extLst>
              <a:ext uri="{FF2B5EF4-FFF2-40B4-BE49-F238E27FC236}">
                <a16:creationId xmlns:a16="http://schemas.microsoft.com/office/drawing/2014/main" id="{C59CAB3F-F30F-0636-30D1-141A4B819ABD}"/>
              </a:ext>
            </a:extLst>
          </p:cNvPr>
          <p:cNvSpPr txBox="1"/>
          <p:nvPr/>
        </p:nvSpPr>
        <p:spPr>
          <a:xfrm>
            <a:off x="366239" y="1389617"/>
            <a:ext cx="8946036" cy="738664"/>
          </a:xfrm>
          <a:prstGeom prst="rect">
            <a:avLst/>
          </a:prstGeom>
          <a:noFill/>
        </p:spPr>
        <p:txBody>
          <a:bodyPr wrap="square" rtlCol="0">
            <a:spAutoFit/>
          </a:bodyPr>
          <a:lstStyle/>
          <a:p>
            <a:r>
              <a:rPr lang="en-GB" sz="1400" dirty="0">
                <a:solidFill>
                  <a:schemeClr val="bg1"/>
                </a:solidFill>
                <a:latin typeface="Circular Std Medium" panose="020B0604020101010102" pitchFamily="34" charset="77"/>
                <a:cs typeface="Circular Std Medium" panose="020B0604020101010102" pitchFamily="34" charset="77"/>
              </a:rPr>
              <a:t>All assets have been created to fit all social media platforms, including Facebook, Twitter, and Instagram. The assets include graphics in both English and Urdu, separated into three categories: General, 75+, and Immunocompromised</a:t>
            </a:r>
            <a:endParaRPr lang="en-US" sz="1400" dirty="0">
              <a:solidFill>
                <a:schemeClr val="bg1"/>
              </a:solidFill>
              <a:latin typeface="Circular Std Medium" panose="020B0604020101010102" pitchFamily="34" charset="77"/>
              <a:cs typeface="Circular Std Medium" panose="020B0604020101010102" pitchFamily="34" charset="77"/>
            </a:endParaRPr>
          </a:p>
        </p:txBody>
      </p:sp>
    </p:spTree>
    <p:extLst>
      <p:ext uri="{BB962C8B-B14F-4D97-AF65-F5344CB8AC3E}">
        <p14:creationId xmlns:p14="http://schemas.microsoft.com/office/powerpoint/2010/main" val="176285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123D-0CB1-585B-1E7C-59932827A277}"/>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B1E091A6-2969-D995-2C80-1A3BAEAEEC0C}"/>
              </a:ext>
            </a:extLst>
          </p:cNvPr>
          <p:cNvPicPr>
            <a:picLocks noGrp="1" noChangeAspect="1"/>
          </p:cNvPicPr>
          <p:nvPr>
            <p:ph idx="1"/>
          </p:nvPr>
        </p:nvPicPr>
        <p:blipFill>
          <a:blip r:embed="rId2"/>
          <a:stretch>
            <a:fillRect/>
          </a:stretch>
        </p:blipFill>
        <p:spPr>
          <a:xfrm>
            <a:off x="0" y="0"/>
            <a:ext cx="9312275" cy="6698786"/>
          </a:xfrm>
        </p:spPr>
      </p:pic>
      <p:sp>
        <p:nvSpPr>
          <p:cNvPr id="16" name="Oval 15">
            <a:hlinkClick r:id="rId3"/>
            <a:extLst>
              <a:ext uri="{FF2B5EF4-FFF2-40B4-BE49-F238E27FC236}">
                <a16:creationId xmlns:a16="http://schemas.microsoft.com/office/drawing/2014/main" id="{71AC6659-75CA-AAD6-91D9-616B973155CB}"/>
              </a:ext>
            </a:extLst>
          </p:cNvPr>
          <p:cNvSpPr/>
          <p:nvPr/>
        </p:nvSpPr>
        <p:spPr>
          <a:xfrm>
            <a:off x="3622955" y="251925"/>
            <a:ext cx="1171780" cy="1158674"/>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074842"/>
                </a:solidFill>
                <a:latin typeface="Circular Std Medium" panose="020B0604020101010102" pitchFamily="34" charset="77"/>
                <a:cs typeface="Circular Std Medium" panose="020B0604020101010102" pitchFamily="34" charset="77"/>
                <a:hlinkClick r:id="rId3">
                  <a:extLst>
                    <a:ext uri="{A12FA001-AC4F-418D-AE19-62706E023703}">
                      <ahyp:hlinkClr xmlns:ahyp="http://schemas.microsoft.com/office/drawing/2018/hyperlinkcolor" xmlns="" val="tx"/>
                    </a:ext>
                  </a:extLst>
                </a:hlinkClick>
              </a:rPr>
              <a:t>Download the assets here </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graphicFrame>
        <p:nvGraphicFramePr>
          <p:cNvPr id="17" name="Table 11">
            <a:extLst>
              <a:ext uri="{FF2B5EF4-FFF2-40B4-BE49-F238E27FC236}">
                <a16:creationId xmlns:a16="http://schemas.microsoft.com/office/drawing/2014/main" id="{E31BAAA4-C206-6E39-2736-6F63AF86412F}"/>
              </a:ext>
            </a:extLst>
          </p:cNvPr>
          <p:cNvGraphicFramePr>
            <a:graphicFrameLocks noGrp="1"/>
          </p:cNvGraphicFramePr>
          <p:nvPr>
            <p:extLst>
              <p:ext uri="{D42A27DB-BD31-4B8C-83A1-F6EECF244321}">
                <p14:modId xmlns:p14="http://schemas.microsoft.com/office/powerpoint/2010/main" val="2442982808"/>
              </p:ext>
            </p:extLst>
          </p:nvPr>
        </p:nvGraphicFramePr>
        <p:xfrm>
          <a:off x="289655" y="1996041"/>
          <a:ext cx="7619434" cy="4602480"/>
        </p:xfrm>
        <a:graphic>
          <a:graphicData uri="http://schemas.openxmlformats.org/drawingml/2006/table">
            <a:tbl>
              <a:tblPr firstRow="1" bandRow="1">
                <a:tableStyleId>{93296810-A885-4BE3-A3E7-6D5BEEA58F35}</a:tableStyleId>
              </a:tblPr>
              <a:tblGrid>
                <a:gridCol w="1517428">
                  <a:extLst>
                    <a:ext uri="{9D8B030D-6E8A-4147-A177-3AD203B41FA5}">
                      <a16:colId xmlns:a16="http://schemas.microsoft.com/office/drawing/2014/main" val="2298416602"/>
                    </a:ext>
                  </a:extLst>
                </a:gridCol>
                <a:gridCol w="1812810">
                  <a:extLst>
                    <a:ext uri="{9D8B030D-6E8A-4147-A177-3AD203B41FA5}">
                      <a16:colId xmlns:a16="http://schemas.microsoft.com/office/drawing/2014/main" val="1680563652"/>
                    </a:ext>
                  </a:extLst>
                </a:gridCol>
                <a:gridCol w="4289196">
                  <a:extLst>
                    <a:ext uri="{9D8B030D-6E8A-4147-A177-3AD203B41FA5}">
                      <a16:colId xmlns:a16="http://schemas.microsoft.com/office/drawing/2014/main" val="3875128137"/>
                    </a:ext>
                  </a:extLst>
                </a:gridCol>
              </a:tblGrid>
              <a:tr h="1929523">
                <a:tc>
                  <a:txBody>
                    <a:bodyPr/>
                    <a:lstStyle/>
                    <a:p>
                      <a:endParaRPr lang="en-US" sz="1000" dirty="0"/>
                    </a:p>
                  </a:txBody>
                  <a:tcPr/>
                </a:tc>
                <a:tc>
                  <a:txBody>
                    <a:bodyPr/>
                    <a:lstStyle/>
                    <a:p>
                      <a:r>
                        <a:rPr lang="en-GB" sz="1000" b="0" i="0" kern="1200" dirty="0">
                          <a:solidFill>
                            <a:schemeClr val="lt1"/>
                          </a:solidFill>
                          <a:effectLst/>
                          <a:latin typeface="+mn-lt"/>
                          <a:ea typeface="+mn-ea"/>
                          <a:cs typeface="+mn-cs"/>
                        </a:rPr>
                        <a:t>📢 💪  </a:t>
                      </a:r>
                      <a:r>
                        <a:rPr lang="en-US" sz="1000" b="0" dirty="0"/>
                        <a:t>If you are 75 years of age or older, you will soon receive an invitation for your COVID-19 spring booster via letter, email, or text.</a:t>
                      </a:r>
                    </a:p>
                    <a:p>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You can either wait to be contacted by the NHS or your local GP, book online at </a:t>
                      </a:r>
                      <a:r>
                        <a:rPr lang="en-GB" sz="1000" b="0" i="0" kern="1200" dirty="0" err="1">
                          <a:solidFill>
                            <a:schemeClr val="lt1"/>
                          </a:solidFill>
                          <a:effectLst/>
                          <a:latin typeface="+mn-lt"/>
                          <a:ea typeface="+mn-ea"/>
                          <a:cs typeface="+mn-cs"/>
                        </a:rPr>
                        <a:t>nhs.uk</a:t>
                      </a: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covidvaccination</a:t>
                      </a:r>
                      <a:r>
                        <a:rPr lang="en-GB" sz="1000" b="0" i="0" kern="1200" dirty="0">
                          <a:solidFill>
                            <a:schemeClr val="lt1"/>
                          </a:solidFill>
                          <a:effectLst/>
                          <a:latin typeface="+mn-lt"/>
                          <a:ea typeface="+mn-ea"/>
                          <a:cs typeface="+mn-cs"/>
                        </a:rPr>
                        <a:t> or call 119.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springbooster</a:t>
                      </a:r>
                      <a:endParaRPr lang="en-US" sz="1000" dirty="0"/>
                    </a:p>
                    <a:p>
                      <a:endParaRPr lang="en-US"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Message: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Aged 75 or over? You'll be invited for your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soon.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chemeClr val="lt1"/>
                          </a:solidFill>
                          <a:effectLst/>
                          <a:latin typeface="+mn-lt"/>
                          <a:ea typeface="+mn-ea"/>
                          <a:cs typeface="+mn-cs"/>
                        </a:rPr>
                        <a:t>You can either wait to be contacted by the NHS or your local GP, book online at </a:t>
                      </a:r>
                      <a:r>
                        <a:rPr lang="en-GB" sz="1000" b="0" i="0" kern="1200" dirty="0" err="1">
                          <a:solidFill>
                            <a:schemeClr val="lt1"/>
                          </a:solidFill>
                          <a:effectLst/>
                          <a:latin typeface="+mn-lt"/>
                          <a:ea typeface="+mn-ea"/>
                          <a:cs typeface="+mn-cs"/>
                        </a:rPr>
                        <a:t>nhs.uk</a:t>
                      </a: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covidvaccination</a:t>
                      </a:r>
                      <a:r>
                        <a:rPr lang="en-GB" sz="1000" b="0" i="0" kern="1200" dirty="0">
                          <a:solidFill>
                            <a:schemeClr val="lt1"/>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chemeClr val="lt1"/>
                          </a:solidFill>
                          <a:effectLst/>
                          <a:latin typeface="+mn-lt"/>
                          <a:ea typeface="+mn-ea"/>
                          <a:cs typeface="+mn-cs"/>
                        </a:rPr>
                        <a:t>Graphic of a old man flexing his arms </a:t>
                      </a:r>
                      <a:endParaRPr lang="en-US" sz="1000" b="0" dirty="0"/>
                    </a:p>
                  </a:txBody>
                  <a:tcPr/>
                </a:tc>
                <a:extLst>
                  <a:ext uri="{0D108BD9-81ED-4DB2-BD59-A6C34878D82A}">
                    <a16:rowId xmlns:a16="http://schemas.microsoft.com/office/drawing/2014/main" val="2538172541"/>
                  </a:ext>
                </a:extLst>
              </a:tr>
              <a:tr h="2082697">
                <a:tc>
                  <a:txBody>
                    <a:bodyPr/>
                    <a:lstStyle/>
                    <a:p>
                      <a:endParaRPr lang="en-US" sz="1000"/>
                    </a:p>
                  </a:txBody>
                  <a:tcPr/>
                </a:tc>
                <a:tc>
                  <a:txBody>
                    <a:bodyPr/>
                    <a:lstStyle/>
                    <a:p>
                      <a:endParaRPr lang="en-US" sz="1000" dirty="0"/>
                    </a:p>
                    <a:p>
                      <a:r>
                        <a:rPr lang="en-GB" sz="1000" b="0" i="0" kern="1200" dirty="0">
                          <a:solidFill>
                            <a:schemeClr val="lt1"/>
                          </a:solidFill>
                          <a:effectLst/>
                          <a:latin typeface="+mn-lt"/>
                          <a:ea typeface="+mn-ea"/>
                          <a:cs typeface="+mn-cs"/>
                        </a:rPr>
                        <a:t>📢 💪  </a:t>
                      </a:r>
                      <a:r>
                        <a:rPr lang="en-US" sz="1000" dirty="0">
                          <a:solidFill>
                            <a:srgbClr val="074842"/>
                          </a:solidFill>
                        </a:rPr>
                        <a:t>If you are 75 years of age or older, you will soon receive an invitation for your COVID-19 spring booster via letter, email, or text.</a:t>
                      </a:r>
                    </a:p>
                    <a:p>
                      <a:endParaRPr lang="en-US" sz="1000" dirty="0">
                        <a:solidFill>
                          <a:srgbClr val="074842"/>
                        </a:solidFill>
                      </a:endParaRPr>
                    </a:p>
                    <a:p>
                      <a:r>
                        <a:rPr lang="en-US" sz="1000" dirty="0">
                          <a:solidFill>
                            <a:srgbClr val="074842"/>
                          </a:solidFill>
                        </a:rPr>
                        <a:t>You can either wait to be contacted by the NHS or your local GP, book online at </a:t>
                      </a:r>
                      <a:r>
                        <a:rPr lang="en-US" sz="1000" dirty="0" err="1">
                          <a:solidFill>
                            <a:srgbClr val="074842"/>
                          </a:solidFill>
                        </a:rPr>
                        <a:t>nhs.uk</a:t>
                      </a:r>
                      <a:r>
                        <a:rPr lang="en-US" sz="1000" dirty="0">
                          <a:solidFill>
                            <a:srgbClr val="074842"/>
                          </a:solidFill>
                        </a:rPr>
                        <a:t>/</a:t>
                      </a:r>
                      <a:r>
                        <a:rPr lang="en-US" sz="1000" dirty="0" err="1">
                          <a:solidFill>
                            <a:srgbClr val="074842"/>
                          </a:solidFill>
                        </a:rPr>
                        <a:t>covidvaccination</a:t>
                      </a:r>
                      <a:r>
                        <a:rPr lang="en-US" sz="1000" dirty="0">
                          <a:solidFill>
                            <a:srgbClr val="074842"/>
                          </a:solidFill>
                        </a:rPr>
                        <a:t> or call 119.</a:t>
                      </a:r>
                    </a:p>
                    <a:p>
                      <a:pPr marL="0" marR="0" lvl="0" indent="0" algn="l" defTabSz="914357"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springbooster</a:t>
                      </a:r>
                      <a:endParaRPr lang="en-US" sz="1000" dirty="0">
                        <a:solidFill>
                          <a:srgbClr val="074842"/>
                        </a:solidFill>
                      </a:endParaRPr>
                    </a:p>
                    <a:p>
                      <a:endParaRPr lang="en-US" sz="1000" dirty="0">
                        <a:solidFill>
                          <a:srgbClr val="074842"/>
                        </a:solidFill>
                      </a:endParaRP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Message: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If you are 75 years of age or older, you will soon receive an invitation for your COVID-19 spring booster via letter, email, or text.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rgbClr val="074842"/>
                          </a:solidFill>
                          <a:effectLst/>
                          <a:latin typeface="+mn-lt"/>
                          <a:ea typeface="+mn-ea"/>
                          <a:cs typeface="+mn-cs"/>
                        </a:rPr>
                        <a:t>You can either wait to be contacted by the NHS or your local GP, book online at </a:t>
                      </a:r>
                      <a:r>
                        <a:rPr lang="en-GB" sz="1000" b="0" i="0" kern="1200" dirty="0" err="1">
                          <a:solidFill>
                            <a:srgbClr val="074842"/>
                          </a:solidFill>
                          <a:effectLst/>
                          <a:latin typeface="+mn-lt"/>
                          <a:ea typeface="+mn-ea"/>
                          <a:cs typeface="+mn-cs"/>
                        </a:rPr>
                        <a:t>nhs.uk</a:t>
                      </a: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covidvaccination</a:t>
                      </a:r>
                      <a:r>
                        <a:rPr lang="en-GB" sz="1000" b="0" i="0" kern="1200" dirty="0">
                          <a:solidFill>
                            <a:srgbClr val="074842"/>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rgbClr val="074842"/>
                          </a:solidFill>
                          <a:effectLst/>
                          <a:latin typeface="+mn-lt"/>
                          <a:ea typeface="+mn-ea"/>
                          <a:cs typeface="+mn-cs"/>
                        </a:rPr>
                        <a:t>Graphic of a old women showing her arm </a:t>
                      </a:r>
                      <a:endParaRPr lang="en-US" sz="1000" b="0" dirty="0">
                        <a:solidFill>
                          <a:srgbClr val="074842"/>
                        </a:solidFill>
                      </a:endParaRPr>
                    </a:p>
                    <a:p>
                      <a:endParaRPr lang="en-US" sz="1000" dirty="0"/>
                    </a:p>
                  </a:txBody>
                  <a:tcPr/>
                </a:tc>
                <a:extLst>
                  <a:ext uri="{0D108BD9-81ED-4DB2-BD59-A6C34878D82A}">
                    <a16:rowId xmlns:a16="http://schemas.microsoft.com/office/drawing/2014/main" val="3653335602"/>
                  </a:ext>
                </a:extLst>
              </a:tr>
            </a:tbl>
          </a:graphicData>
        </a:graphic>
      </p:graphicFrame>
      <p:pic>
        <p:nvPicPr>
          <p:cNvPr id="19" name="Picture 18" descr="Graphical user interface, text, application, chat or text message&#10;&#10;Description automatically generated">
            <a:extLst>
              <a:ext uri="{FF2B5EF4-FFF2-40B4-BE49-F238E27FC236}">
                <a16:creationId xmlns:a16="http://schemas.microsoft.com/office/drawing/2014/main" id="{1DD5EA0C-B3B6-800D-C091-46B46769F7EE}"/>
              </a:ext>
            </a:extLst>
          </p:cNvPr>
          <p:cNvPicPr>
            <a:picLocks noChangeAspect="1"/>
          </p:cNvPicPr>
          <p:nvPr/>
        </p:nvPicPr>
        <p:blipFill>
          <a:blip r:embed="rId4"/>
          <a:stretch>
            <a:fillRect/>
          </a:stretch>
        </p:blipFill>
        <p:spPr>
          <a:xfrm>
            <a:off x="383921" y="2055817"/>
            <a:ext cx="1378717" cy="1737143"/>
          </a:xfrm>
          <a:prstGeom prst="rect">
            <a:avLst/>
          </a:prstGeom>
        </p:spPr>
      </p:pic>
      <p:pic>
        <p:nvPicPr>
          <p:cNvPr id="21" name="Picture 20" descr="Graphical user interface, text, application, chat or text message&#10;&#10;Description automatically generated">
            <a:extLst>
              <a:ext uri="{FF2B5EF4-FFF2-40B4-BE49-F238E27FC236}">
                <a16:creationId xmlns:a16="http://schemas.microsoft.com/office/drawing/2014/main" id="{4278AA75-D011-C087-010C-B2C086CE08B5}"/>
              </a:ext>
            </a:extLst>
          </p:cNvPr>
          <p:cNvPicPr>
            <a:picLocks noChangeAspect="1"/>
          </p:cNvPicPr>
          <p:nvPr/>
        </p:nvPicPr>
        <p:blipFill>
          <a:blip r:embed="rId5"/>
          <a:stretch>
            <a:fillRect/>
          </a:stretch>
        </p:blipFill>
        <p:spPr>
          <a:xfrm>
            <a:off x="373118" y="4042044"/>
            <a:ext cx="1378717" cy="1737143"/>
          </a:xfrm>
          <a:prstGeom prst="rect">
            <a:avLst/>
          </a:prstGeom>
        </p:spPr>
      </p:pic>
      <p:sp>
        <p:nvSpPr>
          <p:cNvPr id="3" name="TextBox 2">
            <a:extLst>
              <a:ext uri="{FF2B5EF4-FFF2-40B4-BE49-F238E27FC236}">
                <a16:creationId xmlns:a16="http://schemas.microsoft.com/office/drawing/2014/main" id="{22940363-6396-C911-E14B-03D54F4A2BB1}"/>
              </a:ext>
            </a:extLst>
          </p:cNvPr>
          <p:cNvSpPr txBox="1"/>
          <p:nvPr/>
        </p:nvSpPr>
        <p:spPr>
          <a:xfrm>
            <a:off x="334886" y="1596254"/>
            <a:ext cx="8642502" cy="338554"/>
          </a:xfrm>
          <a:prstGeom prst="rect">
            <a:avLst/>
          </a:prstGeom>
          <a:noFill/>
        </p:spPr>
        <p:txBody>
          <a:bodyPr wrap="square" rtlCol="0">
            <a:spAutoFit/>
          </a:bodyPr>
          <a:lstStyle/>
          <a:p>
            <a:r>
              <a:rPr lang="en-GB" sz="1600" dirty="0">
                <a:solidFill>
                  <a:srgbClr val="074842"/>
                </a:solidFill>
                <a:latin typeface="Circular Std Medium" panose="020B0604020101010102" pitchFamily="34" charset="77"/>
                <a:cs typeface="Circular Std Medium" panose="020B0604020101010102" pitchFamily="34" charset="77"/>
              </a:rPr>
              <a:t>75+</a:t>
            </a:r>
            <a:endParaRPr lang="en-US" sz="1600" dirty="0">
              <a:solidFill>
                <a:schemeClr val="bg1"/>
              </a:solidFill>
              <a:latin typeface="Circular Std Medium" panose="020B0604020101010102" pitchFamily="34" charset="77"/>
              <a:cs typeface="Circular Std Medium" panose="020B0604020101010102" pitchFamily="34" charset="77"/>
            </a:endParaRPr>
          </a:p>
        </p:txBody>
      </p:sp>
      <p:sp>
        <p:nvSpPr>
          <p:cNvPr id="4" name="TextBox 3">
            <a:extLst>
              <a:ext uri="{FF2B5EF4-FFF2-40B4-BE49-F238E27FC236}">
                <a16:creationId xmlns:a16="http://schemas.microsoft.com/office/drawing/2014/main" id="{3246D492-CD67-08E8-DD71-7C05B091441B}"/>
              </a:ext>
            </a:extLst>
          </p:cNvPr>
          <p:cNvSpPr txBox="1"/>
          <p:nvPr/>
        </p:nvSpPr>
        <p:spPr>
          <a:xfrm>
            <a:off x="3587838" y="1606449"/>
            <a:ext cx="8642502" cy="338554"/>
          </a:xfrm>
          <a:prstGeom prst="rect">
            <a:avLst/>
          </a:prstGeom>
          <a:noFill/>
        </p:spPr>
        <p:txBody>
          <a:bodyPr wrap="square" rtlCol="0">
            <a:spAutoFit/>
          </a:bodyPr>
          <a:lstStyle/>
          <a:p>
            <a:r>
              <a:rPr lang="en-GB" sz="1600" dirty="0">
                <a:solidFill>
                  <a:srgbClr val="074842"/>
                </a:solidFill>
                <a:latin typeface="Circular Std Medium" panose="020B0604020101010102" pitchFamily="34" charset="77"/>
                <a:cs typeface="Circular Std Medium" panose="020B0604020101010102" pitchFamily="34" charset="77"/>
              </a:rPr>
              <a:t>Alt text</a:t>
            </a:r>
            <a:endParaRPr lang="en-US" sz="1600" dirty="0">
              <a:solidFill>
                <a:schemeClr val="bg1"/>
              </a:solidFill>
              <a:latin typeface="Circular Std Medium" panose="020B0604020101010102" pitchFamily="34" charset="77"/>
              <a:cs typeface="Circular Std Medium" panose="020B0604020101010102" pitchFamily="34" charset="77"/>
            </a:endParaRPr>
          </a:p>
        </p:txBody>
      </p:sp>
    </p:spTree>
    <p:extLst>
      <p:ext uri="{BB962C8B-B14F-4D97-AF65-F5344CB8AC3E}">
        <p14:creationId xmlns:p14="http://schemas.microsoft.com/office/powerpoint/2010/main" val="306808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123D-0CB1-585B-1E7C-59932827A277}"/>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B1E091A6-2969-D995-2C80-1A3BAEAEEC0C}"/>
              </a:ext>
            </a:extLst>
          </p:cNvPr>
          <p:cNvPicPr>
            <a:picLocks noGrp="1" noChangeAspect="1"/>
          </p:cNvPicPr>
          <p:nvPr>
            <p:ph idx="1"/>
          </p:nvPr>
        </p:nvPicPr>
        <p:blipFill>
          <a:blip r:embed="rId2"/>
          <a:stretch>
            <a:fillRect/>
          </a:stretch>
        </p:blipFill>
        <p:spPr>
          <a:xfrm>
            <a:off x="0" y="0"/>
            <a:ext cx="9312275" cy="6698786"/>
          </a:xfrm>
        </p:spPr>
      </p:pic>
      <p:graphicFrame>
        <p:nvGraphicFramePr>
          <p:cNvPr id="11" name="Table 11">
            <a:extLst>
              <a:ext uri="{FF2B5EF4-FFF2-40B4-BE49-F238E27FC236}">
                <a16:creationId xmlns:a16="http://schemas.microsoft.com/office/drawing/2014/main" id="{F5094BA0-A266-23DE-02D0-B27628B6C346}"/>
              </a:ext>
            </a:extLst>
          </p:cNvPr>
          <p:cNvGraphicFramePr>
            <a:graphicFrameLocks noGrp="1"/>
          </p:cNvGraphicFramePr>
          <p:nvPr>
            <p:extLst>
              <p:ext uri="{D42A27DB-BD31-4B8C-83A1-F6EECF244321}">
                <p14:modId xmlns:p14="http://schemas.microsoft.com/office/powerpoint/2010/main" val="4092353545"/>
              </p:ext>
            </p:extLst>
          </p:nvPr>
        </p:nvGraphicFramePr>
        <p:xfrm>
          <a:off x="473484" y="1775158"/>
          <a:ext cx="8717650" cy="4922520"/>
        </p:xfrm>
        <a:graphic>
          <a:graphicData uri="http://schemas.openxmlformats.org/drawingml/2006/table">
            <a:tbl>
              <a:tblPr firstRow="1" bandRow="1">
                <a:tableStyleId>{93296810-A885-4BE3-A3E7-6D5BEEA58F35}</a:tableStyleId>
              </a:tblPr>
              <a:tblGrid>
                <a:gridCol w="1286526">
                  <a:extLst>
                    <a:ext uri="{9D8B030D-6E8A-4147-A177-3AD203B41FA5}">
                      <a16:colId xmlns:a16="http://schemas.microsoft.com/office/drawing/2014/main" val="2298416602"/>
                    </a:ext>
                  </a:extLst>
                </a:gridCol>
                <a:gridCol w="3382212">
                  <a:extLst>
                    <a:ext uri="{9D8B030D-6E8A-4147-A177-3AD203B41FA5}">
                      <a16:colId xmlns:a16="http://schemas.microsoft.com/office/drawing/2014/main" val="1680563652"/>
                    </a:ext>
                  </a:extLst>
                </a:gridCol>
                <a:gridCol w="4048912">
                  <a:extLst>
                    <a:ext uri="{9D8B030D-6E8A-4147-A177-3AD203B41FA5}">
                      <a16:colId xmlns:a16="http://schemas.microsoft.com/office/drawing/2014/main" val="945941072"/>
                    </a:ext>
                  </a:extLst>
                </a:gridCol>
              </a:tblGrid>
              <a:tr h="1623176">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 💪 </a:t>
                      </a:r>
                      <a:r>
                        <a:rPr lang="en-GB" sz="1000" b="0" kern="1200" dirty="0">
                          <a:solidFill>
                            <a:schemeClr val="lt1"/>
                          </a:solidFill>
                          <a:effectLst/>
                          <a:latin typeface="+mn-lt"/>
                          <a:ea typeface="+mn-ea"/>
                          <a:cs typeface="+mn-cs"/>
                        </a:rPr>
                        <a:t>Those aged 5 and over with a weakened immune system are eligible for the COVID-19 spring booster. If you or your child are in this group, information about getting the booster will be sent soon via letter, email or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You can either wait to be contacted by the NHS or your local GP, book online at </a:t>
                      </a:r>
                      <a:r>
                        <a:rPr lang="en-US" sz="1000" b="0" dirty="0" err="1"/>
                        <a:t>nhs.uk</a:t>
                      </a:r>
                      <a:r>
                        <a:rPr lang="en-US" sz="1000" b="0" dirty="0"/>
                        <a:t>/</a:t>
                      </a:r>
                      <a:r>
                        <a:rPr lang="en-US" sz="1000" b="0" dirty="0" err="1"/>
                        <a:t>covidvaccination</a:t>
                      </a:r>
                      <a:r>
                        <a:rPr lang="en-US" sz="1000" b="0" dirty="0"/>
                        <a:t> or call 119.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a:t>
                      </a:r>
                      <a:r>
                        <a:rPr lang="en-GB" sz="1000" b="0" i="0" kern="1200" dirty="0" err="1">
                          <a:solidFill>
                            <a:schemeClr val="lt1"/>
                          </a:solidFill>
                          <a:effectLst/>
                          <a:latin typeface="+mn-lt"/>
                          <a:ea typeface="+mn-ea"/>
                          <a:cs typeface="+mn-cs"/>
                        </a:rPr>
                        <a:t>springbooster</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lt1"/>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lt1"/>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lt1"/>
                          </a:solidFill>
                          <a:effectLst/>
                          <a:latin typeface="+mn-lt"/>
                          <a:ea typeface="+mn-ea"/>
                          <a:cs typeface="+mn-cs"/>
                        </a:rPr>
                        <a:t>Message: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lt1"/>
                          </a:solidFill>
                          <a:effectLst/>
                          <a:latin typeface="+mn-lt"/>
                          <a:ea typeface="+mn-ea"/>
                          <a:cs typeface="+mn-cs"/>
                        </a:rPr>
                        <a:t>Those aged 5 and over with a weakened immune system are eligible for the COVID-19 spring booster. If you or your child are in this group, information about getting the booster will be sent soon via letter, email or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kern="1200" dirty="0">
                          <a:solidFill>
                            <a:schemeClr val="lt1"/>
                          </a:solidFill>
                          <a:effectLst/>
                          <a:latin typeface="+mn-lt"/>
                          <a:ea typeface="+mn-ea"/>
                          <a:cs typeface="+mn-cs"/>
                        </a:rPr>
                        <a:t>You can either wait to be contacted by the NHS or your local GP, book online at </a:t>
                      </a:r>
                      <a:r>
                        <a:rPr lang="en-GB" sz="900" b="0" i="0" kern="1200" dirty="0" err="1">
                          <a:solidFill>
                            <a:schemeClr val="lt1"/>
                          </a:solidFill>
                          <a:effectLst/>
                          <a:latin typeface="+mn-lt"/>
                          <a:ea typeface="+mn-ea"/>
                          <a:cs typeface="+mn-cs"/>
                        </a:rPr>
                        <a:t>nhs.uk</a:t>
                      </a:r>
                      <a:r>
                        <a:rPr lang="en-GB" sz="900" b="0" i="0" kern="1200" dirty="0">
                          <a:solidFill>
                            <a:schemeClr val="lt1"/>
                          </a:solidFill>
                          <a:effectLst/>
                          <a:latin typeface="+mn-lt"/>
                          <a:ea typeface="+mn-ea"/>
                          <a:cs typeface="+mn-cs"/>
                        </a:rPr>
                        <a:t>/</a:t>
                      </a:r>
                      <a:r>
                        <a:rPr lang="en-GB" sz="900" b="0" i="0" kern="1200" dirty="0" err="1">
                          <a:solidFill>
                            <a:schemeClr val="lt1"/>
                          </a:solidFill>
                          <a:effectLst/>
                          <a:latin typeface="+mn-lt"/>
                          <a:ea typeface="+mn-ea"/>
                          <a:cs typeface="+mn-cs"/>
                        </a:rPr>
                        <a:t>covidvaccination</a:t>
                      </a:r>
                      <a:r>
                        <a:rPr lang="en-GB" sz="900" b="0" i="0" kern="1200" dirty="0">
                          <a:solidFill>
                            <a:schemeClr val="lt1"/>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kern="1200" dirty="0">
                          <a:solidFill>
                            <a:schemeClr val="lt1"/>
                          </a:solidFill>
                          <a:effectLst/>
                          <a:latin typeface="+mn-lt"/>
                          <a:ea typeface="+mn-ea"/>
                          <a:cs typeface="+mn-cs"/>
                        </a:rPr>
                        <a:t>Graphic of group of people from different backgrounds and age </a:t>
                      </a:r>
                      <a:endParaRPr lang="en-US" sz="900" b="0" dirty="0"/>
                    </a:p>
                  </a:txBody>
                  <a:tcPr/>
                </a:tc>
                <a:extLst>
                  <a:ext uri="{0D108BD9-81ED-4DB2-BD59-A6C34878D82A}">
                    <a16:rowId xmlns:a16="http://schemas.microsoft.com/office/drawing/2014/main" val="2538172541"/>
                  </a:ext>
                </a:extLst>
              </a:tr>
              <a:tr h="1339567">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lt1"/>
                          </a:solidFill>
                          <a:effectLst/>
                          <a:latin typeface="+mn-lt"/>
                          <a:ea typeface="+mn-ea"/>
                          <a:cs typeface="+mn-cs"/>
                        </a:rPr>
                        <a:t>📢 💪  </a:t>
                      </a:r>
                      <a:r>
                        <a:rPr lang="en-US" sz="1000" dirty="0">
                          <a:solidFill>
                            <a:srgbClr val="074842"/>
                          </a:solidFill>
                        </a:rPr>
                        <a:t>Those aged 75 and over and those aged 5 and over with a weakened immune system are eligible for the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7484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74842"/>
                          </a:solidFill>
                        </a:rPr>
                        <a:t>You can either wait to be contacted by the NHS or your local GP, book online at </a:t>
                      </a:r>
                      <a:r>
                        <a:rPr lang="en-US" sz="1000" dirty="0" err="1">
                          <a:solidFill>
                            <a:srgbClr val="074842"/>
                          </a:solidFill>
                        </a:rPr>
                        <a:t>nhs.uk</a:t>
                      </a:r>
                      <a:r>
                        <a:rPr lang="en-US" sz="1000" dirty="0">
                          <a:solidFill>
                            <a:srgbClr val="074842"/>
                          </a:solidFill>
                        </a:rPr>
                        <a:t>/</a:t>
                      </a:r>
                      <a:r>
                        <a:rPr lang="en-US" sz="1000" dirty="0" err="1">
                          <a:solidFill>
                            <a:srgbClr val="074842"/>
                          </a:solidFill>
                        </a:rPr>
                        <a:t>covidvaccination</a:t>
                      </a:r>
                      <a:r>
                        <a:rPr lang="en-US" sz="1000" dirty="0">
                          <a:solidFill>
                            <a:srgbClr val="074842"/>
                          </a:solidFill>
                        </a:rPr>
                        <a:t> or call 119.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springbooster</a:t>
                      </a:r>
                      <a:endParaRPr lang="en-US" sz="1000" dirty="0">
                        <a:solidFill>
                          <a:srgbClr val="07484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7484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rgbClr val="074842"/>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rgbClr val="074842"/>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rgbClr val="074842"/>
                          </a:solidFill>
                          <a:effectLst/>
                          <a:latin typeface="+mn-lt"/>
                          <a:ea typeface="+mn-ea"/>
                          <a:cs typeface="+mn-cs"/>
                        </a:rPr>
                        <a:t>Message:</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74842"/>
                          </a:solidFill>
                        </a:rPr>
                        <a:t>Those aged 75 and over and those aged 5 and over with a weakened immune system are eligible for the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kern="1200" dirty="0">
                          <a:solidFill>
                            <a:srgbClr val="074842"/>
                          </a:solidFill>
                          <a:effectLst/>
                          <a:latin typeface="+mn-lt"/>
                          <a:ea typeface="+mn-ea"/>
                          <a:cs typeface="+mn-cs"/>
                        </a:rPr>
                        <a:t>You can either wait to be contacted by the NHS or your local GP, book online at </a:t>
                      </a:r>
                      <a:r>
                        <a:rPr lang="en-GB" sz="900" b="0" i="0" kern="1200" dirty="0" err="1">
                          <a:solidFill>
                            <a:srgbClr val="074842"/>
                          </a:solidFill>
                          <a:effectLst/>
                          <a:latin typeface="+mn-lt"/>
                          <a:ea typeface="+mn-ea"/>
                          <a:cs typeface="+mn-cs"/>
                        </a:rPr>
                        <a:t>nhs.uk</a:t>
                      </a:r>
                      <a:r>
                        <a:rPr lang="en-GB" sz="900" b="0" i="0" kern="1200" dirty="0">
                          <a:solidFill>
                            <a:srgbClr val="074842"/>
                          </a:solidFill>
                          <a:effectLst/>
                          <a:latin typeface="+mn-lt"/>
                          <a:ea typeface="+mn-ea"/>
                          <a:cs typeface="+mn-cs"/>
                        </a:rPr>
                        <a:t>/</a:t>
                      </a:r>
                      <a:r>
                        <a:rPr lang="en-GB" sz="900" b="0" i="0" kern="1200" dirty="0" err="1">
                          <a:solidFill>
                            <a:srgbClr val="074842"/>
                          </a:solidFill>
                          <a:effectLst/>
                          <a:latin typeface="+mn-lt"/>
                          <a:ea typeface="+mn-ea"/>
                          <a:cs typeface="+mn-cs"/>
                        </a:rPr>
                        <a:t>covidvaccination</a:t>
                      </a:r>
                      <a:r>
                        <a:rPr lang="en-GB" sz="900" b="0" i="0" kern="1200" dirty="0">
                          <a:solidFill>
                            <a:srgbClr val="074842"/>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kern="1200" dirty="0">
                          <a:solidFill>
                            <a:srgbClr val="074842"/>
                          </a:solidFill>
                          <a:effectLst/>
                          <a:latin typeface="+mn-lt"/>
                          <a:ea typeface="+mn-ea"/>
                          <a:cs typeface="+mn-cs"/>
                        </a:rPr>
                        <a:t>Graphic of group of a old Muslim women giving a thumbs up with both hands</a:t>
                      </a:r>
                      <a:endParaRPr lang="en-US" sz="1000" dirty="0">
                        <a:solidFill>
                          <a:srgbClr val="074842"/>
                        </a:solidFill>
                      </a:endParaRPr>
                    </a:p>
                  </a:txBody>
                  <a:tcPr/>
                </a:tc>
                <a:extLst>
                  <a:ext uri="{0D108BD9-81ED-4DB2-BD59-A6C34878D82A}">
                    <a16:rowId xmlns:a16="http://schemas.microsoft.com/office/drawing/2014/main" val="3653335602"/>
                  </a:ext>
                </a:extLst>
              </a:tr>
              <a:tr h="1362864">
                <a:tc>
                  <a:txBody>
                    <a:bodyPr/>
                    <a:lstStyle/>
                    <a:p>
                      <a:endParaRPr lang="en-US" sz="2000" dirty="0"/>
                    </a:p>
                  </a:txBody>
                  <a:tcPr/>
                </a:tc>
                <a:tc>
                  <a:txBody>
                    <a:bodyPr/>
                    <a:lstStyle/>
                    <a:p>
                      <a:r>
                        <a:rPr lang="en-GB" sz="1000" b="0" i="0" kern="1200" dirty="0">
                          <a:solidFill>
                            <a:schemeClr val="lt1"/>
                          </a:solidFill>
                          <a:effectLst/>
                          <a:latin typeface="+mn-lt"/>
                          <a:ea typeface="+mn-ea"/>
                          <a:cs typeface="+mn-cs"/>
                        </a:rPr>
                        <a:t>📢 💪 </a:t>
                      </a:r>
                      <a:r>
                        <a:rPr lang="en-US" sz="1000" dirty="0">
                          <a:solidFill>
                            <a:srgbClr val="074842"/>
                          </a:solidFill>
                        </a:rPr>
                        <a:t>Those aged 5 and over with a weakened immune system are eligible for the COVID-19 spring booster </a:t>
                      </a:r>
                    </a:p>
                    <a:p>
                      <a:endParaRPr lang="en-US" sz="1000" dirty="0">
                        <a:solidFill>
                          <a:srgbClr val="074842"/>
                        </a:solidFill>
                      </a:endParaRPr>
                    </a:p>
                    <a:p>
                      <a:r>
                        <a:rPr lang="en-US" sz="1000" dirty="0">
                          <a:solidFill>
                            <a:srgbClr val="074842"/>
                          </a:solidFill>
                        </a:rPr>
                        <a:t>You can either wait to be contacted by the NHS or your local GP, book online at </a:t>
                      </a:r>
                      <a:r>
                        <a:rPr lang="en-US" sz="1000" dirty="0" err="1">
                          <a:solidFill>
                            <a:srgbClr val="074842"/>
                          </a:solidFill>
                        </a:rPr>
                        <a:t>nhs.uk</a:t>
                      </a:r>
                      <a:r>
                        <a:rPr lang="en-US" sz="1000" dirty="0">
                          <a:solidFill>
                            <a:srgbClr val="074842"/>
                          </a:solidFill>
                        </a:rPr>
                        <a:t>/</a:t>
                      </a:r>
                      <a:r>
                        <a:rPr lang="en-US" sz="1000" dirty="0" err="1">
                          <a:solidFill>
                            <a:srgbClr val="074842"/>
                          </a:solidFill>
                        </a:rPr>
                        <a:t>covidvaccination</a:t>
                      </a:r>
                      <a:r>
                        <a:rPr lang="en-US" sz="1000" dirty="0">
                          <a:solidFill>
                            <a:srgbClr val="074842"/>
                          </a:solidFill>
                        </a:rPr>
                        <a:t> or call 119.</a:t>
                      </a:r>
                    </a:p>
                    <a:p>
                      <a:pPr marL="0" marR="0" lvl="0" indent="0" algn="l" defTabSz="914357" rtl="0" eaLnBrk="1" fontAlgn="auto" latinLnBrk="0" hangingPunct="1">
                        <a:lnSpc>
                          <a:spcPct val="100000"/>
                        </a:lnSpc>
                        <a:spcBef>
                          <a:spcPts val="0"/>
                        </a:spcBef>
                        <a:spcAft>
                          <a:spcPts val="0"/>
                        </a:spcAft>
                        <a:buClrTx/>
                        <a:buSzTx/>
                        <a:buFontTx/>
                        <a:buNone/>
                        <a:tabLst/>
                        <a:defRPr/>
                      </a:pPr>
                      <a:r>
                        <a:rPr lang="en-GB" sz="1000" b="0" i="0" kern="1200" dirty="0">
                          <a:solidFill>
                            <a:srgbClr val="074842"/>
                          </a:solidFill>
                          <a:effectLst/>
                          <a:latin typeface="+mn-lt"/>
                          <a:ea typeface="+mn-ea"/>
                          <a:cs typeface="+mn-cs"/>
                        </a:rPr>
                        <a:t>#</a:t>
                      </a:r>
                      <a:r>
                        <a:rPr lang="en-GB" sz="1000" b="0" i="0" kern="1200" dirty="0" err="1">
                          <a:solidFill>
                            <a:srgbClr val="074842"/>
                          </a:solidFill>
                          <a:effectLst/>
                          <a:latin typeface="+mn-lt"/>
                          <a:ea typeface="+mn-ea"/>
                          <a:cs typeface="+mn-cs"/>
                        </a:rPr>
                        <a:t>springbooster</a:t>
                      </a:r>
                      <a:endParaRPr lang="en-US" sz="1000" dirty="0">
                        <a:solidFill>
                          <a:srgbClr val="074842"/>
                        </a:solidFill>
                      </a:endParaRPr>
                    </a:p>
                    <a:p>
                      <a:endParaRPr lang="en-US" sz="1000" dirty="0">
                        <a:solidFill>
                          <a:srgbClr val="074842"/>
                        </a:solidFill>
                      </a:endParaRP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074842"/>
                          </a:solidFill>
                          <a:effectLst/>
                          <a:latin typeface="+mn-lt"/>
                          <a:ea typeface="+mn-ea"/>
                          <a:cs typeface="+mn-cs"/>
                        </a:rPr>
                        <a:t>Title: Covid-19 Spring Booster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074842"/>
                          </a:solidFill>
                          <a:effectLst/>
                          <a:latin typeface="+mn-lt"/>
                          <a:ea typeface="+mn-ea"/>
                          <a:cs typeface="+mn-cs"/>
                        </a:rPr>
                        <a:t>Top+ up your immunity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074842"/>
                          </a:solidFill>
                          <a:effectLst/>
                          <a:latin typeface="+mn-lt"/>
                          <a:ea typeface="+mn-ea"/>
                          <a:cs typeface="+mn-cs"/>
                        </a:rPr>
                        <a:t>Message: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74842"/>
                          </a:solidFill>
                        </a:rPr>
                        <a:t>Are you immunosuppressed?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7484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74842"/>
                          </a:solidFill>
                        </a:rPr>
                        <a:t>Get your COVID-19 spring booster to </a:t>
                      </a:r>
                      <a:r>
                        <a:rPr lang="en-US" sz="800" dirty="0" err="1">
                          <a:solidFill>
                            <a:srgbClr val="074842"/>
                          </a:solidFill>
                        </a:rPr>
                        <a:t>stayprotected</a:t>
                      </a:r>
                      <a:r>
                        <a:rPr lang="en-US" sz="800" dirty="0">
                          <a:solidFill>
                            <a:srgbClr val="074842"/>
                          </a:solidFill>
                        </a:rPr>
                        <a:t>.</a:t>
                      </a:r>
                      <a:endParaRPr lang="en-GB" sz="8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kern="1200" dirty="0">
                          <a:solidFill>
                            <a:srgbClr val="074842"/>
                          </a:solidFill>
                          <a:effectLst/>
                          <a:latin typeface="+mn-lt"/>
                          <a:ea typeface="+mn-ea"/>
                          <a:cs typeface="+mn-cs"/>
                        </a:rPr>
                        <a:t>You can either wait to be contacted by the NHS or your local GP, book online at </a:t>
                      </a:r>
                      <a:r>
                        <a:rPr lang="en-GB" sz="800" b="0" i="0" kern="1200" dirty="0" err="1">
                          <a:solidFill>
                            <a:srgbClr val="074842"/>
                          </a:solidFill>
                          <a:effectLst/>
                          <a:latin typeface="+mn-lt"/>
                          <a:ea typeface="+mn-ea"/>
                          <a:cs typeface="+mn-cs"/>
                        </a:rPr>
                        <a:t>nhs.uk</a:t>
                      </a:r>
                      <a:r>
                        <a:rPr lang="en-GB" sz="800" b="0" i="0" kern="1200" dirty="0">
                          <a:solidFill>
                            <a:srgbClr val="074842"/>
                          </a:solidFill>
                          <a:effectLst/>
                          <a:latin typeface="+mn-lt"/>
                          <a:ea typeface="+mn-ea"/>
                          <a:cs typeface="+mn-cs"/>
                        </a:rPr>
                        <a:t>/</a:t>
                      </a:r>
                      <a:r>
                        <a:rPr lang="en-GB" sz="800" b="0" i="0" kern="1200" dirty="0" err="1">
                          <a:solidFill>
                            <a:srgbClr val="074842"/>
                          </a:solidFill>
                          <a:effectLst/>
                          <a:latin typeface="+mn-lt"/>
                          <a:ea typeface="+mn-ea"/>
                          <a:cs typeface="+mn-cs"/>
                        </a:rPr>
                        <a:t>covidvaccination</a:t>
                      </a:r>
                      <a:r>
                        <a:rPr lang="en-GB" sz="800" b="0" i="0" kern="1200" dirty="0">
                          <a:solidFill>
                            <a:srgbClr val="074842"/>
                          </a:solidFill>
                          <a:effectLst/>
                          <a:latin typeface="+mn-lt"/>
                          <a:ea typeface="+mn-ea"/>
                          <a:cs typeface="+mn-cs"/>
                        </a:rPr>
                        <a:t> or call 119.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kern="1200" dirty="0">
                        <a:solidFill>
                          <a:srgbClr val="07484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kern="1200" dirty="0">
                          <a:solidFill>
                            <a:srgbClr val="074842"/>
                          </a:solidFill>
                          <a:effectLst/>
                          <a:latin typeface="+mn-lt"/>
                          <a:ea typeface="+mn-ea"/>
                          <a:cs typeface="+mn-cs"/>
                        </a:rPr>
                        <a:t>Graphic of group of people from different backgrounds and age </a:t>
                      </a:r>
                      <a:endParaRPr lang="en-US" sz="800" b="0" dirty="0">
                        <a:solidFill>
                          <a:srgbClr val="074842"/>
                        </a:solidFill>
                      </a:endParaRPr>
                    </a:p>
                    <a:p>
                      <a:endParaRPr lang="en-US" sz="1000" dirty="0"/>
                    </a:p>
                  </a:txBody>
                  <a:tcPr/>
                </a:tc>
                <a:extLst>
                  <a:ext uri="{0D108BD9-81ED-4DB2-BD59-A6C34878D82A}">
                    <a16:rowId xmlns:a16="http://schemas.microsoft.com/office/drawing/2014/main" val="3212610540"/>
                  </a:ext>
                </a:extLst>
              </a:tr>
            </a:tbl>
          </a:graphicData>
        </a:graphic>
      </p:graphicFrame>
      <p:sp>
        <p:nvSpPr>
          <p:cNvPr id="3" name="TextBox 2">
            <a:extLst>
              <a:ext uri="{FF2B5EF4-FFF2-40B4-BE49-F238E27FC236}">
                <a16:creationId xmlns:a16="http://schemas.microsoft.com/office/drawing/2014/main" id="{6F543EB4-3121-B800-06DA-0C258877CF4C}"/>
              </a:ext>
            </a:extLst>
          </p:cNvPr>
          <p:cNvSpPr txBox="1"/>
          <p:nvPr/>
        </p:nvSpPr>
        <p:spPr>
          <a:xfrm>
            <a:off x="473484" y="1383198"/>
            <a:ext cx="8642502" cy="338554"/>
          </a:xfrm>
          <a:prstGeom prst="rect">
            <a:avLst/>
          </a:prstGeom>
          <a:noFill/>
        </p:spPr>
        <p:txBody>
          <a:bodyPr wrap="square" rtlCol="0">
            <a:spAutoFit/>
          </a:bodyPr>
          <a:lstStyle/>
          <a:p>
            <a:r>
              <a:rPr lang="en-GB" sz="1600" dirty="0">
                <a:solidFill>
                  <a:srgbClr val="074842"/>
                </a:solidFill>
                <a:latin typeface="Circular Std Medium" panose="020B0604020101010102" pitchFamily="34" charset="77"/>
                <a:cs typeface="Circular Std Medium" panose="020B0604020101010102" pitchFamily="34" charset="77"/>
              </a:rPr>
              <a:t>Immunosuppressed</a:t>
            </a:r>
            <a:endParaRPr lang="en-US" sz="1600" dirty="0">
              <a:solidFill>
                <a:schemeClr val="bg1"/>
              </a:solidFill>
              <a:latin typeface="Circular Std Medium" panose="020B0604020101010102" pitchFamily="34" charset="77"/>
              <a:cs typeface="Circular Std Medium" panose="020B0604020101010102" pitchFamily="34" charset="77"/>
            </a:endParaRP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2AB55A87-BF5C-0E71-DA7F-37970743AC57}"/>
              </a:ext>
            </a:extLst>
          </p:cNvPr>
          <p:cNvPicPr>
            <a:picLocks noChangeAspect="1"/>
          </p:cNvPicPr>
          <p:nvPr/>
        </p:nvPicPr>
        <p:blipFill>
          <a:blip r:embed="rId3"/>
          <a:stretch>
            <a:fillRect/>
          </a:stretch>
        </p:blipFill>
        <p:spPr>
          <a:xfrm>
            <a:off x="504487" y="5160300"/>
            <a:ext cx="1043899" cy="1315282"/>
          </a:xfrm>
          <a:prstGeom prst="rect">
            <a:avLst/>
          </a:prstGeom>
        </p:spPr>
      </p:pic>
      <p:pic>
        <p:nvPicPr>
          <p:cNvPr id="29" name="Picture 28" descr="Graphical user interface, text, application, chat or text message&#10;&#10;Description automatically generated">
            <a:extLst>
              <a:ext uri="{FF2B5EF4-FFF2-40B4-BE49-F238E27FC236}">
                <a16:creationId xmlns:a16="http://schemas.microsoft.com/office/drawing/2014/main" id="{A1A310AE-E84E-B2CE-5097-323C152CB0C9}"/>
              </a:ext>
            </a:extLst>
          </p:cNvPr>
          <p:cNvPicPr>
            <a:picLocks noChangeAspect="1"/>
          </p:cNvPicPr>
          <p:nvPr/>
        </p:nvPicPr>
        <p:blipFill>
          <a:blip r:embed="rId4"/>
          <a:stretch>
            <a:fillRect/>
          </a:stretch>
        </p:blipFill>
        <p:spPr>
          <a:xfrm>
            <a:off x="473484" y="1834091"/>
            <a:ext cx="1043900" cy="1315283"/>
          </a:xfrm>
          <a:prstGeom prst="rect">
            <a:avLst/>
          </a:prstGeom>
        </p:spPr>
      </p:pic>
      <p:pic>
        <p:nvPicPr>
          <p:cNvPr id="31" name="Picture 30" descr="Graphical user interface, text, application, chat or text message&#10;&#10;Description automatically generated">
            <a:extLst>
              <a:ext uri="{FF2B5EF4-FFF2-40B4-BE49-F238E27FC236}">
                <a16:creationId xmlns:a16="http://schemas.microsoft.com/office/drawing/2014/main" id="{5184327B-EA4D-3B65-8BA2-18111666C094}"/>
              </a:ext>
            </a:extLst>
          </p:cNvPr>
          <p:cNvPicPr>
            <a:picLocks noChangeAspect="1"/>
          </p:cNvPicPr>
          <p:nvPr/>
        </p:nvPicPr>
        <p:blipFill>
          <a:blip r:embed="rId5"/>
          <a:stretch>
            <a:fillRect/>
          </a:stretch>
        </p:blipFill>
        <p:spPr>
          <a:xfrm>
            <a:off x="508777" y="3529625"/>
            <a:ext cx="1039609" cy="1309876"/>
          </a:xfrm>
          <a:prstGeom prst="rect">
            <a:avLst/>
          </a:prstGeom>
        </p:spPr>
      </p:pic>
      <p:sp>
        <p:nvSpPr>
          <p:cNvPr id="32" name="Oval 31">
            <a:hlinkClick r:id="rId6"/>
            <a:extLst>
              <a:ext uri="{FF2B5EF4-FFF2-40B4-BE49-F238E27FC236}">
                <a16:creationId xmlns:a16="http://schemas.microsoft.com/office/drawing/2014/main" id="{3342F0A2-3DCB-E621-62DB-92E1EBC0CC23}"/>
              </a:ext>
            </a:extLst>
          </p:cNvPr>
          <p:cNvSpPr/>
          <p:nvPr/>
        </p:nvSpPr>
        <p:spPr>
          <a:xfrm>
            <a:off x="3622955" y="251925"/>
            <a:ext cx="1171780" cy="1158674"/>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074842"/>
                </a:solidFill>
                <a:latin typeface="Circular Std Medium" panose="020B0604020101010102" pitchFamily="34" charset="77"/>
                <a:cs typeface="Circular Std Medium" panose="020B0604020101010102" pitchFamily="34" charset="77"/>
                <a:hlinkClick r:id="rId6">
                  <a:extLst>
                    <a:ext uri="{A12FA001-AC4F-418D-AE19-62706E023703}">
                      <ahyp:hlinkClr xmlns:ahyp="http://schemas.microsoft.com/office/drawing/2018/hyperlinkcolor" xmlns="" val="tx"/>
                    </a:ext>
                  </a:extLst>
                </a:hlinkClick>
              </a:rPr>
              <a:t>Download the assets here </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spTree>
    <p:extLst>
      <p:ext uri="{BB962C8B-B14F-4D97-AF65-F5344CB8AC3E}">
        <p14:creationId xmlns:p14="http://schemas.microsoft.com/office/powerpoint/2010/main" val="113145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123D-0CB1-585B-1E7C-59932827A277}"/>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B1E091A6-2969-D995-2C80-1A3BAEAEEC0C}"/>
              </a:ext>
            </a:extLst>
          </p:cNvPr>
          <p:cNvPicPr>
            <a:picLocks noGrp="1" noChangeAspect="1"/>
          </p:cNvPicPr>
          <p:nvPr>
            <p:ph idx="1"/>
          </p:nvPr>
        </p:nvPicPr>
        <p:blipFill>
          <a:blip r:embed="rId2"/>
          <a:stretch>
            <a:fillRect/>
          </a:stretch>
        </p:blipFill>
        <p:spPr>
          <a:xfrm>
            <a:off x="0" y="0"/>
            <a:ext cx="9312275" cy="6698786"/>
          </a:xfrm>
        </p:spPr>
      </p:pic>
      <p:sp>
        <p:nvSpPr>
          <p:cNvPr id="4" name="TextBox 3">
            <a:extLst>
              <a:ext uri="{FF2B5EF4-FFF2-40B4-BE49-F238E27FC236}">
                <a16:creationId xmlns:a16="http://schemas.microsoft.com/office/drawing/2014/main" id="{F0A3DDAC-D909-244A-58AB-2DD3443673E4}"/>
              </a:ext>
            </a:extLst>
          </p:cNvPr>
          <p:cNvSpPr txBox="1"/>
          <p:nvPr/>
        </p:nvSpPr>
        <p:spPr>
          <a:xfrm>
            <a:off x="669773" y="1433622"/>
            <a:ext cx="8642502" cy="307777"/>
          </a:xfrm>
          <a:prstGeom prst="rect">
            <a:avLst/>
          </a:prstGeom>
          <a:noFill/>
        </p:spPr>
        <p:txBody>
          <a:bodyPr wrap="square" rtlCol="0">
            <a:spAutoFit/>
          </a:bodyPr>
          <a:lstStyle/>
          <a:p>
            <a:r>
              <a:rPr lang="en-GB" sz="1400" dirty="0">
                <a:solidFill>
                  <a:srgbClr val="074842"/>
                </a:solidFill>
                <a:latin typeface="Circular Std Medium" panose="020B0604020101010102" pitchFamily="34" charset="77"/>
                <a:cs typeface="Circular Std Medium" panose="020B0604020101010102" pitchFamily="34" charset="77"/>
              </a:rPr>
              <a:t>Urdu (For alt text please use the caption as it summarises the text in the graphic) </a:t>
            </a:r>
            <a:endParaRPr lang="en-US" sz="1400" dirty="0">
              <a:solidFill>
                <a:schemeClr val="bg1"/>
              </a:solidFill>
              <a:latin typeface="Circular Std Medium" panose="020B0604020101010102" pitchFamily="34" charset="77"/>
              <a:cs typeface="Circular Std Medium" panose="020B0604020101010102" pitchFamily="34" charset="77"/>
            </a:endParaRPr>
          </a:p>
        </p:txBody>
      </p:sp>
      <p:graphicFrame>
        <p:nvGraphicFramePr>
          <p:cNvPr id="8" name="Table 11">
            <a:extLst>
              <a:ext uri="{FF2B5EF4-FFF2-40B4-BE49-F238E27FC236}">
                <a16:creationId xmlns:a16="http://schemas.microsoft.com/office/drawing/2014/main" id="{77D3A217-1C8A-DF74-DEC9-46B3320377BB}"/>
              </a:ext>
            </a:extLst>
          </p:cNvPr>
          <p:cNvGraphicFramePr>
            <a:graphicFrameLocks noGrp="1"/>
          </p:cNvGraphicFramePr>
          <p:nvPr>
            <p:extLst>
              <p:ext uri="{D42A27DB-BD31-4B8C-83A1-F6EECF244321}">
                <p14:modId xmlns:p14="http://schemas.microsoft.com/office/powerpoint/2010/main" val="3215977258"/>
              </p:ext>
            </p:extLst>
          </p:nvPr>
        </p:nvGraphicFramePr>
        <p:xfrm>
          <a:off x="640220" y="1772176"/>
          <a:ext cx="4227884" cy="4700653"/>
        </p:xfrm>
        <a:graphic>
          <a:graphicData uri="http://schemas.openxmlformats.org/drawingml/2006/table">
            <a:tbl>
              <a:tblPr firstRow="1" bandRow="1">
                <a:tableStyleId>{93296810-A885-4BE3-A3E7-6D5BEEA58F35}</a:tableStyleId>
              </a:tblPr>
              <a:tblGrid>
                <a:gridCol w="1087403">
                  <a:extLst>
                    <a:ext uri="{9D8B030D-6E8A-4147-A177-3AD203B41FA5}">
                      <a16:colId xmlns:a16="http://schemas.microsoft.com/office/drawing/2014/main" val="2298416602"/>
                    </a:ext>
                  </a:extLst>
                </a:gridCol>
                <a:gridCol w="3140481">
                  <a:extLst>
                    <a:ext uri="{9D8B030D-6E8A-4147-A177-3AD203B41FA5}">
                      <a16:colId xmlns:a16="http://schemas.microsoft.com/office/drawing/2014/main" val="1680563652"/>
                    </a:ext>
                  </a:extLst>
                </a:gridCol>
              </a:tblGrid>
              <a:tr h="1578871">
                <a:tc>
                  <a:txBody>
                    <a:bodyPr/>
                    <a:lstStyle/>
                    <a:p>
                      <a:endParaRPr lang="en-US" sz="20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r-PK" sz="1000" dirty="0">
                          <a:solidFill>
                            <a:srgbClr val="074842"/>
                          </a:solidFill>
                        </a:rPr>
                        <a:t>جبکہ ہم کووڈ-19 کے مطابقت کرتے ہیں، یہ ایک بڑی خطرہ کے طور پر باقاعدگی سے رہتا ہے، ہفتہ وار ہزاروں لوگوں کو بیماری کا شدید مرض اور داخلے کے ذریعہ بھرتی کرتا ہے</a:t>
                      </a:r>
                      <a:endParaRPr lang="en-GB" sz="10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000" dirty="0">
                        <a:solidFill>
                          <a:srgbClr val="074842"/>
                        </a:solidFill>
                      </a:endParaRPr>
                    </a:p>
                    <a:p>
                      <a:pPr algn="r"/>
                      <a:r>
                        <a:rPr lang="ur-PK" sz="1000" dirty="0">
                          <a:solidFill>
                            <a:srgbClr val="074842"/>
                          </a:solidFill>
                        </a:rPr>
                        <a:t>آپ آن لائن بکنگ کرسکتے ہیں </a:t>
                      </a:r>
                      <a:endParaRPr lang="en-GB" sz="1000" dirty="0">
                        <a:solidFill>
                          <a:srgbClr val="074842"/>
                        </a:solidFill>
                      </a:endParaRPr>
                    </a:p>
                    <a:p>
                      <a:pPr algn="r"/>
                      <a:r>
                        <a:rPr lang="ur-PK" sz="1000" dirty="0">
                          <a:solidFill>
                            <a:srgbClr val="074842"/>
                          </a:solidFill>
                        </a:rPr>
                        <a:t>یا119 پ کال کرسکتے ہیں</a:t>
                      </a:r>
                      <a:endParaRPr lang="en-US" sz="1000" dirty="0">
                        <a:solidFill>
                          <a:srgbClr val="074842"/>
                        </a:solidFill>
                      </a:endParaRPr>
                    </a:p>
                    <a:p>
                      <a:pPr algn="r"/>
                      <a:endParaRPr lang="en-US" sz="10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ur-PK" sz="1000" dirty="0">
                          <a:solidFill>
                            <a:srgbClr val="074842"/>
                          </a:solidFill>
                        </a:rPr>
                        <a:t>بکنگ ویب سائٹ</a:t>
                      </a:r>
                      <a:endParaRPr lang="en-GB" sz="10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err="1">
                          <a:solidFill>
                            <a:srgbClr val="074842"/>
                          </a:solidFill>
                        </a:rPr>
                        <a:t>nhs.uk</a:t>
                      </a:r>
                      <a:r>
                        <a:rPr lang="en-US" sz="1000" dirty="0">
                          <a:solidFill>
                            <a:srgbClr val="074842"/>
                          </a:solidFill>
                        </a:rPr>
                        <a:t>/</a:t>
                      </a:r>
                      <a:r>
                        <a:rPr lang="en-US" sz="1000" dirty="0" err="1">
                          <a:solidFill>
                            <a:srgbClr val="074842"/>
                          </a:solidFill>
                        </a:rPr>
                        <a:t>covidvaccination</a:t>
                      </a:r>
                      <a:r>
                        <a:rPr lang="en-GB" sz="1000" dirty="0">
                          <a:solidFill>
                            <a:srgbClr val="074842"/>
                          </a:solidFill>
                        </a:rPr>
                        <a:t> </a:t>
                      </a:r>
                      <a:endParaRPr lang="en-US" sz="1000" dirty="0">
                        <a:solidFill>
                          <a:srgbClr val="074842"/>
                        </a:solidFill>
                      </a:endParaRPr>
                    </a:p>
                  </a:txBody>
                  <a:tcPr/>
                </a:tc>
                <a:extLst>
                  <a:ext uri="{0D108BD9-81ED-4DB2-BD59-A6C34878D82A}">
                    <a16:rowId xmlns:a16="http://schemas.microsoft.com/office/drawing/2014/main" val="2538172541"/>
                  </a:ext>
                </a:extLst>
              </a:tr>
              <a:tr h="1737360">
                <a:tc>
                  <a:txBody>
                    <a:bodyPr/>
                    <a:lstStyle/>
                    <a:p>
                      <a:endParaRPr lang="en-US" sz="2000" dirty="0"/>
                    </a:p>
                  </a:txBody>
                  <a:tcPr/>
                </a:tc>
                <a:tc>
                  <a:txBody>
                    <a:bodyPr/>
                    <a:lstStyle/>
                    <a:p>
                      <a:pPr algn="r"/>
                      <a:r>
                        <a:rPr lang="ur-PK" sz="1200" dirty="0">
                          <a:solidFill>
                            <a:srgbClr val="074842"/>
                          </a:solidFill>
                        </a:rPr>
                        <a:t>اگر آپ کی عمر 75 سال یا اس سے زیادہ ہے تو آپ کو جلد ہی خط، ای میل یا ٹیکسٹ کے ذریعے آپ کی کوویڈ اسپرنگ بوسٹر اپائنٹمنٹ موصول ہوگی۔</a:t>
                      </a:r>
                      <a:endParaRPr lang="en-GB" sz="1200" dirty="0">
                        <a:solidFill>
                          <a:srgbClr val="074842"/>
                        </a:solidFill>
                      </a:endParaRPr>
                    </a:p>
                    <a:p>
                      <a:pPr algn="r"/>
                      <a:endParaRPr lang="en-GB" sz="1200" dirty="0">
                        <a:solidFill>
                          <a:srgbClr val="074842"/>
                        </a:solidFill>
                      </a:endParaRPr>
                    </a:p>
                    <a:p>
                      <a:pPr algn="r"/>
                      <a:r>
                        <a:rPr lang="ur-PK" sz="1200" dirty="0">
                          <a:solidFill>
                            <a:srgbClr val="074842"/>
                          </a:solidFill>
                        </a:rPr>
                        <a:t>آپ آن لائن بکنگ کرسکتے ہیں                                      یا 119 پ کال کرسکتے ہیں</a:t>
                      </a:r>
                      <a:endParaRPr lang="en-US" sz="12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ur-PK" sz="1200" dirty="0">
                          <a:solidFill>
                            <a:srgbClr val="074842"/>
                          </a:solidFill>
                        </a:rPr>
                        <a:t>بکنگ ویب سائٹ</a:t>
                      </a:r>
                      <a:endParaRPr lang="en-GB" sz="12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err="1">
                          <a:solidFill>
                            <a:srgbClr val="074842"/>
                          </a:solidFill>
                        </a:rPr>
                        <a:t>nhs.uk</a:t>
                      </a:r>
                      <a:r>
                        <a:rPr lang="en-US" sz="1200" dirty="0">
                          <a:solidFill>
                            <a:srgbClr val="074842"/>
                          </a:solidFill>
                        </a:rPr>
                        <a:t>/</a:t>
                      </a:r>
                      <a:r>
                        <a:rPr lang="en-US" sz="1200" dirty="0" err="1">
                          <a:solidFill>
                            <a:srgbClr val="074842"/>
                          </a:solidFill>
                        </a:rPr>
                        <a:t>covidvaccination</a:t>
                      </a:r>
                      <a:r>
                        <a:rPr lang="en-GB" sz="1200" dirty="0">
                          <a:solidFill>
                            <a:srgbClr val="074842"/>
                          </a:solidFill>
                        </a:rPr>
                        <a:t> </a:t>
                      </a:r>
                      <a:endParaRPr lang="en-US" sz="1200" dirty="0">
                        <a:solidFill>
                          <a:srgbClr val="074842"/>
                        </a:solidFill>
                      </a:endParaRPr>
                    </a:p>
                  </a:txBody>
                  <a:tcPr/>
                </a:tc>
                <a:extLst>
                  <a:ext uri="{0D108BD9-81ED-4DB2-BD59-A6C34878D82A}">
                    <a16:rowId xmlns:a16="http://schemas.microsoft.com/office/drawing/2014/main" val="3653335602"/>
                  </a:ext>
                </a:extLst>
              </a:tr>
              <a:tr h="1384422">
                <a:tc>
                  <a:txBody>
                    <a:bodyPr/>
                    <a:lstStyle/>
                    <a:p>
                      <a:endParaRPr lang="en-US" sz="2000" dirty="0"/>
                    </a:p>
                  </a:txBody>
                  <a:tcPr/>
                </a:tc>
                <a:tc>
                  <a:txBody>
                    <a:bodyPr/>
                    <a:lstStyle/>
                    <a:p>
                      <a:pPr algn="r"/>
                      <a:r>
                        <a:rPr lang="ur-PK" sz="1000" dirty="0">
                          <a:solidFill>
                            <a:srgbClr val="074842"/>
                          </a:solidFill>
                        </a:rPr>
                        <a:t>5  یا اس سے زیادہ عمر کے لوگ جن کی مزاج کی حفاظت کمزور ہے وہ کوویڈ-19 کے اسپرنگ بوسٹر کے لئے اہل ہیں</a:t>
                      </a:r>
                      <a:endParaRPr lang="en-GB" sz="1000" dirty="0">
                        <a:solidFill>
                          <a:srgbClr val="074842"/>
                        </a:solidFill>
                      </a:endParaRPr>
                    </a:p>
                    <a:p>
                      <a:pPr algn="r"/>
                      <a:endParaRPr lang="en-GB" sz="1000" dirty="0">
                        <a:solidFill>
                          <a:srgbClr val="074842"/>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1000" dirty="0">
                          <a:solidFill>
                            <a:srgbClr val="074842"/>
                          </a:solidFill>
                        </a:rPr>
                        <a:t>آپ آن لائن بکنگ کرسکتے ہیں یا119 پ کال کرسکتے ہیں</a:t>
                      </a:r>
                      <a:endParaRPr lang="en-US" sz="1000" dirty="0">
                        <a:solidFill>
                          <a:srgbClr val="074842"/>
                        </a:solidFill>
                      </a:endParaRPr>
                    </a:p>
                    <a:p>
                      <a:pPr algn="r"/>
                      <a:endParaRPr lang="en-US" sz="10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ur-PK" sz="1000" dirty="0">
                          <a:solidFill>
                            <a:srgbClr val="074842"/>
                          </a:solidFill>
                        </a:rPr>
                        <a:t>بکنگ ویب سائٹ</a:t>
                      </a:r>
                      <a:endParaRPr lang="en-GB" sz="1000" dirty="0">
                        <a:solidFill>
                          <a:srgbClr val="074842"/>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err="1">
                          <a:solidFill>
                            <a:srgbClr val="074842"/>
                          </a:solidFill>
                        </a:rPr>
                        <a:t>nhs.uk</a:t>
                      </a:r>
                      <a:r>
                        <a:rPr lang="en-US" sz="1000" dirty="0">
                          <a:solidFill>
                            <a:srgbClr val="074842"/>
                          </a:solidFill>
                        </a:rPr>
                        <a:t>/</a:t>
                      </a:r>
                      <a:r>
                        <a:rPr lang="en-US" sz="1000" dirty="0" err="1">
                          <a:solidFill>
                            <a:srgbClr val="074842"/>
                          </a:solidFill>
                        </a:rPr>
                        <a:t>covidvaccination</a:t>
                      </a:r>
                      <a:r>
                        <a:rPr lang="en-GB" sz="1000" dirty="0">
                          <a:solidFill>
                            <a:srgbClr val="074842"/>
                          </a:solidFill>
                        </a:rPr>
                        <a:t> </a:t>
                      </a:r>
                      <a:endParaRPr lang="en-US" sz="1000" dirty="0">
                        <a:solidFill>
                          <a:srgbClr val="074842"/>
                        </a:solidFill>
                      </a:endParaRPr>
                    </a:p>
                    <a:p>
                      <a:pPr algn="r"/>
                      <a:endParaRPr lang="en-US" sz="1000" dirty="0">
                        <a:solidFill>
                          <a:srgbClr val="074842"/>
                        </a:solidFill>
                      </a:endParaRPr>
                    </a:p>
                  </a:txBody>
                  <a:tcPr/>
                </a:tc>
                <a:extLst>
                  <a:ext uri="{0D108BD9-81ED-4DB2-BD59-A6C34878D82A}">
                    <a16:rowId xmlns:a16="http://schemas.microsoft.com/office/drawing/2014/main" val="3212610540"/>
                  </a:ext>
                </a:extLst>
              </a:tr>
            </a:tbl>
          </a:graphicData>
        </a:graphic>
      </p:graphicFrame>
      <p:pic>
        <p:nvPicPr>
          <p:cNvPr id="18" name="Picture 17" descr="Graphical user interface, text, application, chat or text message&#10;&#10;Description automatically generated">
            <a:extLst>
              <a:ext uri="{FF2B5EF4-FFF2-40B4-BE49-F238E27FC236}">
                <a16:creationId xmlns:a16="http://schemas.microsoft.com/office/drawing/2014/main" id="{CA121B93-9AC3-5181-F286-F67D906F9763}"/>
              </a:ext>
            </a:extLst>
          </p:cNvPr>
          <p:cNvPicPr>
            <a:picLocks noChangeAspect="1"/>
          </p:cNvPicPr>
          <p:nvPr/>
        </p:nvPicPr>
        <p:blipFill>
          <a:blip r:embed="rId3"/>
          <a:stretch>
            <a:fillRect/>
          </a:stretch>
        </p:blipFill>
        <p:spPr>
          <a:xfrm>
            <a:off x="669773" y="3349393"/>
            <a:ext cx="1074689" cy="1354076"/>
          </a:xfrm>
          <a:prstGeom prst="rect">
            <a:avLst/>
          </a:prstGeom>
        </p:spPr>
      </p:pic>
      <p:pic>
        <p:nvPicPr>
          <p:cNvPr id="22" name="Picture 21" descr="Text&#10;&#10;Description automatically generated">
            <a:extLst>
              <a:ext uri="{FF2B5EF4-FFF2-40B4-BE49-F238E27FC236}">
                <a16:creationId xmlns:a16="http://schemas.microsoft.com/office/drawing/2014/main" id="{2540FFC5-7BC0-B516-71A9-84243BC6D7BA}"/>
              </a:ext>
            </a:extLst>
          </p:cNvPr>
          <p:cNvPicPr>
            <a:picLocks noChangeAspect="1"/>
          </p:cNvPicPr>
          <p:nvPr/>
        </p:nvPicPr>
        <p:blipFill>
          <a:blip r:embed="rId4"/>
          <a:stretch>
            <a:fillRect/>
          </a:stretch>
        </p:blipFill>
        <p:spPr>
          <a:xfrm>
            <a:off x="640220" y="4926610"/>
            <a:ext cx="1074689" cy="1354076"/>
          </a:xfrm>
          <a:prstGeom prst="rect">
            <a:avLst/>
          </a:prstGeom>
        </p:spPr>
      </p:pic>
      <p:pic>
        <p:nvPicPr>
          <p:cNvPr id="24" name="Picture 23" descr="Text&#10;&#10;Description automatically generated">
            <a:extLst>
              <a:ext uri="{FF2B5EF4-FFF2-40B4-BE49-F238E27FC236}">
                <a16:creationId xmlns:a16="http://schemas.microsoft.com/office/drawing/2014/main" id="{CFCB19F7-DB8E-0F50-4843-F5400B6B0C27}"/>
              </a:ext>
            </a:extLst>
          </p:cNvPr>
          <p:cNvPicPr>
            <a:picLocks noChangeAspect="1"/>
          </p:cNvPicPr>
          <p:nvPr/>
        </p:nvPicPr>
        <p:blipFill>
          <a:blip r:embed="rId5"/>
          <a:stretch>
            <a:fillRect/>
          </a:stretch>
        </p:blipFill>
        <p:spPr>
          <a:xfrm>
            <a:off x="640221" y="1819812"/>
            <a:ext cx="1074689" cy="1354076"/>
          </a:xfrm>
          <a:prstGeom prst="rect">
            <a:avLst/>
          </a:prstGeom>
        </p:spPr>
      </p:pic>
      <p:sp>
        <p:nvSpPr>
          <p:cNvPr id="25" name="TextBox 24">
            <a:extLst>
              <a:ext uri="{FF2B5EF4-FFF2-40B4-BE49-F238E27FC236}">
                <a16:creationId xmlns:a16="http://schemas.microsoft.com/office/drawing/2014/main" id="{81E17F45-6531-9BE7-461A-82E562A4E9E4}"/>
              </a:ext>
            </a:extLst>
          </p:cNvPr>
          <p:cNvSpPr txBox="1"/>
          <p:nvPr/>
        </p:nvSpPr>
        <p:spPr>
          <a:xfrm>
            <a:off x="1744462" y="3008698"/>
            <a:ext cx="1220563" cy="215444"/>
          </a:xfrm>
          <a:prstGeom prst="rect">
            <a:avLst/>
          </a:prstGeom>
          <a:noFill/>
        </p:spPr>
        <p:txBody>
          <a:bodyPr wrap="square" rtlCol="0">
            <a:spAutoFit/>
          </a:bodyPr>
          <a:lstStyle/>
          <a:p>
            <a:r>
              <a:rPr lang="en-GB" sz="800" dirty="0">
                <a:solidFill>
                  <a:srgbClr val="074842"/>
                </a:solidFill>
                <a:latin typeface="Circular Std Medium" panose="020B0604020101010102" pitchFamily="34" charset="77"/>
                <a:cs typeface="Circular Std Medium" panose="020B0604020101010102" pitchFamily="34" charset="77"/>
              </a:rPr>
              <a:t>General</a:t>
            </a:r>
            <a:endParaRPr lang="en-US" sz="800" dirty="0">
              <a:solidFill>
                <a:schemeClr val="bg1"/>
              </a:solidFill>
              <a:latin typeface="Circular Std Medium" panose="020B0604020101010102" pitchFamily="34" charset="77"/>
              <a:cs typeface="Circular Std Medium" panose="020B0604020101010102" pitchFamily="34" charset="77"/>
            </a:endParaRPr>
          </a:p>
        </p:txBody>
      </p:sp>
      <p:sp>
        <p:nvSpPr>
          <p:cNvPr id="26" name="TextBox 25">
            <a:extLst>
              <a:ext uri="{FF2B5EF4-FFF2-40B4-BE49-F238E27FC236}">
                <a16:creationId xmlns:a16="http://schemas.microsoft.com/office/drawing/2014/main" id="{4BEB78E2-B93E-2744-46D4-0D2215B23DA6}"/>
              </a:ext>
            </a:extLst>
          </p:cNvPr>
          <p:cNvSpPr txBox="1"/>
          <p:nvPr/>
        </p:nvSpPr>
        <p:spPr>
          <a:xfrm>
            <a:off x="1773446" y="4803499"/>
            <a:ext cx="1012040" cy="246221"/>
          </a:xfrm>
          <a:prstGeom prst="rect">
            <a:avLst/>
          </a:prstGeom>
          <a:noFill/>
        </p:spPr>
        <p:txBody>
          <a:bodyPr wrap="square" rtlCol="0">
            <a:spAutoFit/>
          </a:bodyPr>
          <a:lstStyle/>
          <a:p>
            <a:r>
              <a:rPr lang="en-GB" sz="1000" dirty="0">
                <a:solidFill>
                  <a:srgbClr val="074842"/>
                </a:solidFill>
                <a:latin typeface="Circular Std Medium" panose="020B0604020101010102" pitchFamily="34" charset="77"/>
                <a:cs typeface="Circular Std Medium" panose="020B0604020101010102" pitchFamily="34" charset="77"/>
              </a:rPr>
              <a:t>75+</a:t>
            </a:r>
            <a:endParaRPr lang="en-US" sz="1000" dirty="0">
              <a:solidFill>
                <a:schemeClr val="bg1"/>
              </a:solidFill>
              <a:latin typeface="Circular Std Medium" panose="020B0604020101010102" pitchFamily="34" charset="77"/>
              <a:cs typeface="Circular Std Medium" panose="020B0604020101010102" pitchFamily="34" charset="77"/>
            </a:endParaRPr>
          </a:p>
        </p:txBody>
      </p:sp>
      <p:sp>
        <p:nvSpPr>
          <p:cNvPr id="27" name="TextBox 26">
            <a:extLst>
              <a:ext uri="{FF2B5EF4-FFF2-40B4-BE49-F238E27FC236}">
                <a16:creationId xmlns:a16="http://schemas.microsoft.com/office/drawing/2014/main" id="{C867C2A6-5385-406A-FF1C-9E3024820244}"/>
              </a:ext>
            </a:extLst>
          </p:cNvPr>
          <p:cNvSpPr txBox="1"/>
          <p:nvPr/>
        </p:nvSpPr>
        <p:spPr>
          <a:xfrm>
            <a:off x="1714909" y="6212289"/>
            <a:ext cx="1195545" cy="215444"/>
          </a:xfrm>
          <a:prstGeom prst="rect">
            <a:avLst/>
          </a:prstGeom>
          <a:noFill/>
        </p:spPr>
        <p:txBody>
          <a:bodyPr wrap="square" rtlCol="0">
            <a:spAutoFit/>
          </a:bodyPr>
          <a:lstStyle/>
          <a:p>
            <a:r>
              <a:rPr lang="en-GB" sz="800" dirty="0">
                <a:solidFill>
                  <a:srgbClr val="074842"/>
                </a:solidFill>
                <a:latin typeface="Circular Std Medium" panose="020B0604020101010102" pitchFamily="34" charset="77"/>
                <a:cs typeface="Circular Std Medium" panose="020B0604020101010102" pitchFamily="34" charset="77"/>
              </a:rPr>
              <a:t>Immunosuppressed</a:t>
            </a:r>
            <a:endParaRPr lang="en-US" sz="800" dirty="0">
              <a:solidFill>
                <a:schemeClr val="bg1"/>
              </a:solidFill>
              <a:latin typeface="Circular Std Medium" panose="020B0604020101010102" pitchFamily="34" charset="77"/>
              <a:cs typeface="Circular Std Medium" panose="020B0604020101010102" pitchFamily="34" charset="77"/>
            </a:endParaRPr>
          </a:p>
        </p:txBody>
      </p:sp>
      <p:sp>
        <p:nvSpPr>
          <p:cNvPr id="32" name="Oval 31">
            <a:hlinkClick r:id="rId6"/>
            <a:extLst>
              <a:ext uri="{FF2B5EF4-FFF2-40B4-BE49-F238E27FC236}">
                <a16:creationId xmlns:a16="http://schemas.microsoft.com/office/drawing/2014/main" id="{3342F0A2-3DCB-E621-62DB-92E1EBC0CC23}"/>
              </a:ext>
            </a:extLst>
          </p:cNvPr>
          <p:cNvSpPr/>
          <p:nvPr/>
        </p:nvSpPr>
        <p:spPr>
          <a:xfrm>
            <a:off x="3622955" y="251925"/>
            <a:ext cx="1171780" cy="1158674"/>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074842"/>
                </a:solidFill>
                <a:latin typeface="Circular Std Medium" panose="020B0604020101010102" pitchFamily="34" charset="77"/>
                <a:cs typeface="Circular Std Medium" panose="020B0604020101010102" pitchFamily="34" charset="77"/>
                <a:hlinkClick r:id="rId6">
                  <a:extLst>
                    <a:ext uri="{A12FA001-AC4F-418D-AE19-62706E023703}">
                      <ahyp:hlinkClr xmlns:ahyp="http://schemas.microsoft.com/office/drawing/2018/hyperlinkcolor" xmlns="" val="tx"/>
                    </a:ext>
                  </a:extLst>
                </a:hlinkClick>
              </a:rPr>
              <a:t>Download the assets here </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pic>
        <p:nvPicPr>
          <p:cNvPr id="9" name="Picture 8" descr="A group of people in clothing&#10;&#10;Description automatically generated with medium confidence">
            <a:extLst>
              <a:ext uri="{FF2B5EF4-FFF2-40B4-BE49-F238E27FC236}">
                <a16:creationId xmlns:a16="http://schemas.microsoft.com/office/drawing/2014/main" id="{7AC7CB28-2EDB-0B0B-F1A8-C128F81C6010}"/>
              </a:ext>
            </a:extLst>
          </p:cNvPr>
          <p:cNvPicPr>
            <a:picLocks noChangeAspect="1"/>
          </p:cNvPicPr>
          <p:nvPr/>
        </p:nvPicPr>
        <p:blipFill rotWithShape="1">
          <a:blip r:embed="rId7"/>
          <a:srcRect r="35064"/>
          <a:stretch/>
        </p:blipFill>
        <p:spPr>
          <a:xfrm>
            <a:off x="5197189" y="2722157"/>
            <a:ext cx="4115086" cy="3962624"/>
          </a:xfrm>
          <a:prstGeom prst="rect">
            <a:avLst/>
          </a:prstGeom>
        </p:spPr>
      </p:pic>
    </p:spTree>
    <p:extLst>
      <p:ext uri="{BB962C8B-B14F-4D97-AF65-F5344CB8AC3E}">
        <p14:creationId xmlns:p14="http://schemas.microsoft.com/office/powerpoint/2010/main" val="31133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2EAB0CBC-F264-2D37-1DCF-6C548AD84FE8}"/>
              </a:ext>
            </a:extLst>
          </p:cNvPr>
          <p:cNvPicPr>
            <a:picLocks noGrp="1" noChangeAspect="1"/>
          </p:cNvPicPr>
          <p:nvPr>
            <p:ph idx="1"/>
          </p:nvPr>
        </p:nvPicPr>
        <p:blipFill>
          <a:blip r:embed="rId2"/>
          <a:stretch>
            <a:fillRect/>
          </a:stretch>
        </p:blipFill>
        <p:spPr>
          <a:xfrm>
            <a:off x="0" y="0"/>
            <a:ext cx="9312275" cy="6698786"/>
          </a:xfrm>
        </p:spPr>
      </p:pic>
      <p:pic>
        <p:nvPicPr>
          <p:cNvPr id="14" name="Picture 13" descr="Graphical user interface, text&#10;&#10;Description automatically generated">
            <a:extLst>
              <a:ext uri="{FF2B5EF4-FFF2-40B4-BE49-F238E27FC236}">
                <a16:creationId xmlns:a16="http://schemas.microsoft.com/office/drawing/2014/main" id="{A2CAE0DA-5B03-D4CF-7BE8-CD72A42D0ACB}"/>
              </a:ext>
            </a:extLst>
          </p:cNvPr>
          <p:cNvPicPr>
            <a:picLocks noChangeAspect="1"/>
          </p:cNvPicPr>
          <p:nvPr/>
        </p:nvPicPr>
        <p:blipFill>
          <a:blip r:embed="rId3"/>
          <a:stretch>
            <a:fillRect/>
          </a:stretch>
        </p:blipFill>
        <p:spPr>
          <a:xfrm>
            <a:off x="6202725" y="2732332"/>
            <a:ext cx="1821973" cy="2578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F326AAB1-7889-F019-9B89-3248C863AB3A}"/>
              </a:ext>
            </a:extLst>
          </p:cNvPr>
          <p:cNvSpPr txBox="1"/>
          <p:nvPr/>
        </p:nvSpPr>
        <p:spPr>
          <a:xfrm>
            <a:off x="763079" y="1420521"/>
            <a:ext cx="8642502" cy="769313"/>
          </a:xfrm>
          <a:prstGeom prst="rect">
            <a:avLst/>
          </a:prstGeom>
          <a:noFill/>
        </p:spPr>
        <p:txBody>
          <a:bodyPr wrap="square" rtlCol="0">
            <a:spAutoFit/>
          </a:bodyPr>
          <a:lstStyle/>
          <a:p>
            <a:r>
              <a:rPr lang="en-GB" sz="4399" b="1" dirty="0">
                <a:solidFill>
                  <a:srgbClr val="074842"/>
                </a:solidFill>
                <a:latin typeface="Circular Std Black" panose="020B0604020101010102" pitchFamily="34" charset="77"/>
                <a:cs typeface="Circular Std Black" panose="020B0604020101010102" pitchFamily="34" charset="77"/>
              </a:rPr>
              <a:t>Posters</a:t>
            </a:r>
            <a:endParaRPr lang="en-US" sz="4399" b="1" dirty="0">
              <a:solidFill>
                <a:schemeClr val="bg1"/>
              </a:solidFill>
              <a:latin typeface="Circular Std Black" panose="020B0604020101010102" pitchFamily="34" charset="77"/>
              <a:cs typeface="Circular Std Black" panose="020B0604020101010102" pitchFamily="34" charset="77"/>
            </a:endParaRPr>
          </a:p>
        </p:txBody>
      </p:sp>
      <p:sp>
        <p:nvSpPr>
          <p:cNvPr id="9" name="Oval 8">
            <a:hlinkClick r:id="rId4"/>
            <a:extLst>
              <a:ext uri="{FF2B5EF4-FFF2-40B4-BE49-F238E27FC236}">
                <a16:creationId xmlns:a16="http://schemas.microsoft.com/office/drawing/2014/main" id="{50A4909E-5DE5-2B6D-60C9-3F66F687061D}"/>
              </a:ext>
            </a:extLst>
          </p:cNvPr>
          <p:cNvSpPr/>
          <p:nvPr/>
        </p:nvSpPr>
        <p:spPr>
          <a:xfrm rot="584767">
            <a:off x="7370367" y="4894002"/>
            <a:ext cx="1417688" cy="139105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074842"/>
                </a:solidFill>
                <a:latin typeface="Circular Std Medium" panose="020B0604020101010102" pitchFamily="34" charset="77"/>
                <a:cs typeface="Circular Std Medium" panose="020B0604020101010102" pitchFamily="34" charset="77"/>
                <a:hlinkClick r:id="rId4">
                  <a:extLst>
                    <a:ext uri="{A12FA001-AC4F-418D-AE19-62706E023703}">
                      <ahyp:hlinkClr xmlns:ahyp="http://schemas.microsoft.com/office/drawing/2018/hyperlinkcolor" xmlns="" val="tx"/>
                    </a:ext>
                  </a:extLst>
                </a:hlinkClick>
              </a:rPr>
              <a:t>Click here to download the posters</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pic>
        <p:nvPicPr>
          <p:cNvPr id="4" name="Picture 3" descr="A picture containing text, sign, screenshot&#10;&#10;Description automatically generated">
            <a:extLst>
              <a:ext uri="{FF2B5EF4-FFF2-40B4-BE49-F238E27FC236}">
                <a16:creationId xmlns:a16="http://schemas.microsoft.com/office/drawing/2014/main" id="{B061D2C6-7FB0-6BC6-869F-3718498A9272}"/>
              </a:ext>
            </a:extLst>
          </p:cNvPr>
          <p:cNvPicPr>
            <a:picLocks noChangeAspect="1"/>
          </p:cNvPicPr>
          <p:nvPr/>
        </p:nvPicPr>
        <p:blipFill>
          <a:blip r:embed="rId5"/>
          <a:stretch>
            <a:fillRect/>
          </a:stretch>
        </p:blipFill>
        <p:spPr>
          <a:xfrm>
            <a:off x="4120345" y="2734429"/>
            <a:ext cx="1658646" cy="2346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raphical user interface, text, application&#10;&#10;Description automatically generated">
            <a:extLst>
              <a:ext uri="{FF2B5EF4-FFF2-40B4-BE49-F238E27FC236}">
                <a16:creationId xmlns:a16="http://schemas.microsoft.com/office/drawing/2014/main" id="{C6BD0DFC-AE8D-310E-AACF-7BA28C82B6A1}"/>
              </a:ext>
            </a:extLst>
          </p:cNvPr>
          <p:cNvPicPr>
            <a:picLocks noChangeAspect="1"/>
          </p:cNvPicPr>
          <p:nvPr/>
        </p:nvPicPr>
        <p:blipFill>
          <a:blip r:embed="rId6"/>
          <a:stretch>
            <a:fillRect/>
          </a:stretch>
        </p:blipFill>
        <p:spPr>
          <a:xfrm>
            <a:off x="2298372" y="2808949"/>
            <a:ext cx="1605981" cy="2272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Graphical user interface, text, application, chat or text message&#10;&#10;Description automatically generated">
            <a:extLst>
              <a:ext uri="{FF2B5EF4-FFF2-40B4-BE49-F238E27FC236}">
                <a16:creationId xmlns:a16="http://schemas.microsoft.com/office/drawing/2014/main" id="{D80EF37C-150F-283C-CA26-6EDD1580A21F}"/>
              </a:ext>
            </a:extLst>
          </p:cNvPr>
          <p:cNvPicPr>
            <a:picLocks noChangeAspect="1"/>
          </p:cNvPicPr>
          <p:nvPr/>
        </p:nvPicPr>
        <p:blipFill>
          <a:blip r:embed="rId7"/>
          <a:stretch>
            <a:fillRect/>
          </a:stretch>
        </p:blipFill>
        <p:spPr>
          <a:xfrm>
            <a:off x="521522" y="2884831"/>
            <a:ext cx="1605981" cy="2272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274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42C9-CB05-8D68-1314-E866DF1B750A}"/>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2EAB0CBC-F264-2D37-1DCF-6C548AD84FE8}"/>
              </a:ext>
            </a:extLst>
          </p:cNvPr>
          <p:cNvPicPr>
            <a:picLocks noGrp="1" noChangeAspect="1"/>
          </p:cNvPicPr>
          <p:nvPr>
            <p:ph idx="1"/>
          </p:nvPr>
        </p:nvPicPr>
        <p:blipFill>
          <a:blip r:embed="rId2"/>
          <a:stretch>
            <a:fillRect/>
          </a:stretch>
        </p:blipFill>
        <p:spPr>
          <a:xfrm>
            <a:off x="0" y="0"/>
            <a:ext cx="9312275" cy="6698786"/>
          </a:xfrm>
        </p:spPr>
      </p:pic>
      <p:sp>
        <p:nvSpPr>
          <p:cNvPr id="6" name="TextBox 5">
            <a:extLst>
              <a:ext uri="{FF2B5EF4-FFF2-40B4-BE49-F238E27FC236}">
                <a16:creationId xmlns:a16="http://schemas.microsoft.com/office/drawing/2014/main" id="{F326AAB1-7889-F019-9B89-3248C863AB3A}"/>
              </a:ext>
            </a:extLst>
          </p:cNvPr>
          <p:cNvSpPr txBox="1"/>
          <p:nvPr/>
        </p:nvSpPr>
        <p:spPr>
          <a:xfrm>
            <a:off x="763079" y="1420521"/>
            <a:ext cx="8642502" cy="769313"/>
          </a:xfrm>
          <a:prstGeom prst="rect">
            <a:avLst/>
          </a:prstGeom>
          <a:noFill/>
        </p:spPr>
        <p:txBody>
          <a:bodyPr wrap="square" rtlCol="0">
            <a:spAutoFit/>
          </a:bodyPr>
          <a:lstStyle/>
          <a:p>
            <a:r>
              <a:rPr lang="en-GB" sz="4399" b="1" dirty="0">
                <a:solidFill>
                  <a:srgbClr val="074842"/>
                </a:solidFill>
                <a:latin typeface="Circular Std Black" panose="020B0604020101010102" pitchFamily="34" charset="77"/>
                <a:cs typeface="Circular Std Black" panose="020B0604020101010102" pitchFamily="34" charset="77"/>
              </a:rPr>
              <a:t>Press release </a:t>
            </a:r>
            <a:endParaRPr lang="en-US" sz="4399" b="1" dirty="0">
              <a:solidFill>
                <a:schemeClr val="bg1"/>
              </a:solidFill>
              <a:latin typeface="Circular Std Black" panose="020B0604020101010102" pitchFamily="34" charset="77"/>
              <a:cs typeface="Circular Std Black" panose="020B0604020101010102" pitchFamily="34" charset="77"/>
            </a:endParaRPr>
          </a:p>
        </p:txBody>
      </p:sp>
      <p:sp>
        <p:nvSpPr>
          <p:cNvPr id="8" name="TextBox 7">
            <a:extLst>
              <a:ext uri="{FF2B5EF4-FFF2-40B4-BE49-F238E27FC236}">
                <a16:creationId xmlns:a16="http://schemas.microsoft.com/office/drawing/2014/main" id="{15500C35-D47E-2C99-8962-FD64B90AA1A7}"/>
              </a:ext>
            </a:extLst>
          </p:cNvPr>
          <p:cNvSpPr txBox="1"/>
          <p:nvPr/>
        </p:nvSpPr>
        <p:spPr>
          <a:xfrm>
            <a:off x="453608" y="2680256"/>
            <a:ext cx="8597087" cy="3323987"/>
          </a:xfrm>
          <a:prstGeom prst="rect">
            <a:avLst/>
          </a:prstGeom>
          <a:noFill/>
        </p:spPr>
        <p:txBody>
          <a:bodyPr wrap="square" rtlCol="0">
            <a:spAutoFit/>
          </a:bodyPr>
          <a:lstStyle/>
          <a:p>
            <a:pPr algn="l" rtl="0" fontAlgn="base"/>
            <a:r>
              <a:rPr lang="en-US" sz="1400" b="1" dirty="0">
                <a:solidFill>
                  <a:srgbClr val="FFFFFF"/>
                </a:solidFill>
                <a:latin typeface="Calibri" panose="020F0502020204030204" pitchFamily="34" charset="0"/>
              </a:rPr>
              <a:t>Talk to vulnerable loved ones and help them get protected against COVID-19</a:t>
            </a:r>
            <a:r>
              <a:rPr lang="en-US" sz="1400" dirty="0">
                <a:solidFill>
                  <a:srgbClr val="FFFFFF"/>
                </a:solidFill>
                <a:latin typeface="Calibri" panose="020F0502020204030204" pitchFamily="34" charset="0"/>
              </a:rPr>
              <a:t>​</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Everyone aged 75 and over and people aged 5 and over who have a weakened immune system due to a particular health condition or treatment can book their COVID-19 Spring booster at various locations across Bradford District and Craven from tomorrow (5 April).​</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We’re asking families, friends and </a:t>
            </a:r>
            <a:r>
              <a:rPr lang="en-US" sz="1400" dirty="0" err="1">
                <a:solidFill>
                  <a:srgbClr val="FFFFFF"/>
                </a:solidFill>
                <a:latin typeface="Calibri" panose="020F0502020204030204" pitchFamily="34" charset="0"/>
              </a:rPr>
              <a:t>carers</a:t>
            </a:r>
            <a:r>
              <a:rPr lang="en-US" sz="1400" dirty="0">
                <a:solidFill>
                  <a:srgbClr val="FFFFFF"/>
                </a:solidFill>
                <a:latin typeface="Calibri" panose="020F0502020204030204" pitchFamily="34" charset="0"/>
              </a:rPr>
              <a:t> to talk to loved ones who are at risk and help them get protected as appointments open for the COVID-19 Spring booster.​</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People eligible for the booster are at risk of serious health complications if they catch COVID-19, something that is entirely preventable with a quick vaccination.​……</a:t>
            </a:r>
          </a:p>
          <a:p>
            <a:pPr algn="l" rtl="0" fontAlgn="base"/>
            <a:endParaRPr lang="en-US" sz="1400" dirty="0">
              <a:solidFill>
                <a:srgbClr val="FFFFFF"/>
              </a:solidFill>
              <a:latin typeface="Calibri" panose="020F0502020204030204" pitchFamily="34" charset="0"/>
            </a:endParaRPr>
          </a:p>
          <a:p>
            <a:pPr algn="l" rtl="0" fontAlgn="base"/>
            <a:endParaRPr lang="en-US" sz="1400" dirty="0">
              <a:solidFill>
                <a:srgbClr val="FFFFFF"/>
              </a:solidFill>
              <a:latin typeface="Calibri" panose="020F0502020204030204" pitchFamily="34" charset="0"/>
            </a:endParaRPr>
          </a:p>
          <a:p>
            <a:pPr algn="l" rtl="0" fontAlgn="base"/>
            <a:r>
              <a:rPr lang="en-US" sz="1400" dirty="0">
                <a:solidFill>
                  <a:srgbClr val="FFFFFF"/>
                </a:solidFill>
                <a:latin typeface="Calibri" panose="020F0502020204030204" pitchFamily="34" charset="0"/>
              </a:rPr>
              <a:t>Full press release available here</a:t>
            </a:r>
            <a:endParaRPr lang="en-US" sz="1400" dirty="0">
              <a:solidFill>
                <a:srgbClr val="000000"/>
              </a:solidFill>
              <a:latin typeface="Segoe UI" panose="020B0502040204020203" pitchFamily="34" charset="0"/>
            </a:endParaRPr>
          </a:p>
          <a:p>
            <a:pPr algn="l" rtl="0" fontAlgn="base"/>
            <a:r>
              <a:rPr lang="en-US" sz="1400" dirty="0">
                <a:solidFill>
                  <a:srgbClr val="FFFFFF"/>
                </a:solidFill>
                <a:latin typeface="Calibri" panose="020F0502020204030204" pitchFamily="34" charset="0"/>
              </a:rPr>
              <a:t>​​</a:t>
            </a:r>
            <a:endParaRPr lang="en-US" sz="1400" dirty="0">
              <a:solidFill>
                <a:srgbClr val="000000"/>
              </a:solidFill>
              <a:latin typeface="Segoe UI" panose="020B0502040204020203" pitchFamily="34" charset="0"/>
            </a:endParaRPr>
          </a:p>
        </p:txBody>
      </p:sp>
      <p:sp>
        <p:nvSpPr>
          <p:cNvPr id="9" name="Oval 8">
            <a:hlinkClick r:id="rId3"/>
            <a:extLst>
              <a:ext uri="{FF2B5EF4-FFF2-40B4-BE49-F238E27FC236}">
                <a16:creationId xmlns:a16="http://schemas.microsoft.com/office/drawing/2014/main" id="{50A4909E-5DE5-2B6D-60C9-3F66F687061D}"/>
              </a:ext>
            </a:extLst>
          </p:cNvPr>
          <p:cNvSpPr/>
          <p:nvPr/>
        </p:nvSpPr>
        <p:spPr>
          <a:xfrm rot="584767">
            <a:off x="3298220" y="5182609"/>
            <a:ext cx="1261445" cy="124733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074842"/>
                </a:solidFill>
                <a:latin typeface="Circular Std Medium" panose="020B0604020101010102" pitchFamily="34" charset="77"/>
                <a:cs typeface="Circular Std Medium" panose="020B0604020101010102" pitchFamily="34" charset="77"/>
                <a:hlinkClick r:id="rId3">
                  <a:extLst>
                    <a:ext uri="{A12FA001-AC4F-418D-AE19-62706E023703}">
                      <ahyp:hlinkClr xmlns:ahyp="http://schemas.microsoft.com/office/drawing/2018/hyperlinkcolor" xmlns="" val="tx"/>
                    </a:ext>
                  </a:extLst>
                </a:hlinkClick>
              </a:rPr>
              <a:t>Click here to view the full Press release</a:t>
            </a:r>
            <a:endParaRPr lang="en-US" sz="1050" b="1" dirty="0">
              <a:solidFill>
                <a:srgbClr val="074842"/>
              </a:solidFill>
              <a:latin typeface="Circular Std Medium" panose="020B0604020101010102" pitchFamily="34" charset="77"/>
              <a:cs typeface="Circular Std Medium" panose="020B0604020101010102" pitchFamily="34" charset="77"/>
            </a:endParaRPr>
          </a:p>
        </p:txBody>
      </p:sp>
    </p:spTree>
    <p:extLst>
      <p:ext uri="{BB962C8B-B14F-4D97-AF65-F5344CB8AC3E}">
        <p14:creationId xmlns:p14="http://schemas.microsoft.com/office/powerpoint/2010/main" val="3133354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3196</TotalTime>
  <Words>1833</Words>
  <Application>Microsoft Office PowerPoint</Application>
  <PresentationFormat>Custom</PresentationFormat>
  <Paragraphs>195</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Cambria</vt:lpstr>
      <vt:lpstr>Circular Std Black</vt:lpstr>
      <vt:lpstr>Circular Std Medium</vt:lpstr>
      <vt:lpstr>MS Mincho</vt:lpstr>
      <vt:lpstr>Segoe UI</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Gff efoefjf gmldfmw s.mgewo;gew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Patel (Student)</dc:creator>
  <cp:lastModifiedBy>Claire Hastings</cp:lastModifiedBy>
  <cp:revision>8</cp:revision>
  <dcterms:created xsi:type="dcterms:W3CDTF">2023-04-04T09:50:04Z</dcterms:created>
  <dcterms:modified xsi:type="dcterms:W3CDTF">2023-04-12T10:05:42Z</dcterms:modified>
</cp:coreProperties>
</file>