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145708128" r:id="rId4"/>
    <p:sldId id="2145708127" r:id="rId5"/>
    <p:sldId id="2145708121" r:id="rId6"/>
    <p:sldId id="2145708122" r:id="rId7"/>
    <p:sldId id="2145708123" r:id="rId8"/>
    <p:sldId id="257" r:id="rId9"/>
    <p:sldId id="258" r:id="rId10"/>
    <p:sldId id="2145708118" r:id="rId11"/>
    <p:sldId id="2145708119" r:id="rId12"/>
    <p:sldId id="2145708126" r:id="rId13"/>
    <p:sldId id="2145708125" r:id="rId14"/>
    <p:sldId id="2145708120" r:id="rId15"/>
    <p:sldId id="2145708116" r:id="rId16"/>
    <p:sldId id="21457081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20" d="100"/>
          <a:sy n="20" d="100"/>
        </p:scale>
        <p:origin x="1604" y="248"/>
      </p:cViewPr>
      <p:guideLst/>
    </p:cSldViewPr>
  </p:slideViewPr>
  <p:notesTextViewPr>
    <p:cViewPr>
      <p:scale>
        <a:sx n="1" d="1"/>
        <a:sy n="1" d="1"/>
      </p:scale>
      <p:origin x="0" y="0"/>
    </p:cViewPr>
  </p:notesTextViewPr>
  <p:sorterViewPr>
    <p:cViewPr>
      <p:scale>
        <a:sx n="100" d="100"/>
        <a:sy n="100" d="100"/>
      </p:scale>
      <p:origin x="0" y="-4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7122-2AD4-E951-3B39-C2E91E7488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E193EB-D533-2E04-E170-F54120B69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3D1717-D909-40FA-33E1-9EEECF515560}"/>
              </a:ext>
            </a:extLst>
          </p:cNvPr>
          <p:cNvSpPr>
            <a:spLocks noGrp="1"/>
          </p:cNvSpPr>
          <p:nvPr>
            <p:ph type="dt" sz="half" idx="10"/>
          </p:nvPr>
        </p:nvSpPr>
        <p:spPr/>
        <p:txBody>
          <a:bodyPr/>
          <a:lstStyle/>
          <a:p>
            <a:fld id="{71AD2BFF-1936-466C-B33B-296DA643AAC8}" type="datetimeFigureOut">
              <a:rPr lang="en-GB" smtClean="0"/>
              <a:t>22/07/2025</a:t>
            </a:fld>
            <a:endParaRPr lang="en-GB"/>
          </a:p>
        </p:txBody>
      </p:sp>
      <p:sp>
        <p:nvSpPr>
          <p:cNvPr id="5" name="Footer Placeholder 4">
            <a:extLst>
              <a:ext uri="{FF2B5EF4-FFF2-40B4-BE49-F238E27FC236}">
                <a16:creationId xmlns:a16="http://schemas.microsoft.com/office/drawing/2014/main" id="{D34B550F-F488-3CC2-DF88-D5AD0A087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986017-BF4E-411B-D1C4-B82C2698E3B5}"/>
              </a:ext>
            </a:extLst>
          </p:cNvPr>
          <p:cNvSpPr>
            <a:spLocks noGrp="1"/>
          </p:cNvSpPr>
          <p:nvPr>
            <p:ph type="sldNum" sz="quarter" idx="12"/>
          </p:nvPr>
        </p:nvSpPr>
        <p:spPr/>
        <p:txBody>
          <a:bodyPr/>
          <a:lstStyle/>
          <a:p>
            <a:fld id="{EA0F1FD6-9323-4F93-81D5-5F11210EE322}" type="slidenum">
              <a:rPr lang="en-GB" smtClean="0"/>
              <a:t>‹#›</a:t>
            </a:fld>
            <a:endParaRPr lang="en-GB"/>
          </a:p>
        </p:txBody>
      </p:sp>
    </p:spTree>
    <p:extLst>
      <p:ext uri="{BB962C8B-B14F-4D97-AF65-F5344CB8AC3E}">
        <p14:creationId xmlns:p14="http://schemas.microsoft.com/office/powerpoint/2010/main" val="303332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8EBB-9DC3-BB23-041C-9DD11CF238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AC2400-2D5E-49BE-73B4-5C208DBDF6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04D3F-FBAF-F6B1-2B1E-CE8582808BCF}"/>
              </a:ext>
            </a:extLst>
          </p:cNvPr>
          <p:cNvSpPr>
            <a:spLocks noGrp="1"/>
          </p:cNvSpPr>
          <p:nvPr>
            <p:ph type="dt" sz="half" idx="10"/>
          </p:nvPr>
        </p:nvSpPr>
        <p:spPr/>
        <p:txBody>
          <a:bodyPr/>
          <a:lstStyle/>
          <a:p>
            <a:fld id="{71AD2BFF-1936-466C-B33B-296DA643AAC8}" type="datetimeFigureOut">
              <a:rPr lang="en-GB" smtClean="0"/>
              <a:t>22/07/2025</a:t>
            </a:fld>
            <a:endParaRPr lang="en-GB"/>
          </a:p>
        </p:txBody>
      </p:sp>
      <p:sp>
        <p:nvSpPr>
          <p:cNvPr id="5" name="Footer Placeholder 4">
            <a:extLst>
              <a:ext uri="{FF2B5EF4-FFF2-40B4-BE49-F238E27FC236}">
                <a16:creationId xmlns:a16="http://schemas.microsoft.com/office/drawing/2014/main" id="{5D30881B-1BA2-8246-D3AD-469E7EAE70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731130-7EFC-6C20-8ED3-43B461B98789}"/>
              </a:ext>
            </a:extLst>
          </p:cNvPr>
          <p:cNvSpPr>
            <a:spLocks noGrp="1"/>
          </p:cNvSpPr>
          <p:nvPr>
            <p:ph type="sldNum" sz="quarter" idx="12"/>
          </p:nvPr>
        </p:nvSpPr>
        <p:spPr/>
        <p:txBody>
          <a:bodyPr/>
          <a:lstStyle/>
          <a:p>
            <a:fld id="{EA0F1FD6-9323-4F93-81D5-5F11210EE322}" type="slidenum">
              <a:rPr lang="en-GB" smtClean="0"/>
              <a:t>‹#›</a:t>
            </a:fld>
            <a:endParaRPr lang="en-GB"/>
          </a:p>
        </p:txBody>
      </p:sp>
    </p:spTree>
    <p:extLst>
      <p:ext uri="{BB962C8B-B14F-4D97-AF65-F5344CB8AC3E}">
        <p14:creationId xmlns:p14="http://schemas.microsoft.com/office/powerpoint/2010/main" val="87639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D0981-1151-6AB5-2C90-2E6206D926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1F71A1-BA4C-E1F3-784C-4743B014C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1D209-6071-916F-0EB1-05D2070041D0}"/>
              </a:ext>
            </a:extLst>
          </p:cNvPr>
          <p:cNvSpPr>
            <a:spLocks noGrp="1"/>
          </p:cNvSpPr>
          <p:nvPr>
            <p:ph type="dt" sz="half" idx="10"/>
          </p:nvPr>
        </p:nvSpPr>
        <p:spPr/>
        <p:txBody>
          <a:bodyPr/>
          <a:lstStyle/>
          <a:p>
            <a:fld id="{71AD2BFF-1936-466C-B33B-296DA643AAC8}" type="datetimeFigureOut">
              <a:rPr lang="en-GB" smtClean="0"/>
              <a:t>22/07/2025</a:t>
            </a:fld>
            <a:endParaRPr lang="en-GB"/>
          </a:p>
        </p:txBody>
      </p:sp>
      <p:sp>
        <p:nvSpPr>
          <p:cNvPr id="5" name="Footer Placeholder 4">
            <a:extLst>
              <a:ext uri="{FF2B5EF4-FFF2-40B4-BE49-F238E27FC236}">
                <a16:creationId xmlns:a16="http://schemas.microsoft.com/office/drawing/2014/main" id="{8306C376-422F-C0DE-067C-F265D1CA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97263D-BFA6-E968-C8FC-B6EA8024D045}"/>
              </a:ext>
            </a:extLst>
          </p:cNvPr>
          <p:cNvSpPr>
            <a:spLocks noGrp="1"/>
          </p:cNvSpPr>
          <p:nvPr>
            <p:ph type="sldNum" sz="quarter" idx="12"/>
          </p:nvPr>
        </p:nvSpPr>
        <p:spPr/>
        <p:txBody>
          <a:bodyPr/>
          <a:lstStyle/>
          <a:p>
            <a:fld id="{EA0F1FD6-9323-4F93-81D5-5F11210EE322}" type="slidenum">
              <a:rPr lang="en-GB" smtClean="0"/>
              <a:t>‹#›</a:t>
            </a:fld>
            <a:endParaRPr lang="en-GB"/>
          </a:p>
        </p:txBody>
      </p:sp>
    </p:spTree>
    <p:extLst>
      <p:ext uri="{BB962C8B-B14F-4D97-AF65-F5344CB8AC3E}">
        <p14:creationId xmlns:p14="http://schemas.microsoft.com/office/powerpoint/2010/main" val="208645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EBAD-BA85-EC4F-AB2C-2FEDBE221325}"/>
              </a:ext>
            </a:extLst>
          </p:cNvPr>
          <p:cNvSpPr>
            <a:spLocks noGrp="1"/>
          </p:cNvSpPr>
          <p:nvPr>
            <p:ph type="ctrTitle"/>
          </p:nvPr>
        </p:nvSpPr>
        <p:spPr>
          <a:xfrm>
            <a:off x="348790" y="524989"/>
            <a:ext cx="8632144" cy="1940726"/>
          </a:xfrm>
          <a:prstGeom prst="rect">
            <a:avLst/>
          </a:prstGeom>
        </p:spPr>
        <p:txBody>
          <a:bodyPr anchor="t"/>
          <a:lstStyle>
            <a:lvl1pPr algn="l">
              <a:defRPr sz="4500">
                <a:solidFill>
                  <a:schemeClr val="accent5"/>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1E16437-85F8-5148-81BB-6DD466F69FC9}"/>
              </a:ext>
            </a:extLst>
          </p:cNvPr>
          <p:cNvSpPr>
            <a:spLocks noGrp="1"/>
          </p:cNvSpPr>
          <p:nvPr>
            <p:ph type="subTitle" idx="1"/>
          </p:nvPr>
        </p:nvSpPr>
        <p:spPr>
          <a:xfrm>
            <a:off x="348790" y="2677251"/>
            <a:ext cx="11494420" cy="3234451"/>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2690B6C4-4823-0B43-A016-FBCABC5F197F}"/>
              </a:ext>
            </a:extLst>
          </p:cNvPr>
          <p:cNvSpPr>
            <a:spLocks noGrp="1"/>
          </p:cNvSpPr>
          <p:nvPr>
            <p:ph type="dt" sz="half" idx="10"/>
          </p:nvPr>
        </p:nvSpPr>
        <p:spPr/>
        <p:txBody>
          <a:bodyPr/>
          <a:lstStyle/>
          <a:p>
            <a:fld id="{E2A2AA31-134D-BF4D-A8BC-997A04D246F6}" type="datetimeFigureOut">
              <a:rPr lang="en-US" smtClean="0"/>
              <a:t>7/22/2025</a:t>
            </a:fld>
            <a:endParaRPr lang="en-US"/>
          </a:p>
        </p:txBody>
      </p:sp>
      <p:sp>
        <p:nvSpPr>
          <p:cNvPr id="5" name="Footer Placeholder 4">
            <a:extLst>
              <a:ext uri="{FF2B5EF4-FFF2-40B4-BE49-F238E27FC236}">
                <a16:creationId xmlns:a16="http://schemas.microsoft.com/office/drawing/2014/main" id="{9E8A12B5-5305-1E42-A7FD-BDD0B7364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1902B-34E1-2F44-BCF8-F7CDA104EF03}"/>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2880426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C625-10A1-394D-BB4E-EBBA1E61F367}"/>
              </a:ext>
            </a:extLst>
          </p:cNvPr>
          <p:cNvSpPr>
            <a:spLocks noGrp="1"/>
          </p:cNvSpPr>
          <p:nvPr>
            <p:ph type="title"/>
          </p:nvPr>
        </p:nvSpPr>
        <p:spPr>
          <a:xfrm>
            <a:off x="342509" y="612472"/>
            <a:ext cx="8052759" cy="1078214"/>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BB65279-C433-9649-B53D-3EFBFE35511A}"/>
              </a:ext>
            </a:extLst>
          </p:cNvPr>
          <p:cNvSpPr>
            <a:spLocks noGrp="1"/>
          </p:cNvSpPr>
          <p:nvPr>
            <p:ph idx="1"/>
          </p:nvPr>
        </p:nvSpPr>
        <p:spPr>
          <a:xfrm>
            <a:off x="342509" y="1847851"/>
            <a:ext cx="11500701"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F17FBCE-7D76-844A-A49A-A15292F55A63}"/>
              </a:ext>
            </a:extLst>
          </p:cNvPr>
          <p:cNvSpPr>
            <a:spLocks noGrp="1"/>
          </p:cNvSpPr>
          <p:nvPr>
            <p:ph type="dt" sz="half" idx="10"/>
          </p:nvPr>
        </p:nvSpPr>
        <p:spPr/>
        <p:txBody>
          <a:bodyPr/>
          <a:lstStyle/>
          <a:p>
            <a:fld id="{E2A2AA31-134D-BF4D-A8BC-997A04D246F6}" type="datetimeFigureOut">
              <a:rPr lang="en-US" smtClean="0"/>
              <a:t>7/22/2025</a:t>
            </a:fld>
            <a:endParaRPr lang="en-US"/>
          </a:p>
        </p:txBody>
      </p:sp>
      <p:sp>
        <p:nvSpPr>
          <p:cNvPr id="5" name="Footer Placeholder 4">
            <a:extLst>
              <a:ext uri="{FF2B5EF4-FFF2-40B4-BE49-F238E27FC236}">
                <a16:creationId xmlns:a16="http://schemas.microsoft.com/office/drawing/2014/main" id="{7B1870D8-7200-F142-A08C-74343421B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886FA-B92D-2D49-87D1-DCD87FC321A8}"/>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2151586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0643-6BE7-0543-AB18-C4B1D63373E4}"/>
              </a:ext>
            </a:extLst>
          </p:cNvPr>
          <p:cNvSpPr>
            <a:spLocks noGrp="1"/>
          </p:cNvSpPr>
          <p:nvPr>
            <p:ph type="title"/>
          </p:nvPr>
        </p:nvSpPr>
        <p:spPr>
          <a:xfrm>
            <a:off x="348790" y="1992702"/>
            <a:ext cx="11494420" cy="2569774"/>
          </a:xfrm>
          <a:prstGeom prst="rect">
            <a:avLst/>
          </a:prstGeom>
        </p:spPr>
        <p:txBody>
          <a:bodyPr anchor="t"/>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5B4884-9332-0841-BD91-3C6D9BEAB4C5}"/>
              </a:ext>
            </a:extLst>
          </p:cNvPr>
          <p:cNvSpPr>
            <a:spLocks noGrp="1"/>
          </p:cNvSpPr>
          <p:nvPr>
            <p:ph type="body" idx="1"/>
          </p:nvPr>
        </p:nvSpPr>
        <p:spPr>
          <a:xfrm>
            <a:off x="348790" y="4589467"/>
            <a:ext cx="1149442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E5D3BD-8281-7442-8361-1F4A688E2CB5}"/>
              </a:ext>
            </a:extLst>
          </p:cNvPr>
          <p:cNvSpPr>
            <a:spLocks noGrp="1"/>
          </p:cNvSpPr>
          <p:nvPr>
            <p:ph type="dt" sz="half" idx="10"/>
          </p:nvPr>
        </p:nvSpPr>
        <p:spPr/>
        <p:txBody>
          <a:bodyPr/>
          <a:lstStyle/>
          <a:p>
            <a:fld id="{E2A2AA31-134D-BF4D-A8BC-997A04D246F6}" type="datetimeFigureOut">
              <a:rPr lang="en-US" smtClean="0"/>
              <a:t>7/22/2025</a:t>
            </a:fld>
            <a:endParaRPr lang="en-US"/>
          </a:p>
        </p:txBody>
      </p:sp>
      <p:sp>
        <p:nvSpPr>
          <p:cNvPr id="5" name="Footer Placeholder 4">
            <a:extLst>
              <a:ext uri="{FF2B5EF4-FFF2-40B4-BE49-F238E27FC236}">
                <a16:creationId xmlns:a16="http://schemas.microsoft.com/office/drawing/2014/main" id="{BB559199-A4F6-C648-9607-E06CA55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229ED-9A42-3241-B105-F7AD5BF51C9E}"/>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1871678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E4F9-CDA9-9748-AF83-195CD1FAD51A}"/>
              </a:ext>
            </a:extLst>
          </p:cNvPr>
          <p:cNvSpPr>
            <a:spLocks noGrp="1"/>
          </p:cNvSpPr>
          <p:nvPr>
            <p:ph type="title"/>
          </p:nvPr>
        </p:nvSpPr>
        <p:spPr>
          <a:xfrm>
            <a:off x="368282" y="643190"/>
            <a:ext cx="7659299" cy="1092740"/>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8769C6-4DDC-2547-B53E-832A294C3EF0}"/>
              </a:ext>
            </a:extLst>
          </p:cNvPr>
          <p:cNvSpPr>
            <a:spLocks noGrp="1"/>
          </p:cNvSpPr>
          <p:nvPr>
            <p:ph sz="half" idx="1"/>
          </p:nvPr>
        </p:nvSpPr>
        <p:spPr>
          <a:xfrm>
            <a:off x="348790" y="1825625"/>
            <a:ext cx="5520382"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ED0C1E8-D853-1D4C-8605-9856426CC011}"/>
              </a:ext>
            </a:extLst>
          </p:cNvPr>
          <p:cNvSpPr>
            <a:spLocks noGrp="1"/>
          </p:cNvSpPr>
          <p:nvPr>
            <p:ph sz="half" idx="2"/>
          </p:nvPr>
        </p:nvSpPr>
        <p:spPr>
          <a:xfrm>
            <a:off x="6321056" y="1825625"/>
            <a:ext cx="5520382"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D7F9E9-8298-FB41-AE9D-3E665AECC485}"/>
              </a:ext>
            </a:extLst>
          </p:cNvPr>
          <p:cNvSpPr>
            <a:spLocks noGrp="1"/>
          </p:cNvSpPr>
          <p:nvPr>
            <p:ph type="dt" sz="half" idx="10"/>
          </p:nvPr>
        </p:nvSpPr>
        <p:spPr/>
        <p:txBody>
          <a:bodyPr/>
          <a:lstStyle/>
          <a:p>
            <a:fld id="{E2A2AA31-134D-BF4D-A8BC-997A04D246F6}" type="datetimeFigureOut">
              <a:rPr lang="en-US" smtClean="0"/>
              <a:t>7/22/2025</a:t>
            </a:fld>
            <a:endParaRPr lang="en-US"/>
          </a:p>
        </p:txBody>
      </p:sp>
      <p:sp>
        <p:nvSpPr>
          <p:cNvPr id="6" name="Footer Placeholder 5">
            <a:extLst>
              <a:ext uri="{FF2B5EF4-FFF2-40B4-BE49-F238E27FC236}">
                <a16:creationId xmlns:a16="http://schemas.microsoft.com/office/drawing/2014/main" id="{28EA84F3-6E44-FF4A-A337-A6432596B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6875A-CA9E-FC42-A6F5-D431EF758F5E}"/>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2597656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ED59F5-2274-0A41-9A51-AEA1DE74AA2E}"/>
              </a:ext>
            </a:extLst>
          </p:cNvPr>
          <p:cNvSpPr>
            <a:spLocks noGrp="1"/>
          </p:cNvSpPr>
          <p:nvPr>
            <p:ph type="body" idx="1"/>
          </p:nvPr>
        </p:nvSpPr>
        <p:spPr>
          <a:xfrm>
            <a:off x="352698" y="1694597"/>
            <a:ext cx="5484576" cy="657221"/>
          </a:xfrm>
          <a:prstGeom prst="rect">
            <a:avLst/>
          </a:prstGeo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8AF8A31-1A15-FE4E-9C7D-8BC3DBF6A482}"/>
              </a:ext>
            </a:extLst>
          </p:cNvPr>
          <p:cNvSpPr>
            <a:spLocks noGrp="1"/>
          </p:cNvSpPr>
          <p:nvPr>
            <p:ph sz="half" idx="2"/>
          </p:nvPr>
        </p:nvSpPr>
        <p:spPr>
          <a:xfrm>
            <a:off x="345428" y="2558121"/>
            <a:ext cx="5484576"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CE379C-2EA1-7F4A-B15F-7F5ABE9B74BF}"/>
              </a:ext>
            </a:extLst>
          </p:cNvPr>
          <p:cNvSpPr>
            <a:spLocks noGrp="1"/>
          </p:cNvSpPr>
          <p:nvPr>
            <p:ph type="body" sz="quarter" idx="3"/>
          </p:nvPr>
        </p:nvSpPr>
        <p:spPr>
          <a:xfrm>
            <a:off x="6172202" y="1681163"/>
            <a:ext cx="5667100" cy="657221"/>
          </a:xfrm>
          <a:prstGeom prst="rect">
            <a:avLst/>
          </a:prstGeo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51582903-7274-CE49-9A4E-445CF5326F49}"/>
              </a:ext>
            </a:extLst>
          </p:cNvPr>
          <p:cNvSpPr>
            <a:spLocks noGrp="1"/>
          </p:cNvSpPr>
          <p:nvPr>
            <p:ph sz="quarter" idx="4"/>
          </p:nvPr>
        </p:nvSpPr>
        <p:spPr>
          <a:xfrm>
            <a:off x="6172202" y="2505075"/>
            <a:ext cx="567437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286C93-E4AF-2D45-8DB4-77F13D0B7B8B}"/>
              </a:ext>
            </a:extLst>
          </p:cNvPr>
          <p:cNvSpPr>
            <a:spLocks noGrp="1"/>
          </p:cNvSpPr>
          <p:nvPr>
            <p:ph type="dt" sz="half" idx="10"/>
          </p:nvPr>
        </p:nvSpPr>
        <p:spPr/>
        <p:txBody>
          <a:bodyPr/>
          <a:lstStyle/>
          <a:p>
            <a:fld id="{E2A2AA31-134D-BF4D-A8BC-997A04D246F6}" type="datetimeFigureOut">
              <a:rPr lang="en-US" smtClean="0"/>
              <a:t>7/22/2025</a:t>
            </a:fld>
            <a:endParaRPr lang="en-US"/>
          </a:p>
        </p:txBody>
      </p:sp>
      <p:sp>
        <p:nvSpPr>
          <p:cNvPr id="8" name="Footer Placeholder 7">
            <a:extLst>
              <a:ext uri="{FF2B5EF4-FFF2-40B4-BE49-F238E27FC236}">
                <a16:creationId xmlns:a16="http://schemas.microsoft.com/office/drawing/2014/main" id="{9347B62E-3389-1342-BFF4-CA5F2755D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0C68ED-1BDD-784C-891F-D35D3579F149}"/>
              </a:ext>
            </a:extLst>
          </p:cNvPr>
          <p:cNvSpPr>
            <a:spLocks noGrp="1"/>
          </p:cNvSpPr>
          <p:nvPr>
            <p:ph type="sldNum" sz="quarter" idx="12"/>
          </p:nvPr>
        </p:nvSpPr>
        <p:spPr/>
        <p:txBody>
          <a:bodyPr/>
          <a:lstStyle/>
          <a:p>
            <a:fld id="{5AEA9250-399A-9C4F-A218-6D41BD93BB12}" type="slidenum">
              <a:rPr lang="en-US" smtClean="0"/>
              <a:t>‹#›</a:t>
            </a:fld>
            <a:endParaRPr lang="en-US"/>
          </a:p>
        </p:txBody>
      </p:sp>
      <p:sp>
        <p:nvSpPr>
          <p:cNvPr id="10" name="Title 1">
            <a:extLst>
              <a:ext uri="{FF2B5EF4-FFF2-40B4-BE49-F238E27FC236}">
                <a16:creationId xmlns:a16="http://schemas.microsoft.com/office/drawing/2014/main" id="{34F0B21B-F2F3-A546-8870-25217DBD935F}"/>
              </a:ext>
            </a:extLst>
          </p:cNvPr>
          <p:cNvSpPr>
            <a:spLocks noGrp="1"/>
          </p:cNvSpPr>
          <p:nvPr>
            <p:ph type="title"/>
          </p:nvPr>
        </p:nvSpPr>
        <p:spPr>
          <a:xfrm>
            <a:off x="352698" y="582051"/>
            <a:ext cx="8110268" cy="985467"/>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835399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026913-66C2-EA47-9F38-29635FDA6A3C}"/>
              </a:ext>
            </a:extLst>
          </p:cNvPr>
          <p:cNvSpPr>
            <a:spLocks noGrp="1"/>
          </p:cNvSpPr>
          <p:nvPr>
            <p:ph type="dt" sz="half" idx="10"/>
          </p:nvPr>
        </p:nvSpPr>
        <p:spPr/>
        <p:txBody>
          <a:bodyPr/>
          <a:lstStyle/>
          <a:p>
            <a:fld id="{E2A2AA31-134D-BF4D-A8BC-997A04D246F6}" type="datetimeFigureOut">
              <a:rPr lang="en-US" smtClean="0"/>
              <a:t>7/22/2025</a:t>
            </a:fld>
            <a:endParaRPr lang="en-US"/>
          </a:p>
        </p:txBody>
      </p:sp>
      <p:sp>
        <p:nvSpPr>
          <p:cNvPr id="4" name="Footer Placeholder 3">
            <a:extLst>
              <a:ext uri="{FF2B5EF4-FFF2-40B4-BE49-F238E27FC236}">
                <a16:creationId xmlns:a16="http://schemas.microsoft.com/office/drawing/2014/main" id="{4723DD2D-6F57-4845-8077-3C472FCB68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E1837-F863-6640-A768-EEB364155F03}"/>
              </a:ext>
            </a:extLst>
          </p:cNvPr>
          <p:cNvSpPr>
            <a:spLocks noGrp="1"/>
          </p:cNvSpPr>
          <p:nvPr>
            <p:ph type="sldNum" sz="quarter" idx="12"/>
          </p:nvPr>
        </p:nvSpPr>
        <p:spPr/>
        <p:txBody>
          <a:bodyPr/>
          <a:lstStyle/>
          <a:p>
            <a:fld id="{5AEA9250-399A-9C4F-A218-6D41BD93BB12}" type="slidenum">
              <a:rPr lang="en-US" smtClean="0"/>
              <a:t>‹#›</a:t>
            </a:fld>
            <a:endParaRPr lang="en-US"/>
          </a:p>
        </p:txBody>
      </p:sp>
      <p:sp>
        <p:nvSpPr>
          <p:cNvPr id="6" name="Title 1">
            <a:extLst>
              <a:ext uri="{FF2B5EF4-FFF2-40B4-BE49-F238E27FC236}">
                <a16:creationId xmlns:a16="http://schemas.microsoft.com/office/drawing/2014/main" id="{3FC0B422-13C5-8A41-8E2F-8904AD48B1E4}"/>
              </a:ext>
            </a:extLst>
          </p:cNvPr>
          <p:cNvSpPr>
            <a:spLocks noGrp="1"/>
          </p:cNvSpPr>
          <p:nvPr>
            <p:ph type="title"/>
          </p:nvPr>
        </p:nvSpPr>
        <p:spPr>
          <a:xfrm>
            <a:off x="348789" y="615290"/>
            <a:ext cx="9007861" cy="3456979"/>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2315555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D7035-FBA7-EB4C-B80D-04BF2035E7AC}"/>
              </a:ext>
            </a:extLst>
          </p:cNvPr>
          <p:cNvSpPr>
            <a:spLocks noGrp="1"/>
          </p:cNvSpPr>
          <p:nvPr>
            <p:ph type="dt" sz="half" idx="10"/>
          </p:nvPr>
        </p:nvSpPr>
        <p:spPr/>
        <p:txBody>
          <a:bodyPr/>
          <a:lstStyle/>
          <a:p>
            <a:fld id="{E2A2AA31-134D-BF4D-A8BC-997A04D246F6}" type="datetimeFigureOut">
              <a:rPr lang="en-US" smtClean="0"/>
              <a:t>7/22/2025</a:t>
            </a:fld>
            <a:endParaRPr lang="en-US"/>
          </a:p>
        </p:txBody>
      </p:sp>
      <p:sp>
        <p:nvSpPr>
          <p:cNvPr id="3" name="Footer Placeholder 2">
            <a:extLst>
              <a:ext uri="{FF2B5EF4-FFF2-40B4-BE49-F238E27FC236}">
                <a16:creationId xmlns:a16="http://schemas.microsoft.com/office/drawing/2014/main" id="{7243F87D-E93E-5E46-BA49-9065BF65BB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86B60-EEFA-5E41-A62D-9BF38710ABC9}"/>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2503399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EA72-FB60-FC4A-9191-2BCBB172C825}"/>
              </a:ext>
            </a:extLst>
          </p:cNvPr>
          <p:cNvSpPr>
            <a:spLocks noGrp="1"/>
          </p:cNvSpPr>
          <p:nvPr>
            <p:ph type="title"/>
          </p:nvPr>
        </p:nvSpPr>
        <p:spPr>
          <a:xfrm>
            <a:off x="348789" y="457200"/>
            <a:ext cx="4648513" cy="1600200"/>
          </a:xfrm>
          <a:prstGeom prst="rect">
            <a:avLst/>
          </a:prstGeom>
        </p:spPr>
        <p:txBody>
          <a:bodyPr anchor="t"/>
          <a:lstStyle>
            <a:lvl1pPr>
              <a:defRPr sz="24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4BDA74E-BBB4-8A4A-8739-586030DBD74C}"/>
              </a:ext>
            </a:extLst>
          </p:cNvPr>
          <p:cNvSpPr>
            <a:spLocks noGrp="1"/>
          </p:cNvSpPr>
          <p:nvPr>
            <p:ph idx="1"/>
          </p:nvPr>
        </p:nvSpPr>
        <p:spPr>
          <a:xfrm>
            <a:off x="5183188" y="893135"/>
            <a:ext cx="6660022" cy="5284380"/>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E198998A-633E-994A-BED9-C2EE75DBE11F}"/>
              </a:ext>
            </a:extLst>
          </p:cNvPr>
          <p:cNvSpPr>
            <a:spLocks noGrp="1"/>
          </p:cNvSpPr>
          <p:nvPr>
            <p:ph type="body" sz="half" idx="2"/>
          </p:nvPr>
        </p:nvSpPr>
        <p:spPr>
          <a:xfrm>
            <a:off x="348790" y="2057400"/>
            <a:ext cx="4648512" cy="4120116"/>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C04C096-9C17-444A-9FBB-A6353A30AB6C}"/>
              </a:ext>
            </a:extLst>
          </p:cNvPr>
          <p:cNvSpPr>
            <a:spLocks noGrp="1"/>
          </p:cNvSpPr>
          <p:nvPr>
            <p:ph type="dt" sz="half" idx="10"/>
          </p:nvPr>
        </p:nvSpPr>
        <p:spPr/>
        <p:txBody>
          <a:bodyPr/>
          <a:lstStyle/>
          <a:p>
            <a:fld id="{E2A2AA31-134D-BF4D-A8BC-997A04D246F6}" type="datetimeFigureOut">
              <a:rPr lang="en-US" smtClean="0"/>
              <a:t>7/22/2025</a:t>
            </a:fld>
            <a:endParaRPr lang="en-US"/>
          </a:p>
        </p:txBody>
      </p:sp>
      <p:sp>
        <p:nvSpPr>
          <p:cNvPr id="6" name="Footer Placeholder 5">
            <a:extLst>
              <a:ext uri="{FF2B5EF4-FFF2-40B4-BE49-F238E27FC236}">
                <a16:creationId xmlns:a16="http://schemas.microsoft.com/office/drawing/2014/main" id="{D897AF8A-B11E-8D4C-8698-620EAB3C6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F6D7D-145E-5042-BBED-B1F573BFBB86}"/>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380190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1455-A3A8-9CBB-E084-08D9908072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516AC0-7481-BE00-65B2-E4A19A194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E9E27-294F-2924-014A-5D7D872A1FB0}"/>
              </a:ext>
            </a:extLst>
          </p:cNvPr>
          <p:cNvSpPr>
            <a:spLocks noGrp="1"/>
          </p:cNvSpPr>
          <p:nvPr>
            <p:ph type="dt" sz="half" idx="10"/>
          </p:nvPr>
        </p:nvSpPr>
        <p:spPr/>
        <p:txBody>
          <a:bodyPr/>
          <a:lstStyle/>
          <a:p>
            <a:fld id="{71AD2BFF-1936-466C-B33B-296DA643AAC8}" type="datetimeFigureOut">
              <a:rPr lang="en-GB" smtClean="0"/>
              <a:t>22/07/2025</a:t>
            </a:fld>
            <a:endParaRPr lang="en-GB"/>
          </a:p>
        </p:txBody>
      </p:sp>
      <p:sp>
        <p:nvSpPr>
          <p:cNvPr id="5" name="Footer Placeholder 4">
            <a:extLst>
              <a:ext uri="{FF2B5EF4-FFF2-40B4-BE49-F238E27FC236}">
                <a16:creationId xmlns:a16="http://schemas.microsoft.com/office/drawing/2014/main" id="{18F94200-FB07-BFF4-9C4E-0B93BCC858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7D4354-64DF-4C1D-323B-A118B09CCBDA}"/>
              </a:ext>
            </a:extLst>
          </p:cNvPr>
          <p:cNvSpPr>
            <a:spLocks noGrp="1"/>
          </p:cNvSpPr>
          <p:nvPr>
            <p:ph type="sldNum" sz="quarter" idx="12"/>
          </p:nvPr>
        </p:nvSpPr>
        <p:spPr/>
        <p:txBody>
          <a:bodyPr/>
          <a:lstStyle/>
          <a:p>
            <a:fld id="{EA0F1FD6-9323-4F93-81D5-5F11210EE322}" type="slidenum">
              <a:rPr lang="en-GB" smtClean="0"/>
              <a:t>‹#›</a:t>
            </a:fld>
            <a:endParaRPr lang="en-GB"/>
          </a:p>
        </p:txBody>
      </p:sp>
    </p:spTree>
    <p:extLst>
      <p:ext uri="{BB962C8B-B14F-4D97-AF65-F5344CB8AC3E}">
        <p14:creationId xmlns:p14="http://schemas.microsoft.com/office/powerpoint/2010/main" val="1442613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98DC-2406-D649-BF48-83DCED6D09BF}"/>
              </a:ext>
            </a:extLst>
          </p:cNvPr>
          <p:cNvSpPr>
            <a:spLocks noGrp="1"/>
          </p:cNvSpPr>
          <p:nvPr>
            <p:ph type="title"/>
          </p:nvPr>
        </p:nvSpPr>
        <p:spPr>
          <a:xfrm>
            <a:off x="348790" y="457200"/>
            <a:ext cx="4423235" cy="1600200"/>
          </a:xfrm>
          <a:prstGeom prst="rect">
            <a:avLst/>
          </a:prstGeom>
        </p:spPr>
        <p:txBody>
          <a:bodyPr anchor="t"/>
          <a:lstStyle>
            <a:lvl1pPr>
              <a:defRPr sz="24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6FA6823C-1EF5-A343-99B6-8602F61D8E13}"/>
              </a:ext>
            </a:extLst>
          </p:cNvPr>
          <p:cNvSpPr>
            <a:spLocks noGrp="1"/>
          </p:cNvSpPr>
          <p:nvPr>
            <p:ph type="pic" idx="1"/>
          </p:nvPr>
        </p:nvSpPr>
        <p:spPr>
          <a:xfrm>
            <a:off x="5183188" y="808074"/>
            <a:ext cx="6660022" cy="5369441"/>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E1C571F4-E898-CE4B-A5CA-808E6B477737}"/>
              </a:ext>
            </a:extLst>
          </p:cNvPr>
          <p:cNvSpPr>
            <a:spLocks noGrp="1"/>
          </p:cNvSpPr>
          <p:nvPr>
            <p:ph type="body" sz="half" idx="2"/>
          </p:nvPr>
        </p:nvSpPr>
        <p:spPr>
          <a:xfrm>
            <a:off x="348790" y="2057400"/>
            <a:ext cx="4423235" cy="4120116"/>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B9037AD-EC12-1D4A-BB72-E459A5783CEF}"/>
              </a:ext>
            </a:extLst>
          </p:cNvPr>
          <p:cNvSpPr>
            <a:spLocks noGrp="1"/>
          </p:cNvSpPr>
          <p:nvPr>
            <p:ph type="dt" sz="half" idx="10"/>
          </p:nvPr>
        </p:nvSpPr>
        <p:spPr/>
        <p:txBody>
          <a:bodyPr/>
          <a:lstStyle/>
          <a:p>
            <a:fld id="{E2A2AA31-134D-BF4D-A8BC-997A04D246F6}" type="datetimeFigureOut">
              <a:rPr lang="en-US" smtClean="0"/>
              <a:t>7/22/2025</a:t>
            </a:fld>
            <a:endParaRPr lang="en-US"/>
          </a:p>
        </p:txBody>
      </p:sp>
      <p:sp>
        <p:nvSpPr>
          <p:cNvPr id="6" name="Footer Placeholder 5">
            <a:extLst>
              <a:ext uri="{FF2B5EF4-FFF2-40B4-BE49-F238E27FC236}">
                <a16:creationId xmlns:a16="http://schemas.microsoft.com/office/drawing/2014/main" id="{535FBD78-C7D5-284E-BC38-3901E02DA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67E90-1E33-1B4C-8C34-7837E0BCCB68}"/>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1701961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A2AA31-134D-BF4D-A8BC-997A04D246F6}" type="datetimeFigureOut">
              <a:rPr lang="en-US" smtClean="0"/>
              <a:t>7/22/2025</a:t>
            </a:fld>
            <a:endParaRPr lang="en-US"/>
          </a:p>
        </p:txBody>
      </p:sp>
    </p:spTree>
    <p:extLst>
      <p:ext uri="{BB962C8B-B14F-4D97-AF65-F5344CB8AC3E}">
        <p14:creationId xmlns:p14="http://schemas.microsoft.com/office/powerpoint/2010/main" val="422687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2232-09C1-F8EB-75C4-CB7B0C3FC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345CE4-D18A-33AA-B1C0-3A64831C7C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C0788C-6B47-6D8F-6F5B-384D6A80D24F}"/>
              </a:ext>
            </a:extLst>
          </p:cNvPr>
          <p:cNvSpPr>
            <a:spLocks noGrp="1"/>
          </p:cNvSpPr>
          <p:nvPr>
            <p:ph type="dt" sz="half" idx="10"/>
          </p:nvPr>
        </p:nvSpPr>
        <p:spPr/>
        <p:txBody>
          <a:bodyPr/>
          <a:lstStyle/>
          <a:p>
            <a:fld id="{71AD2BFF-1936-466C-B33B-296DA643AAC8}" type="datetimeFigureOut">
              <a:rPr lang="en-GB" smtClean="0"/>
              <a:t>22/07/2025</a:t>
            </a:fld>
            <a:endParaRPr lang="en-GB"/>
          </a:p>
        </p:txBody>
      </p:sp>
      <p:sp>
        <p:nvSpPr>
          <p:cNvPr id="5" name="Footer Placeholder 4">
            <a:extLst>
              <a:ext uri="{FF2B5EF4-FFF2-40B4-BE49-F238E27FC236}">
                <a16:creationId xmlns:a16="http://schemas.microsoft.com/office/drawing/2014/main" id="{E7ECEF5A-53D8-574D-0DD4-501914F238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30554-C36D-8642-1987-7C8E00588CD9}"/>
              </a:ext>
            </a:extLst>
          </p:cNvPr>
          <p:cNvSpPr>
            <a:spLocks noGrp="1"/>
          </p:cNvSpPr>
          <p:nvPr>
            <p:ph type="sldNum" sz="quarter" idx="12"/>
          </p:nvPr>
        </p:nvSpPr>
        <p:spPr/>
        <p:txBody>
          <a:bodyPr/>
          <a:lstStyle/>
          <a:p>
            <a:fld id="{EA0F1FD6-9323-4F93-81D5-5F11210EE322}" type="slidenum">
              <a:rPr lang="en-GB" smtClean="0"/>
              <a:t>‹#›</a:t>
            </a:fld>
            <a:endParaRPr lang="en-GB"/>
          </a:p>
        </p:txBody>
      </p:sp>
    </p:spTree>
    <p:extLst>
      <p:ext uri="{BB962C8B-B14F-4D97-AF65-F5344CB8AC3E}">
        <p14:creationId xmlns:p14="http://schemas.microsoft.com/office/powerpoint/2010/main" val="191925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3254-38F1-55DB-2975-5956450B2F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B9AE5A-EBBE-061F-C848-78D4286AB7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BFF120-81D2-338E-566D-159C460A8D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6264E0-4864-A527-B7B0-5DE743B55EA7}"/>
              </a:ext>
            </a:extLst>
          </p:cNvPr>
          <p:cNvSpPr>
            <a:spLocks noGrp="1"/>
          </p:cNvSpPr>
          <p:nvPr>
            <p:ph type="dt" sz="half" idx="10"/>
          </p:nvPr>
        </p:nvSpPr>
        <p:spPr/>
        <p:txBody>
          <a:bodyPr/>
          <a:lstStyle/>
          <a:p>
            <a:fld id="{71AD2BFF-1936-466C-B33B-296DA643AAC8}" type="datetimeFigureOut">
              <a:rPr lang="en-GB" smtClean="0"/>
              <a:t>22/07/2025</a:t>
            </a:fld>
            <a:endParaRPr lang="en-GB"/>
          </a:p>
        </p:txBody>
      </p:sp>
      <p:sp>
        <p:nvSpPr>
          <p:cNvPr id="6" name="Footer Placeholder 5">
            <a:extLst>
              <a:ext uri="{FF2B5EF4-FFF2-40B4-BE49-F238E27FC236}">
                <a16:creationId xmlns:a16="http://schemas.microsoft.com/office/drawing/2014/main" id="{53EFE1AA-4806-D316-AB32-CE2129B0EF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A8811D-1091-7593-3EC3-18B9BF5812F2}"/>
              </a:ext>
            </a:extLst>
          </p:cNvPr>
          <p:cNvSpPr>
            <a:spLocks noGrp="1"/>
          </p:cNvSpPr>
          <p:nvPr>
            <p:ph type="sldNum" sz="quarter" idx="12"/>
          </p:nvPr>
        </p:nvSpPr>
        <p:spPr/>
        <p:txBody>
          <a:bodyPr/>
          <a:lstStyle/>
          <a:p>
            <a:fld id="{EA0F1FD6-9323-4F93-81D5-5F11210EE322}" type="slidenum">
              <a:rPr lang="en-GB" smtClean="0"/>
              <a:t>‹#›</a:t>
            </a:fld>
            <a:endParaRPr lang="en-GB"/>
          </a:p>
        </p:txBody>
      </p:sp>
    </p:spTree>
    <p:extLst>
      <p:ext uri="{BB962C8B-B14F-4D97-AF65-F5344CB8AC3E}">
        <p14:creationId xmlns:p14="http://schemas.microsoft.com/office/powerpoint/2010/main" val="266068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8DE1-4053-9396-A66E-7BA9B077EC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DF2F4-FBC6-B79D-FE47-FB5E5AEB7C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2F7BB-DB74-7357-668D-6A06AE61B5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6114C7-445E-DA81-C863-C4FADE4F3D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1382C6-7273-E35A-7ABD-B3C5725BBE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70A6E8-D229-CEB4-7778-91E46730DFE4}"/>
              </a:ext>
            </a:extLst>
          </p:cNvPr>
          <p:cNvSpPr>
            <a:spLocks noGrp="1"/>
          </p:cNvSpPr>
          <p:nvPr>
            <p:ph type="dt" sz="half" idx="10"/>
          </p:nvPr>
        </p:nvSpPr>
        <p:spPr/>
        <p:txBody>
          <a:bodyPr/>
          <a:lstStyle/>
          <a:p>
            <a:fld id="{71AD2BFF-1936-466C-B33B-296DA643AAC8}" type="datetimeFigureOut">
              <a:rPr lang="en-GB" smtClean="0"/>
              <a:t>22/07/2025</a:t>
            </a:fld>
            <a:endParaRPr lang="en-GB"/>
          </a:p>
        </p:txBody>
      </p:sp>
      <p:sp>
        <p:nvSpPr>
          <p:cNvPr id="8" name="Footer Placeholder 7">
            <a:extLst>
              <a:ext uri="{FF2B5EF4-FFF2-40B4-BE49-F238E27FC236}">
                <a16:creationId xmlns:a16="http://schemas.microsoft.com/office/drawing/2014/main" id="{924F7CDF-8CB0-1D4D-CD8C-75D94E80C2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ACEFF2-109F-C297-792D-FF0537052286}"/>
              </a:ext>
            </a:extLst>
          </p:cNvPr>
          <p:cNvSpPr>
            <a:spLocks noGrp="1"/>
          </p:cNvSpPr>
          <p:nvPr>
            <p:ph type="sldNum" sz="quarter" idx="12"/>
          </p:nvPr>
        </p:nvSpPr>
        <p:spPr/>
        <p:txBody>
          <a:bodyPr/>
          <a:lstStyle/>
          <a:p>
            <a:fld id="{EA0F1FD6-9323-4F93-81D5-5F11210EE322}" type="slidenum">
              <a:rPr lang="en-GB" smtClean="0"/>
              <a:t>‹#›</a:t>
            </a:fld>
            <a:endParaRPr lang="en-GB"/>
          </a:p>
        </p:txBody>
      </p:sp>
    </p:spTree>
    <p:extLst>
      <p:ext uri="{BB962C8B-B14F-4D97-AF65-F5344CB8AC3E}">
        <p14:creationId xmlns:p14="http://schemas.microsoft.com/office/powerpoint/2010/main" val="33813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EE37-EC76-D159-9883-8AD6C4C50E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ECCBC4-53DF-37CC-45B6-EECF1019855A}"/>
              </a:ext>
            </a:extLst>
          </p:cNvPr>
          <p:cNvSpPr>
            <a:spLocks noGrp="1"/>
          </p:cNvSpPr>
          <p:nvPr>
            <p:ph type="dt" sz="half" idx="10"/>
          </p:nvPr>
        </p:nvSpPr>
        <p:spPr/>
        <p:txBody>
          <a:bodyPr/>
          <a:lstStyle/>
          <a:p>
            <a:fld id="{71AD2BFF-1936-466C-B33B-296DA643AAC8}" type="datetimeFigureOut">
              <a:rPr lang="en-GB" smtClean="0"/>
              <a:t>22/07/2025</a:t>
            </a:fld>
            <a:endParaRPr lang="en-GB"/>
          </a:p>
        </p:txBody>
      </p:sp>
      <p:sp>
        <p:nvSpPr>
          <p:cNvPr id="4" name="Footer Placeholder 3">
            <a:extLst>
              <a:ext uri="{FF2B5EF4-FFF2-40B4-BE49-F238E27FC236}">
                <a16:creationId xmlns:a16="http://schemas.microsoft.com/office/drawing/2014/main" id="{84AD0271-5552-67EF-436F-0380629EF1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E4EDA9-6F2F-4483-B4B7-550367993AA2}"/>
              </a:ext>
            </a:extLst>
          </p:cNvPr>
          <p:cNvSpPr>
            <a:spLocks noGrp="1"/>
          </p:cNvSpPr>
          <p:nvPr>
            <p:ph type="sldNum" sz="quarter" idx="12"/>
          </p:nvPr>
        </p:nvSpPr>
        <p:spPr/>
        <p:txBody>
          <a:bodyPr/>
          <a:lstStyle/>
          <a:p>
            <a:fld id="{EA0F1FD6-9323-4F93-81D5-5F11210EE322}" type="slidenum">
              <a:rPr lang="en-GB" smtClean="0"/>
              <a:t>‹#›</a:t>
            </a:fld>
            <a:endParaRPr lang="en-GB"/>
          </a:p>
        </p:txBody>
      </p:sp>
    </p:spTree>
    <p:extLst>
      <p:ext uri="{BB962C8B-B14F-4D97-AF65-F5344CB8AC3E}">
        <p14:creationId xmlns:p14="http://schemas.microsoft.com/office/powerpoint/2010/main" val="156481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F479B-0092-6C79-4C32-66C53B5042D8}"/>
              </a:ext>
            </a:extLst>
          </p:cNvPr>
          <p:cNvSpPr>
            <a:spLocks noGrp="1"/>
          </p:cNvSpPr>
          <p:nvPr>
            <p:ph type="dt" sz="half" idx="10"/>
          </p:nvPr>
        </p:nvSpPr>
        <p:spPr/>
        <p:txBody>
          <a:bodyPr/>
          <a:lstStyle/>
          <a:p>
            <a:fld id="{71AD2BFF-1936-466C-B33B-296DA643AAC8}" type="datetimeFigureOut">
              <a:rPr lang="en-GB" smtClean="0"/>
              <a:t>22/07/2025</a:t>
            </a:fld>
            <a:endParaRPr lang="en-GB"/>
          </a:p>
        </p:txBody>
      </p:sp>
      <p:sp>
        <p:nvSpPr>
          <p:cNvPr id="3" name="Footer Placeholder 2">
            <a:extLst>
              <a:ext uri="{FF2B5EF4-FFF2-40B4-BE49-F238E27FC236}">
                <a16:creationId xmlns:a16="http://schemas.microsoft.com/office/drawing/2014/main" id="{F729CA35-E88F-4FE3-96B8-DD1A4BE375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146368-A1BD-938E-0ABD-EF58CFE53AF5}"/>
              </a:ext>
            </a:extLst>
          </p:cNvPr>
          <p:cNvSpPr>
            <a:spLocks noGrp="1"/>
          </p:cNvSpPr>
          <p:nvPr>
            <p:ph type="sldNum" sz="quarter" idx="12"/>
          </p:nvPr>
        </p:nvSpPr>
        <p:spPr/>
        <p:txBody>
          <a:bodyPr/>
          <a:lstStyle/>
          <a:p>
            <a:fld id="{EA0F1FD6-9323-4F93-81D5-5F11210EE322}" type="slidenum">
              <a:rPr lang="en-GB" smtClean="0"/>
              <a:t>‹#›</a:t>
            </a:fld>
            <a:endParaRPr lang="en-GB"/>
          </a:p>
        </p:txBody>
      </p:sp>
    </p:spTree>
    <p:extLst>
      <p:ext uri="{BB962C8B-B14F-4D97-AF65-F5344CB8AC3E}">
        <p14:creationId xmlns:p14="http://schemas.microsoft.com/office/powerpoint/2010/main" val="71073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FF60-8EDE-B388-CC8D-29DC4E9E9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C5DA8A-C136-DFAC-C1FA-499620789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F107D4-E883-4E08-C6D9-1FF833A4B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89F21-BF67-A404-CEB2-999D1A01AB95}"/>
              </a:ext>
            </a:extLst>
          </p:cNvPr>
          <p:cNvSpPr>
            <a:spLocks noGrp="1"/>
          </p:cNvSpPr>
          <p:nvPr>
            <p:ph type="dt" sz="half" idx="10"/>
          </p:nvPr>
        </p:nvSpPr>
        <p:spPr/>
        <p:txBody>
          <a:bodyPr/>
          <a:lstStyle/>
          <a:p>
            <a:fld id="{71AD2BFF-1936-466C-B33B-296DA643AAC8}" type="datetimeFigureOut">
              <a:rPr lang="en-GB" smtClean="0"/>
              <a:t>22/07/2025</a:t>
            </a:fld>
            <a:endParaRPr lang="en-GB"/>
          </a:p>
        </p:txBody>
      </p:sp>
      <p:sp>
        <p:nvSpPr>
          <p:cNvPr id="6" name="Footer Placeholder 5">
            <a:extLst>
              <a:ext uri="{FF2B5EF4-FFF2-40B4-BE49-F238E27FC236}">
                <a16:creationId xmlns:a16="http://schemas.microsoft.com/office/drawing/2014/main" id="{D5782BB2-FD4C-F142-DEC3-828BCBB2CD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F90366-8354-1248-6D44-A596810264B6}"/>
              </a:ext>
            </a:extLst>
          </p:cNvPr>
          <p:cNvSpPr>
            <a:spLocks noGrp="1"/>
          </p:cNvSpPr>
          <p:nvPr>
            <p:ph type="sldNum" sz="quarter" idx="12"/>
          </p:nvPr>
        </p:nvSpPr>
        <p:spPr/>
        <p:txBody>
          <a:bodyPr/>
          <a:lstStyle/>
          <a:p>
            <a:fld id="{EA0F1FD6-9323-4F93-81D5-5F11210EE322}" type="slidenum">
              <a:rPr lang="en-GB" smtClean="0"/>
              <a:t>‹#›</a:t>
            </a:fld>
            <a:endParaRPr lang="en-GB"/>
          </a:p>
        </p:txBody>
      </p:sp>
    </p:spTree>
    <p:extLst>
      <p:ext uri="{BB962C8B-B14F-4D97-AF65-F5344CB8AC3E}">
        <p14:creationId xmlns:p14="http://schemas.microsoft.com/office/powerpoint/2010/main" val="59533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A451A-9EB4-10F4-13EF-357D36FD1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ED1E86-C841-630F-241E-7DC797DB7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531128-DD46-B838-66F0-39EB2A621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C1DB2B-7034-9905-64A0-D155271ECAF6}"/>
              </a:ext>
            </a:extLst>
          </p:cNvPr>
          <p:cNvSpPr>
            <a:spLocks noGrp="1"/>
          </p:cNvSpPr>
          <p:nvPr>
            <p:ph type="dt" sz="half" idx="10"/>
          </p:nvPr>
        </p:nvSpPr>
        <p:spPr/>
        <p:txBody>
          <a:bodyPr/>
          <a:lstStyle/>
          <a:p>
            <a:fld id="{71AD2BFF-1936-466C-B33B-296DA643AAC8}" type="datetimeFigureOut">
              <a:rPr lang="en-GB" smtClean="0"/>
              <a:t>22/07/2025</a:t>
            </a:fld>
            <a:endParaRPr lang="en-GB"/>
          </a:p>
        </p:txBody>
      </p:sp>
      <p:sp>
        <p:nvSpPr>
          <p:cNvPr id="6" name="Footer Placeholder 5">
            <a:extLst>
              <a:ext uri="{FF2B5EF4-FFF2-40B4-BE49-F238E27FC236}">
                <a16:creationId xmlns:a16="http://schemas.microsoft.com/office/drawing/2014/main" id="{B14DA4A4-F43B-F587-AC0A-7209029041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E25767-5A7D-AE62-C41E-EB3AFC4B94CD}"/>
              </a:ext>
            </a:extLst>
          </p:cNvPr>
          <p:cNvSpPr>
            <a:spLocks noGrp="1"/>
          </p:cNvSpPr>
          <p:nvPr>
            <p:ph type="sldNum" sz="quarter" idx="12"/>
          </p:nvPr>
        </p:nvSpPr>
        <p:spPr/>
        <p:txBody>
          <a:bodyPr/>
          <a:lstStyle/>
          <a:p>
            <a:fld id="{EA0F1FD6-9323-4F93-81D5-5F11210EE322}" type="slidenum">
              <a:rPr lang="en-GB" smtClean="0"/>
              <a:t>‹#›</a:t>
            </a:fld>
            <a:endParaRPr lang="en-GB"/>
          </a:p>
        </p:txBody>
      </p:sp>
    </p:spTree>
    <p:extLst>
      <p:ext uri="{BB962C8B-B14F-4D97-AF65-F5344CB8AC3E}">
        <p14:creationId xmlns:p14="http://schemas.microsoft.com/office/powerpoint/2010/main" val="312582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CD9C44-99BA-71C5-A482-FD33407C6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CCF210-4A96-4912-2E48-37D9AA75E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9067FE-B2A4-1910-2EAD-2E68DB2AB1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AD2BFF-1936-466C-B33B-296DA643AAC8}" type="datetimeFigureOut">
              <a:rPr lang="en-GB" smtClean="0"/>
              <a:t>22/07/2025</a:t>
            </a:fld>
            <a:endParaRPr lang="en-GB"/>
          </a:p>
        </p:txBody>
      </p:sp>
      <p:sp>
        <p:nvSpPr>
          <p:cNvPr id="5" name="Footer Placeholder 4">
            <a:extLst>
              <a:ext uri="{FF2B5EF4-FFF2-40B4-BE49-F238E27FC236}">
                <a16:creationId xmlns:a16="http://schemas.microsoft.com/office/drawing/2014/main" id="{F13B5A24-C0C7-6947-13AC-3080CD811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1222302-F01D-008A-4FB1-56A60D26E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0F1FD6-9323-4F93-81D5-5F11210EE322}" type="slidenum">
              <a:rPr lang="en-GB" smtClean="0"/>
              <a:t>‹#›</a:t>
            </a:fld>
            <a:endParaRPr lang="en-GB"/>
          </a:p>
        </p:txBody>
      </p:sp>
    </p:spTree>
    <p:extLst>
      <p:ext uri="{BB962C8B-B14F-4D97-AF65-F5344CB8AC3E}">
        <p14:creationId xmlns:p14="http://schemas.microsoft.com/office/powerpoint/2010/main" val="112691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ign&#10;&#10;Description automatically generated">
            <a:extLst>
              <a:ext uri="{FF2B5EF4-FFF2-40B4-BE49-F238E27FC236}">
                <a16:creationId xmlns:a16="http://schemas.microsoft.com/office/drawing/2014/main" id="{4215356A-41E8-A6CE-9076-BFC55EAB80AB}"/>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C11B2DE-F1A7-DE48-BF12-5FBD30AF8132}"/>
              </a:ext>
            </a:extLst>
          </p:cNvPr>
          <p:cNvSpPr>
            <a:spLocks noGrp="1"/>
          </p:cNvSpPr>
          <p:nvPr>
            <p:ph type="dt" sz="half" idx="2"/>
          </p:nvPr>
        </p:nvSpPr>
        <p:spPr>
          <a:xfrm>
            <a:off x="348790" y="6356353"/>
            <a:ext cx="2851609"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fld id="{E2A2AA31-134D-BF4D-A8BC-997A04D246F6}" type="datetimeFigureOut">
              <a:rPr lang="en-US" smtClean="0"/>
              <a:pPr/>
              <a:t>7/22/2025</a:t>
            </a:fld>
            <a:endParaRPr lang="en-US" dirty="0"/>
          </a:p>
        </p:txBody>
      </p:sp>
      <p:sp>
        <p:nvSpPr>
          <p:cNvPr id="5" name="Footer Placeholder 4">
            <a:extLst>
              <a:ext uri="{FF2B5EF4-FFF2-40B4-BE49-F238E27FC236}">
                <a16:creationId xmlns:a16="http://schemas.microsoft.com/office/drawing/2014/main" id="{B0503491-F6E5-EE49-991A-AAAC88CA9711}"/>
              </a:ext>
            </a:extLst>
          </p:cNvPr>
          <p:cNvSpPr>
            <a:spLocks noGrp="1"/>
          </p:cNvSpPr>
          <p:nvPr>
            <p:ph type="ftr" sz="quarter" idx="3"/>
          </p:nvPr>
        </p:nvSpPr>
        <p:spPr>
          <a:xfrm>
            <a:off x="3940404" y="6356354"/>
            <a:ext cx="4317476" cy="365125"/>
          </a:xfrm>
          <a:prstGeom prst="rect">
            <a:avLst/>
          </a:prstGeom>
        </p:spPr>
        <p:txBody>
          <a:bodyPr vert="horz" lIns="91440" tIns="45720" rIns="91440" bIns="45720" rtlCol="0" anchor="ctr"/>
          <a:lstStyle>
            <a:lvl1pPr algn="ctr">
              <a:defRPr sz="9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2E770B57-45D8-FE41-8710-E1EFD0BBAAB6}"/>
              </a:ext>
            </a:extLst>
          </p:cNvPr>
          <p:cNvSpPr>
            <a:spLocks noGrp="1"/>
          </p:cNvSpPr>
          <p:nvPr>
            <p:ph type="sldNum" sz="quarter" idx="4"/>
          </p:nvPr>
        </p:nvSpPr>
        <p:spPr>
          <a:xfrm>
            <a:off x="8991601" y="6356352"/>
            <a:ext cx="2851609" cy="365125"/>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5AEA9250-399A-9C4F-A218-6D41BD93BB12}" type="slidenum">
              <a:rPr lang="en-US" smtClean="0"/>
              <a:pPr/>
              <a:t>‹#›</a:t>
            </a:fld>
            <a:endParaRPr lang="en-US"/>
          </a:p>
        </p:txBody>
      </p:sp>
      <p:pic>
        <p:nvPicPr>
          <p:cNvPr id="7" name="Content Placeholder 4" descr="Logo of the Bradford District and Craven Health and Care Partnership">
            <a:extLst>
              <a:ext uri="{FF2B5EF4-FFF2-40B4-BE49-F238E27FC236}">
                <a16:creationId xmlns:a16="http://schemas.microsoft.com/office/drawing/2014/main" id="{37FD3F72-DE37-0DBD-17BA-D17B8DC2A779}"/>
              </a:ext>
            </a:extLst>
          </p:cNvPr>
          <p:cNvPicPr>
            <a:picLocks noChangeAspect="1"/>
          </p:cNvPicPr>
          <p:nvPr userDrawn="1"/>
        </p:nvPicPr>
        <p:blipFill>
          <a:blip r:embed="rId13"/>
          <a:stretch>
            <a:fillRect/>
          </a:stretch>
        </p:blipFill>
        <p:spPr>
          <a:xfrm>
            <a:off x="9598238" y="168925"/>
            <a:ext cx="2383201" cy="439200"/>
          </a:xfrm>
          <a:prstGeom prst="rect">
            <a:avLst/>
          </a:prstGeom>
        </p:spPr>
      </p:pic>
      <p:sp>
        <p:nvSpPr>
          <p:cNvPr id="9" name="Title Placeholder 1">
            <a:extLst>
              <a:ext uri="{FF2B5EF4-FFF2-40B4-BE49-F238E27FC236}">
                <a16:creationId xmlns:a16="http://schemas.microsoft.com/office/drawing/2014/main" id="{684EE5AE-A914-6F91-3A41-726F49D11736}"/>
              </a:ext>
            </a:extLst>
          </p:cNvPr>
          <p:cNvSpPr>
            <a:spLocks noGrp="1"/>
          </p:cNvSpPr>
          <p:nvPr>
            <p:ph type="title"/>
          </p:nvPr>
        </p:nvSpPr>
        <p:spPr>
          <a:xfrm>
            <a:off x="348791" y="365129"/>
            <a:ext cx="9146083" cy="1056167"/>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10" name="Text Placeholder 2">
            <a:extLst>
              <a:ext uri="{FF2B5EF4-FFF2-40B4-BE49-F238E27FC236}">
                <a16:creationId xmlns:a16="http://schemas.microsoft.com/office/drawing/2014/main" id="{D67CD2FF-6AF3-21C4-2C61-E504476445F9}"/>
              </a:ext>
            </a:extLst>
          </p:cNvPr>
          <p:cNvSpPr>
            <a:spLocks noGrp="1"/>
          </p:cNvSpPr>
          <p:nvPr>
            <p:ph type="body" idx="1"/>
          </p:nvPr>
        </p:nvSpPr>
        <p:spPr>
          <a:xfrm>
            <a:off x="348791" y="1520687"/>
            <a:ext cx="11500701" cy="465627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91784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linkprotect.cudasvc.com/url?a=https%3a%2f%2fbiteable.com%2fwatch%2f4288127%2f677ad351c83f98896347156219b79a79&amp;c=E,1,wSpDf3m_OAB-Ddwbh7FI8mWAfM5HRlcjKZjxTHD_gYd5hxR9u7twNlTb4Z6-IDwOSCe6NcZ8ro1d8J_MLLEwHvgky2M7i9vpE7k_eyUHZg,,&amp;typo=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gislation.gov.uk/ukpga/2008/14/section/20" TargetMode="External"/><Relationship Id="rId2" Type="http://schemas.openxmlformats.org/officeDocument/2006/relationships/hyperlink" Target="https://www.legislation.gov.uk/ukpga/2022/31/section/181/enacted" TargetMode="External"/><Relationship Id="rId1" Type="http://schemas.openxmlformats.org/officeDocument/2006/relationships/slideLayout" Target="../slideLayouts/slideLayout2.xml"/><Relationship Id="rId4" Type="http://schemas.openxmlformats.org/officeDocument/2006/relationships/hyperlink" Target="https://www.legislation.gov.uk/ukdsi/2014/9780111117613/regulation/18"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publications/oliver-mcgowan-code-of-practi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lfh.org.uk/programmes/the-oliver-mcgowan-mandatory-training-on-learning-disability-and-autis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CA03-FE2B-3597-3A95-D973274C6FD0}"/>
              </a:ext>
            </a:extLst>
          </p:cNvPr>
          <p:cNvSpPr>
            <a:spLocks noGrp="1"/>
          </p:cNvSpPr>
          <p:nvPr>
            <p:ph type="ctrTitle"/>
          </p:nvPr>
        </p:nvSpPr>
        <p:spPr/>
        <p:txBody>
          <a:bodyPr/>
          <a:lstStyle/>
          <a:p>
            <a:r>
              <a:rPr lang="en-GB" dirty="0"/>
              <a:t>BCA Provider update - workforce</a:t>
            </a:r>
          </a:p>
        </p:txBody>
      </p:sp>
      <p:sp>
        <p:nvSpPr>
          <p:cNvPr id="3" name="Subtitle 2">
            <a:extLst>
              <a:ext uri="{FF2B5EF4-FFF2-40B4-BE49-F238E27FC236}">
                <a16:creationId xmlns:a16="http://schemas.microsoft.com/office/drawing/2014/main" id="{45FEC7A3-A036-3327-8228-0C1DB7D8FEF1}"/>
              </a:ext>
            </a:extLst>
          </p:cNvPr>
          <p:cNvSpPr>
            <a:spLocks noGrp="1"/>
          </p:cNvSpPr>
          <p:nvPr>
            <p:ph type="subTitle" idx="1"/>
          </p:nvPr>
        </p:nvSpPr>
        <p:spPr/>
        <p:txBody>
          <a:bodyPr>
            <a:normAutofit/>
          </a:bodyPr>
          <a:lstStyle/>
          <a:p>
            <a:r>
              <a:rPr lang="en-GB" sz="3200" dirty="0"/>
              <a:t>22/07/2025</a:t>
            </a:r>
          </a:p>
        </p:txBody>
      </p:sp>
    </p:spTree>
    <p:extLst>
      <p:ext uri="{BB962C8B-B14F-4D97-AF65-F5344CB8AC3E}">
        <p14:creationId xmlns:p14="http://schemas.microsoft.com/office/powerpoint/2010/main" val="83210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72C64-5835-0DBB-2F12-1329DB070CA0}"/>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300" kern="1200" dirty="0">
                <a:solidFill>
                  <a:srgbClr val="FFFFFF"/>
                </a:solidFill>
                <a:latin typeface="+mj-lt"/>
                <a:ea typeface="+mj-ea"/>
                <a:cs typeface="+mj-cs"/>
              </a:rPr>
              <a:t>Next Schwartz round for well-being – </a:t>
            </a:r>
            <a:br>
              <a:rPr lang="en-US" sz="3300" kern="1200" dirty="0">
                <a:solidFill>
                  <a:srgbClr val="FFFFFF"/>
                </a:solidFill>
                <a:latin typeface="+mj-lt"/>
                <a:ea typeface="+mj-ea"/>
                <a:cs typeface="+mj-cs"/>
              </a:rPr>
            </a:br>
            <a:r>
              <a:rPr lang="en-US" sz="3300" kern="1200" dirty="0">
                <a:solidFill>
                  <a:srgbClr val="FFFFFF"/>
                </a:solidFill>
                <a:latin typeface="+mj-lt"/>
                <a:ea typeface="+mj-ea"/>
                <a:cs typeface="+mj-cs"/>
              </a:rPr>
              <a:t>23 September, 12.15 – 1.45pm</a:t>
            </a:r>
          </a:p>
        </p:txBody>
      </p:sp>
      <p:pic>
        <p:nvPicPr>
          <p:cNvPr id="5" name="Content Placeholder 4" descr="A poster of a group of people&#10;&#10;AI-generated content may be incorrect.">
            <a:extLst>
              <a:ext uri="{FF2B5EF4-FFF2-40B4-BE49-F238E27FC236}">
                <a16:creationId xmlns:a16="http://schemas.microsoft.com/office/drawing/2014/main" id="{A7445055-ED07-68BD-6E47-10CC6CC836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3458" y="475989"/>
            <a:ext cx="5724394" cy="6012493"/>
          </a:xfrm>
          <a:prstGeom prst="rect">
            <a:avLst/>
          </a:prstGeom>
        </p:spPr>
      </p:pic>
    </p:spTree>
    <p:extLst>
      <p:ext uri="{BB962C8B-B14F-4D97-AF65-F5344CB8AC3E}">
        <p14:creationId xmlns:p14="http://schemas.microsoft.com/office/powerpoint/2010/main" val="89868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633C-2330-94F5-C9EE-2EE9B5A2C700}"/>
              </a:ext>
            </a:extLst>
          </p:cNvPr>
          <p:cNvSpPr>
            <a:spLocks noGrp="1"/>
          </p:cNvSpPr>
          <p:nvPr>
            <p:ph type="title"/>
          </p:nvPr>
        </p:nvSpPr>
        <p:spPr/>
        <p:txBody>
          <a:bodyPr/>
          <a:lstStyle/>
          <a:p>
            <a:r>
              <a:rPr lang="en-GB" dirty="0"/>
              <a:t>Schwartz rounds are good for well-being!</a:t>
            </a:r>
          </a:p>
        </p:txBody>
      </p:sp>
      <p:sp>
        <p:nvSpPr>
          <p:cNvPr id="3" name="Content Placeholder 2">
            <a:extLst>
              <a:ext uri="{FF2B5EF4-FFF2-40B4-BE49-F238E27FC236}">
                <a16:creationId xmlns:a16="http://schemas.microsoft.com/office/drawing/2014/main" id="{38B44483-BF65-0868-5AE5-4365AE95F1C6}"/>
              </a:ext>
            </a:extLst>
          </p:cNvPr>
          <p:cNvSpPr>
            <a:spLocks noGrp="1"/>
          </p:cNvSpPr>
          <p:nvPr>
            <p:ph idx="1"/>
          </p:nvPr>
        </p:nvSpPr>
        <p:spPr/>
        <p:txBody>
          <a:bodyPr/>
          <a:lstStyle/>
          <a:p>
            <a:pPr marL="0" indent="0">
              <a:buNone/>
            </a:pPr>
            <a:endParaRPr lang="en-GB" u="sng" dirty="0">
              <a:hlinkClick r:id="rId2" tooltip="https://linkprotect.cudasvc.com/url?a=https%3a%2f%2fbiteable.com%2fwatch%2f4288127%2f677ad351c83f98896347156219b79a79&amp;c=E,1,wSpDf3m_OAB-Ddwbh7FI8mWAfM5HRlcjKZjxTHD_gYd5hxR9u7twNlTb4Z6-IDwOSCe6NcZ8ro1d8J_MLLEwHvgky2M7i9vpE7k_eyUHZg,,&amp;typo=1"/>
            </a:endParaRPr>
          </a:p>
          <a:p>
            <a:pPr marL="0" indent="0">
              <a:buNone/>
            </a:pPr>
            <a:r>
              <a:rPr lang="en-GB" u="sng" dirty="0">
                <a:hlinkClick r:id="rId2" tooltip="https://linkprotect.cudasvc.com/url?a=https%3a%2f%2fbiteable.com%2fwatch%2f4288127%2f677ad351c83f98896347156219b79a79&amp;c=E,1,wSpDf3m_OAB-Ddwbh7FI8mWAfM5HRlcjKZjxTHD_gYd5hxR9u7twNlTb4Z6-IDwOSCe6NcZ8ro1d8J_MLLEwHvgky2M7i9vpE7k_eyUHZg,,&amp;typo=1"/>
              </a:rPr>
              <a:t>Schwartz Rounds</a:t>
            </a:r>
            <a:r>
              <a:rPr lang="en-GB" dirty="0"/>
              <a:t> provide a confidential space where staff and volunteers, can come together to reflect on the emotional impact of working in health and care. </a:t>
            </a:r>
          </a:p>
          <a:p>
            <a:pPr marL="0" indent="0">
              <a:buNone/>
            </a:pPr>
            <a:endParaRPr lang="en-GB" dirty="0"/>
          </a:p>
          <a:p>
            <a:pPr marL="0" indent="0">
              <a:buNone/>
            </a:pPr>
            <a:r>
              <a:rPr lang="en-GB" dirty="0"/>
              <a:t>Evidence shows that people who attend rounds may feel less stressed and isolated, with increased insight and appreciation for each other’s roles</a:t>
            </a:r>
          </a:p>
        </p:txBody>
      </p:sp>
    </p:spTree>
    <p:extLst>
      <p:ext uri="{BB962C8B-B14F-4D97-AF65-F5344CB8AC3E}">
        <p14:creationId xmlns:p14="http://schemas.microsoft.com/office/powerpoint/2010/main" val="181788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E5E79-8C43-A5B4-D7A4-42A6A3A6380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Enhance </a:t>
            </a:r>
            <a:r>
              <a:rPr lang="en-US" sz="3600" kern="1200" dirty="0" err="1">
                <a:solidFill>
                  <a:srgbClr val="FFFFFF"/>
                </a:solidFill>
                <a:latin typeface="+mj-lt"/>
                <a:ea typeface="+mj-ea"/>
                <a:cs typeface="+mj-cs"/>
              </a:rPr>
              <a:t>programme</a:t>
            </a:r>
            <a:endParaRPr lang="en-US" sz="3600" kern="1200" dirty="0">
              <a:solidFill>
                <a:srgbClr val="FFFFFF"/>
              </a:solidFill>
              <a:latin typeface="+mj-lt"/>
              <a:ea typeface="+mj-ea"/>
              <a:cs typeface="+mj-cs"/>
            </a:endParaRPr>
          </a:p>
        </p:txBody>
      </p:sp>
      <p:pic>
        <p:nvPicPr>
          <p:cNvPr id="5" name="Content Placeholder 4" descr="A poster with text and images&#10;&#10;AI-generated content may be incorrect.">
            <a:extLst>
              <a:ext uri="{FF2B5EF4-FFF2-40B4-BE49-F238E27FC236}">
                <a16:creationId xmlns:a16="http://schemas.microsoft.com/office/drawing/2014/main" id="{0160AB83-3234-D8A8-6D5C-22D9FE1AAB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5984" y="363255"/>
            <a:ext cx="5486400" cy="6225435"/>
          </a:xfrm>
          <a:prstGeom prst="rect">
            <a:avLst/>
          </a:prstGeom>
        </p:spPr>
      </p:pic>
    </p:spTree>
    <p:extLst>
      <p:ext uri="{BB962C8B-B14F-4D97-AF65-F5344CB8AC3E}">
        <p14:creationId xmlns:p14="http://schemas.microsoft.com/office/powerpoint/2010/main" val="240208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4E28-86BC-9AB6-22AB-DFCDA57D3545}"/>
              </a:ext>
            </a:extLst>
          </p:cNvPr>
          <p:cNvSpPr>
            <a:spLocks noGrp="1"/>
          </p:cNvSpPr>
          <p:nvPr>
            <p:ph type="title"/>
          </p:nvPr>
        </p:nvSpPr>
        <p:spPr/>
        <p:txBody>
          <a:bodyPr/>
          <a:lstStyle/>
          <a:p>
            <a:r>
              <a:rPr lang="en-GB" dirty="0"/>
              <a:t>Enhance programme – standalone modules now available</a:t>
            </a:r>
          </a:p>
        </p:txBody>
      </p:sp>
      <p:sp>
        <p:nvSpPr>
          <p:cNvPr id="3" name="Content Placeholder 2">
            <a:extLst>
              <a:ext uri="{FF2B5EF4-FFF2-40B4-BE49-F238E27FC236}">
                <a16:creationId xmlns:a16="http://schemas.microsoft.com/office/drawing/2014/main" id="{6A435338-7B02-8848-EDCA-773BBDE91108}"/>
              </a:ext>
            </a:extLst>
          </p:cNvPr>
          <p:cNvSpPr>
            <a:spLocks noGrp="1"/>
          </p:cNvSpPr>
          <p:nvPr>
            <p:ph idx="1"/>
          </p:nvPr>
        </p:nvSpPr>
        <p:spPr>
          <a:xfrm>
            <a:off x="838200" y="1825625"/>
            <a:ext cx="10515600" cy="4667250"/>
          </a:xfrm>
        </p:spPr>
        <p:txBody>
          <a:bodyPr>
            <a:normAutofit fontScale="92500" lnSpcReduction="20000"/>
          </a:bodyPr>
          <a:lstStyle/>
          <a:p>
            <a:r>
              <a:rPr lang="en-GB" b="1" dirty="0"/>
              <a:t>Tier 1 </a:t>
            </a:r>
            <a:r>
              <a:rPr lang="en-GB" dirty="0"/>
              <a:t>is a self-directed learning programme in which the learner engages in learning activities of their choice and at their own pace. The West Yorkshire programme offers structure and wrap-around support over an 8- week period per module, however Tier 1 learners may choose to complete the programme quicker (as long as they have engaged in 8 hours of learning activities per module). </a:t>
            </a:r>
          </a:p>
          <a:p>
            <a:r>
              <a:rPr lang="en-GB" dirty="0"/>
              <a:t>Tier 1 learners are also invited to attend webinars for each module and the end-of-programme celebration event on an optional basis. </a:t>
            </a:r>
          </a:p>
          <a:p>
            <a:r>
              <a:rPr lang="en-GB" b="1" dirty="0"/>
              <a:t>Tier 2 </a:t>
            </a:r>
            <a:r>
              <a:rPr lang="en-GB" dirty="0"/>
              <a:t>is an immersive programme which includes face-to-face lectures/workshops, webinars, field trips, completion of a quality improvement (QI) project and an </a:t>
            </a:r>
            <a:r>
              <a:rPr lang="en-GB" dirty="0" err="1"/>
              <a:t>end-ofprogramme</a:t>
            </a:r>
            <a:r>
              <a:rPr lang="en-GB" dirty="0"/>
              <a:t> celebration event. Learners also have the option to meet with a sponsor once per module to help reflect on their learning.  4 hours per week of learning per the 8 weeks of each module.</a:t>
            </a:r>
          </a:p>
          <a:p>
            <a:r>
              <a:rPr lang="en-GB" dirty="0"/>
              <a:t>Apply by competing EOI at:   https://www.smartsurvey.co.uk/s/L81JV8/</a:t>
            </a:r>
          </a:p>
        </p:txBody>
      </p:sp>
    </p:spTree>
    <p:extLst>
      <p:ext uri="{BB962C8B-B14F-4D97-AF65-F5344CB8AC3E}">
        <p14:creationId xmlns:p14="http://schemas.microsoft.com/office/powerpoint/2010/main" val="324792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F526-3EF2-46D1-9416-7D3F157BAFD5}"/>
              </a:ext>
            </a:extLst>
          </p:cNvPr>
          <p:cNvSpPr>
            <a:spLocks noGrp="1"/>
          </p:cNvSpPr>
          <p:nvPr>
            <p:ph type="title"/>
          </p:nvPr>
        </p:nvSpPr>
        <p:spPr/>
        <p:txBody>
          <a:bodyPr/>
          <a:lstStyle/>
          <a:p>
            <a:r>
              <a:rPr lang="en-GB" dirty="0"/>
              <a:t>Module learning outcomes</a:t>
            </a:r>
          </a:p>
        </p:txBody>
      </p:sp>
      <p:grpSp>
        <p:nvGrpSpPr>
          <p:cNvPr id="18" name="Group 17">
            <a:extLst>
              <a:ext uri="{FF2B5EF4-FFF2-40B4-BE49-F238E27FC236}">
                <a16:creationId xmlns:a16="http://schemas.microsoft.com/office/drawing/2014/main" id="{7913E957-270A-355A-FF2D-A3A970B21425}"/>
              </a:ext>
            </a:extLst>
          </p:cNvPr>
          <p:cNvGrpSpPr/>
          <p:nvPr/>
        </p:nvGrpSpPr>
        <p:grpSpPr>
          <a:xfrm>
            <a:off x="323540" y="1332936"/>
            <a:ext cx="11796424" cy="5493218"/>
            <a:chOff x="323540" y="1332936"/>
            <a:chExt cx="11796424" cy="5493218"/>
          </a:xfrm>
        </p:grpSpPr>
        <p:sp>
          <p:nvSpPr>
            <p:cNvPr id="19" name="Arrow: Bent-Up 18">
              <a:extLst>
                <a:ext uri="{FF2B5EF4-FFF2-40B4-BE49-F238E27FC236}">
                  <a16:creationId xmlns:a16="http://schemas.microsoft.com/office/drawing/2014/main" id="{876CCA6E-9446-C6CF-59B0-99426B81FD09}"/>
                </a:ext>
              </a:extLst>
            </p:cNvPr>
            <p:cNvSpPr/>
            <p:nvPr/>
          </p:nvSpPr>
          <p:spPr>
            <a:xfrm rot="5400000">
              <a:off x="510207" y="2113960"/>
              <a:ext cx="704564" cy="80212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339C5C7-4F8C-C182-CD82-03087259EA6A}"/>
                </a:ext>
              </a:extLst>
            </p:cNvPr>
            <p:cNvSpPr/>
            <p:nvPr/>
          </p:nvSpPr>
          <p:spPr>
            <a:xfrm>
              <a:off x="323540" y="1332936"/>
              <a:ext cx="1186071" cy="830211"/>
            </a:xfrm>
            <a:custGeom>
              <a:avLst/>
              <a:gdLst>
                <a:gd name="connsiteX0" fmla="*/ 0 w 1186071"/>
                <a:gd name="connsiteY0" fmla="*/ 138396 h 830211"/>
                <a:gd name="connsiteX1" fmla="*/ 138396 w 1186071"/>
                <a:gd name="connsiteY1" fmla="*/ 0 h 830211"/>
                <a:gd name="connsiteX2" fmla="*/ 1047675 w 1186071"/>
                <a:gd name="connsiteY2" fmla="*/ 0 h 830211"/>
                <a:gd name="connsiteX3" fmla="*/ 1186071 w 1186071"/>
                <a:gd name="connsiteY3" fmla="*/ 138396 h 830211"/>
                <a:gd name="connsiteX4" fmla="*/ 1186071 w 1186071"/>
                <a:gd name="connsiteY4" fmla="*/ 691815 h 830211"/>
                <a:gd name="connsiteX5" fmla="*/ 1047675 w 1186071"/>
                <a:gd name="connsiteY5" fmla="*/ 830211 h 830211"/>
                <a:gd name="connsiteX6" fmla="*/ 138396 w 1186071"/>
                <a:gd name="connsiteY6" fmla="*/ 830211 h 830211"/>
                <a:gd name="connsiteX7" fmla="*/ 0 w 1186071"/>
                <a:gd name="connsiteY7" fmla="*/ 691815 h 830211"/>
                <a:gd name="connsiteX8" fmla="*/ 0 w 1186071"/>
                <a:gd name="connsiteY8" fmla="*/ 138396 h 8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071" h="830211">
                  <a:moveTo>
                    <a:pt x="0" y="138396"/>
                  </a:moveTo>
                  <a:cubicBezTo>
                    <a:pt x="0" y="61962"/>
                    <a:pt x="61962" y="0"/>
                    <a:pt x="138396" y="0"/>
                  </a:cubicBezTo>
                  <a:lnTo>
                    <a:pt x="1047675" y="0"/>
                  </a:lnTo>
                  <a:cubicBezTo>
                    <a:pt x="1124109" y="0"/>
                    <a:pt x="1186071" y="61962"/>
                    <a:pt x="1186071" y="138396"/>
                  </a:cubicBezTo>
                  <a:lnTo>
                    <a:pt x="1186071" y="691815"/>
                  </a:lnTo>
                  <a:cubicBezTo>
                    <a:pt x="1186071" y="768249"/>
                    <a:pt x="1124109" y="830211"/>
                    <a:pt x="1047675" y="830211"/>
                  </a:cubicBezTo>
                  <a:lnTo>
                    <a:pt x="138396" y="830211"/>
                  </a:lnTo>
                  <a:cubicBezTo>
                    <a:pt x="61962" y="830211"/>
                    <a:pt x="0" y="768249"/>
                    <a:pt x="0" y="691815"/>
                  </a:cubicBezTo>
                  <a:lnTo>
                    <a:pt x="0" y="1383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65" tIns="90065" rIns="90065" bIns="9006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Calibri" panose="020F0502020204030204"/>
                  <a:ea typeface="+mn-ea"/>
                  <a:cs typeface="+mn-cs"/>
                </a:rPr>
                <a:t>1. Population Health</a:t>
              </a:r>
            </a:p>
          </p:txBody>
        </p:sp>
        <p:sp>
          <p:nvSpPr>
            <p:cNvPr id="21" name="Free-form: Shape 20">
              <a:extLst>
                <a:ext uri="{FF2B5EF4-FFF2-40B4-BE49-F238E27FC236}">
                  <a16:creationId xmlns:a16="http://schemas.microsoft.com/office/drawing/2014/main" id="{9C10934C-62CC-5D98-28FE-0A67BE9C4A3D}"/>
                </a:ext>
              </a:extLst>
            </p:cNvPr>
            <p:cNvSpPr/>
            <p:nvPr/>
          </p:nvSpPr>
          <p:spPr>
            <a:xfrm>
              <a:off x="1509611" y="1412116"/>
              <a:ext cx="862635" cy="671013"/>
            </a:xfrm>
            <a:custGeom>
              <a:avLst/>
              <a:gdLst>
                <a:gd name="connsiteX0" fmla="*/ 0 w 862635"/>
                <a:gd name="connsiteY0" fmla="*/ 0 h 671013"/>
                <a:gd name="connsiteX1" fmla="*/ 862635 w 862635"/>
                <a:gd name="connsiteY1" fmla="*/ 0 h 671013"/>
                <a:gd name="connsiteX2" fmla="*/ 862635 w 862635"/>
                <a:gd name="connsiteY2" fmla="*/ 671013 h 671013"/>
                <a:gd name="connsiteX3" fmla="*/ 0 w 862635"/>
                <a:gd name="connsiteY3" fmla="*/ 671013 h 671013"/>
                <a:gd name="connsiteX4" fmla="*/ 0 w 862635"/>
                <a:gd name="connsiteY4" fmla="*/ 0 h 67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35" h="671013">
                  <a:moveTo>
                    <a:pt x="0" y="0"/>
                  </a:moveTo>
                  <a:lnTo>
                    <a:pt x="862635" y="0"/>
                  </a:lnTo>
                  <a:lnTo>
                    <a:pt x="862635" y="671013"/>
                  </a:lnTo>
                  <a:lnTo>
                    <a:pt x="0" y="671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marR="0" lvl="1" indent="-57150" algn="l" defTabSz="444500" rtl="0" eaLnBrk="1" fontAlgn="auto" latinLnBrk="0" hangingPunct="1">
                <a:lnSpc>
                  <a:spcPct val="90000"/>
                </a:lnSpc>
                <a:spcBef>
                  <a:spcPct val="0"/>
                </a:spcBef>
                <a:spcAft>
                  <a:spcPct val="15000"/>
                </a:spcAft>
                <a:buClrTx/>
                <a:buSzTx/>
                <a:buFontTx/>
                <a:buChar char="•"/>
                <a:tabLst/>
                <a:defRPr/>
              </a:pPr>
              <a:endParaRPr kumimoji="0" lang="en-GB" sz="10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2" name="Arrow: Bent-Up 21">
              <a:extLst>
                <a:ext uri="{FF2B5EF4-FFF2-40B4-BE49-F238E27FC236}">
                  <a16:creationId xmlns:a16="http://schemas.microsoft.com/office/drawing/2014/main" id="{B5E4967A-C30E-9C20-0098-7E0B6F8B981E}"/>
                </a:ext>
              </a:extLst>
            </p:cNvPr>
            <p:cNvSpPr/>
            <p:nvPr/>
          </p:nvSpPr>
          <p:spPr>
            <a:xfrm rot="5400000">
              <a:off x="1493586" y="3046561"/>
              <a:ext cx="704564" cy="80212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80C5AAE-565D-B491-E6F9-CCD79E0CD25C}"/>
                </a:ext>
              </a:extLst>
            </p:cNvPr>
            <p:cNvSpPr/>
            <p:nvPr/>
          </p:nvSpPr>
          <p:spPr>
            <a:xfrm>
              <a:off x="1306919" y="2265537"/>
              <a:ext cx="1186071" cy="830211"/>
            </a:xfrm>
            <a:custGeom>
              <a:avLst/>
              <a:gdLst>
                <a:gd name="connsiteX0" fmla="*/ 0 w 1186071"/>
                <a:gd name="connsiteY0" fmla="*/ 138396 h 830211"/>
                <a:gd name="connsiteX1" fmla="*/ 138396 w 1186071"/>
                <a:gd name="connsiteY1" fmla="*/ 0 h 830211"/>
                <a:gd name="connsiteX2" fmla="*/ 1047675 w 1186071"/>
                <a:gd name="connsiteY2" fmla="*/ 0 h 830211"/>
                <a:gd name="connsiteX3" fmla="*/ 1186071 w 1186071"/>
                <a:gd name="connsiteY3" fmla="*/ 138396 h 830211"/>
                <a:gd name="connsiteX4" fmla="*/ 1186071 w 1186071"/>
                <a:gd name="connsiteY4" fmla="*/ 691815 h 830211"/>
                <a:gd name="connsiteX5" fmla="*/ 1047675 w 1186071"/>
                <a:gd name="connsiteY5" fmla="*/ 830211 h 830211"/>
                <a:gd name="connsiteX6" fmla="*/ 138396 w 1186071"/>
                <a:gd name="connsiteY6" fmla="*/ 830211 h 830211"/>
                <a:gd name="connsiteX7" fmla="*/ 0 w 1186071"/>
                <a:gd name="connsiteY7" fmla="*/ 691815 h 830211"/>
                <a:gd name="connsiteX8" fmla="*/ 0 w 1186071"/>
                <a:gd name="connsiteY8" fmla="*/ 138396 h 8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071" h="830211">
                  <a:moveTo>
                    <a:pt x="0" y="138396"/>
                  </a:moveTo>
                  <a:cubicBezTo>
                    <a:pt x="0" y="61962"/>
                    <a:pt x="61962" y="0"/>
                    <a:pt x="138396" y="0"/>
                  </a:cubicBezTo>
                  <a:lnTo>
                    <a:pt x="1047675" y="0"/>
                  </a:lnTo>
                  <a:cubicBezTo>
                    <a:pt x="1124109" y="0"/>
                    <a:pt x="1186071" y="61962"/>
                    <a:pt x="1186071" y="138396"/>
                  </a:cubicBezTo>
                  <a:lnTo>
                    <a:pt x="1186071" y="691815"/>
                  </a:lnTo>
                  <a:cubicBezTo>
                    <a:pt x="1186071" y="768249"/>
                    <a:pt x="1124109" y="830211"/>
                    <a:pt x="1047675" y="830211"/>
                  </a:cubicBezTo>
                  <a:lnTo>
                    <a:pt x="138396" y="830211"/>
                  </a:lnTo>
                  <a:cubicBezTo>
                    <a:pt x="61962" y="830211"/>
                    <a:pt x="0" y="768249"/>
                    <a:pt x="0" y="691815"/>
                  </a:cubicBezTo>
                  <a:lnTo>
                    <a:pt x="0" y="138396"/>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65" tIns="90065" rIns="90065" bIns="9006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Calibri" panose="020F0502020204030204"/>
                  <a:ea typeface="+mn-ea"/>
                  <a:cs typeface="+mn-cs"/>
                </a:rPr>
                <a:t>2. Complex Multi-Morbidity</a:t>
              </a:r>
            </a:p>
          </p:txBody>
        </p:sp>
        <p:sp>
          <p:nvSpPr>
            <p:cNvPr id="24" name="Free-form: Shape 23">
              <a:extLst>
                <a:ext uri="{FF2B5EF4-FFF2-40B4-BE49-F238E27FC236}">
                  <a16:creationId xmlns:a16="http://schemas.microsoft.com/office/drawing/2014/main" id="{D87718C4-175D-81FD-4400-A110D254C443}"/>
                </a:ext>
              </a:extLst>
            </p:cNvPr>
            <p:cNvSpPr/>
            <p:nvPr/>
          </p:nvSpPr>
          <p:spPr>
            <a:xfrm>
              <a:off x="4485418" y="4250516"/>
              <a:ext cx="862635" cy="671013"/>
            </a:xfrm>
            <a:custGeom>
              <a:avLst/>
              <a:gdLst>
                <a:gd name="connsiteX0" fmla="*/ 0 w 862635"/>
                <a:gd name="connsiteY0" fmla="*/ 0 h 671013"/>
                <a:gd name="connsiteX1" fmla="*/ 862635 w 862635"/>
                <a:gd name="connsiteY1" fmla="*/ 0 h 671013"/>
                <a:gd name="connsiteX2" fmla="*/ 862635 w 862635"/>
                <a:gd name="connsiteY2" fmla="*/ 671013 h 671013"/>
                <a:gd name="connsiteX3" fmla="*/ 0 w 862635"/>
                <a:gd name="connsiteY3" fmla="*/ 671013 h 671013"/>
                <a:gd name="connsiteX4" fmla="*/ 0 w 862635"/>
                <a:gd name="connsiteY4" fmla="*/ 0 h 67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35" h="671013">
                  <a:moveTo>
                    <a:pt x="0" y="0"/>
                  </a:moveTo>
                  <a:lnTo>
                    <a:pt x="862635" y="0"/>
                  </a:lnTo>
                  <a:lnTo>
                    <a:pt x="862635" y="671013"/>
                  </a:lnTo>
                  <a:lnTo>
                    <a:pt x="0" y="671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57150" marR="0" lvl="1" indent="-57150" algn="l" defTabSz="444500" rtl="0" eaLnBrk="1" fontAlgn="auto" latinLnBrk="0" hangingPunct="1">
                <a:lnSpc>
                  <a:spcPct val="90000"/>
                </a:lnSpc>
                <a:spcBef>
                  <a:spcPct val="0"/>
                </a:spcBef>
                <a:spcAft>
                  <a:spcPct val="15000"/>
                </a:spcAft>
                <a:buClrTx/>
                <a:buSzTx/>
                <a:buFontTx/>
                <a:buChar char="•"/>
                <a:tabLst/>
                <a:defRPr/>
              </a:pPr>
              <a:endPar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endParaRPr kumimoji="0" lang="en-GB" sz="10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5" name="Arrow: Bent-Up 24">
              <a:extLst>
                <a:ext uri="{FF2B5EF4-FFF2-40B4-BE49-F238E27FC236}">
                  <a16:creationId xmlns:a16="http://schemas.microsoft.com/office/drawing/2014/main" id="{F5988728-EC7E-772B-6D65-B6322506BB2D}"/>
                </a:ext>
              </a:extLst>
            </p:cNvPr>
            <p:cNvSpPr/>
            <p:nvPr/>
          </p:nvSpPr>
          <p:spPr>
            <a:xfrm rot="5400000">
              <a:off x="2476965" y="3979162"/>
              <a:ext cx="704564" cy="80212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A89C2ED-D06D-B568-424E-850F6EFCB7FD}"/>
                </a:ext>
              </a:extLst>
            </p:cNvPr>
            <p:cNvSpPr/>
            <p:nvPr/>
          </p:nvSpPr>
          <p:spPr>
            <a:xfrm>
              <a:off x="2290298" y="3198139"/>
              <a:ext cx="1186071" cy="830211"/>
            </a:xfrm>
            <a:custGeom>
              <a:avLst/>
              <a:gdLst>
                <a:gd name="connsiteX0" fmla="*/ 0 w 1186071"/>
                <a:gd name="connsiteY0" fmla="*/ 138396 h 830211"/>
                <a:gd name="connsiteX1" fmla="*/ 138396 w 1186071"/>
                <a:gd name="connsiteY1" fmla="*/ 0 h 830211"/>
                <a:gd name="connsiteX2" fmla="*/ 1047675 w 1186071"/>
                <a:gd name="connsiteY2" fmla="*/ 0 h 830211"/>
                <a:gd name="connsiteX3" fmla="*/ 1186071 w 1186071"/>
                <a:gd name="connsiteY3" fmla="*/ 138396 h 830211"/>
                <a:gd name="connsiteX4" fmla="*/ 1186071 w 1186071"/>
                <a:gd name="connsiteY4" fmla="*/ 691815 h 830211"/>
                <a:gd name="connsiteX5" fmla="*/ 1047675 w 1186071"/>
                <a:gd name="connsiteY5" fmla="*/ 830211 h 830211"/>
                <a:gd name="connsiteX6" fmla="*/ 138396 w 1186071"/>
                <a:gd name="connsiteY6" fmla="*/ 830211 h 830211"/>
                <a:gd name="connsiteX7" fmla="*/ 0 w 1186071"/>
                <a:gd name="connsiteY7" fmla="*/ 691815 h 830211"/>
                <a:gd name="connsiteX8" fmla="*/ 0 w 1186071"/>
                <a:gd name="connsiteY8" fmla="*/ 138396 h 8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071" h="830211">
                  <a:moveTo>
                    <a:pt x="0" y="138396"/>
                  </a:moveTo>
                  <a:cubicBezTo>
                    <a:pt x="0" y="61962"/>
                    <a:pt x="61962" y="0"/>
                    <a:pt x="138396" y="0"/>
                  </a:cubicBezTo>
                  <a:lnTo>
                    <a:pt x="1047675" y="0"/>
                  </a:lnTo>
                  <a:cubicBezTo>
                    <a:pt x="1124109" y="0"/>
                    <a:pt x="1186071" y="61962"/>
                    <a:pt x="1186071" y="138396"/>
                  </a:cubicBezTo>
                  <a:lnTo>
                    <a:pt x="1186071" y="691815"/>
                  </a:lnTo>
                  <a:cubicBezTo>
                    <a:pt x="1186071" y="768249"/>
                    <a:pt x="1124109" y="830211"/>
                    <a:pt x="1047675" y="830211"/>
                  </a:cubicBezTo>
                  <a:lnTo>
                    <a:pt x="138396" y="830211"/>
                  </a:lnTo>
                  <a:cubicBezTo>
                    <a:pt x="61962" y="830211"/>
                    <a:pt x="0" y="768249"/>
                    <a:pt x="0" y="691815"/>
                  </a:cubicBezTo>
                  <a:lnTo>
                    <a:pt x="0" y="138396"/>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65" tIns="90065" rIns="90065" bIns="9006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Calibri" panose="020F0502020204030204"/>
                  <a:ea typeface="+mn-ea"/>
                  <a:cs typeface="+mn-cs"/>
                </a:rPr>
                <a:t>3. Person-Centred Practice</a:t>
              </a:r>
            </a:p>
          </p:txBody>
        </p:sp>
        <p:sp>
          <p:nvSpPr>
            <p:cNvPr id="27" name="Free-form: Shape 26">
              <a:extLst>
                <a:ext uri="{FF2B5EF4-FFF2-40B4-BE49-F238E27FC236}">
                  <a16:creationId xmlns:a16="http://schemas.microsoft.com/office/drawing/2014/main" id="{D9367974-7FA6-A7A9-D97E-F5BF95E86395}"/>
                </a:ext>
              </a:extLst>
            </p:cNvPr>
            <p:cNvSpPr/>
            <p:nvPr/>
          </p:nvSpPr>
          <p:spPr>
            <a:xfrm>
              <a:off x="5443125" y="5232216"/>
              <a:ext cx="6676839" cy="671013"/>
            </a:xfrm>
            <a:custGeom>
              <a:avLst/>
              <a:gdLst>
                <a:gd name="connsiteX0" fmla="*/ 0 w 862635"/>
                <a:gd name="connsiteY0" fmla="*/ 0 h 671013"/>
                <a:gd name="connsiteX1" fmla="*/ 862635 w 862635"/>
                <a:gd name="connsiteY1" fmla="*/ 0 h 671013"/>
                <a:gd name="connsiteX2" fmla="*/ 862635 w 862635"/>
                <a:gd name="connsiteY2" fmla="*/ 671013 h 671013"/>
                <a:gd name="connsiteX3" fmla="*/ 0 w 862635"/>
                <a:gd name="connsiteY3" fmla="*/ 671013 h 671013"/>
                <a:gd name="connsiteX4" fmla="*/ 0 w 862635"/>
                <a:gd name="connsiteY4" fmla="*/ 0 h 67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35" h="671013">
                  <a:moveTo>
                    <a:pt x="0" y="0"/>
                  </a:moveTo>
                  <a:lnTo>
                    <a:pt x="862635" y="0"/>
                  </a:lnTo>
                  <a:lnTo>
                    <a:pt x="862635" y="671013"/>
                  </a:lnTo>
                  <a:lnTo>
                    <a:pt x="0" y="671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BF0078"/>
                  </a:solidFill>
                  <a:effectLst/>
                  <a:uLnTx/>
                  <a:uFillTx/>
                  <a:latin typeface="Calibri" panose="020F0502020204030204"/>
                  <a:ea typeface="+mn-ea"/>
                  <a:cs typeface="+mn-cs"/>
                </a:rPr>
                <a:t>Identify </a:t>
              </a:r>
              <a:r>
                <a:rPr kumimoji="0" lang="en-GB" sz="1000" b="1" i="0" u="none" strike="noStrike" kern="1200" cap="none" spc="0" normalizeH="0" baseline="0" noProof="0" dirty="0">
                  <a:ln>
                    <a:noFill/>
                  </a:ln>
                  <a:solidFill>
                    <a:srgbClr val="BF0078"/>
                  </a:solidFill>
                  <a:effectLst/>
                  <a:uLnTx/>
                  <a:uFillTx/>
                  <a:latin typeface="Calibri" panose="020F0502020204030204"/>
                  <a:ea typeface="+mn-ea"/>
                  <a:cs typeface="+mn-cs"/>
                </a:rPr>
                <a:t>organisational units of health and care</a:t>
              </a:r>
              <a:r>
                <a:rPr kumimoji="0" lang="en-GB" sz="1000" b="0" i="0" u="none" strike="noStrike" kern="1200" cap="none" spc="0" normalizeH="0" baseline="0" noProof="0" dirty="0">
                  <a:ln>
                    <a:noFill/>
                  </a:ln>
                  <a:solidFill>
                    <a:srgbClr val="BF0078"/>
                  </a:solidFill>
                  <a:effectLst/>
                  <a:uLnTx/>
                  <a:uFillTx/>
                  <a:latin typeface="Calibri" panose="020F0502020204030204"/>
                  <a:ea typeface="+mn-ea"/>
                  <a:cs typeface="+mn-cs"/>
                </a:rPr>
                <a:t>, inter-relationships, funding and how activities may be aligned.</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1" i="0" u="none" strike="noStrike" kern="1200" cap="none" spc="0" normalizeH="0" baseline="0" noProof="0" dirty="0">
                  <a:ln>
                    <a:noFill/>
                  </a:ln>
                  <a:solidFill>
                    <a:srgbClr val="BF0078"/>
                  </a:solidFill>
                  <a:effectLst/>
                  <a:uLnTx/>
                  <a:uFillTx/>
                  <a:latin typeface="Calibri" panose="020F0502020204030204"/>
                  <a:ea typeface="+mn-ea"/>
                  <a:cs typeface="+mn-cs"/>
                </a:rPr>
                <a:t>Work collaboratively </a:t>
              </a:r>
              <a:r>
                <a:rPr kumimoji="0" lang="en-GB" sz="1000" b="0" i="0" u="none" strike="noStrike" kern="1200" cap="none" spc="0" normalizeH="0" baseline="0" noProof="0" dirty="0">
                  <a:ln>
                    <a:noFill/>
                  </a:ln>
                  <a:solidFill>
                    <a:srgbClr val="BF0078"/>
                  </a:solidFill>
                  <a:effectLst/>
                  <a:uLnTx/>
                  <a:uFillTx/>
                  <a:latin typeface="Calibri" panose="020F0502020204030204"/>
                  <a:ea typeface="+mn-ea"/>
                  <a:cs typeface="+mn-cs"/>
                </a:rPr>
                <a:t>across teams, organisations, systems and communities to co-produce health and care.</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BF0078"/>
                  </a:solidFill>
                  <a:effectLst/>
                  <a:uLnTx/>
                  <a:uFillTx/>
                  <a:latin typeface="Calibri" panose="020F0502020204030204"/>
                  <a:ea typeface="+mn-ea"/>
                  <a:cs typeface="+mn-cs"/>
                </a:rPr>
                <a:t>Develop </a:t>
              </a:r>
              <a:r>
                <a:rPr kumimoji="0" lang="en-GB" sz="1000" b="1" i="0" u="none" strike="noStrike" kern="1200" cap="none" spc="0" normalizeH="0" baseline="0" noProof="0" dirty="0">
                  <a:ln>
                    <a:noFill/>
                  </a:ln>
                  <a:solidFill>
                    <a:srgbClr val="BF0078"/>
                  </a:solidFill>
                  <a:effectLst/>
                  <a:uLnTx/>
                  <a:uFillTx/>
                  <a:latin typeface="Calibri" panose="020F0502020204030204"/>
                  <a:ea typeface="+mn-ea"/>
                  <a:cs typeface="+mn-cs"/>
                </a:rPr>
                <a:t>innovative approaches </a:t>
              </a:r>
              <a:r>
                <a:rPr kumimoji="0" lang="en-GB" sz="1000" b="0" i="0" u="none" strike="noStrike" kern="1200" cap="none" spc="0" normalizeH="0" baseline="0" noProof="0" dirty="0">
                  <a:ln>
                    <a:noFill/>
                  </a:ln>
                  <a:solidFill>
                    <a:srgbClr val="BF0078"/>
                  </a:solidFill>
                  <a:effectLst/>
                  <a:uLnTx/>
                  <a:uFillTx/>
                  <a:latin typeface="Calibri" panose="020F0502020204030204"/>
                  <a:ea typeface="+mn-ea"/>
                  <a:cs typeface="+mn-cs"/>
                </a:rPr>
                <a:t>to achieving improved &amp; equitable health outcomes for individuals/populations.</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1" i="0" u="none" strike="noStrike" kern="1200" cap="none" spc="0" normalizeH="0" baseline="0" noProof="0" dirty="0">
                  <a:ln>
                    <a:noFill/>
                  </a:ln>
                  <a:solidFill>
                    <a:srgbClr val="BF0078"/>
                  </a:solidFill>
                  <a:effectLst/>
                  <a:uLnTx/>
                  <a:uFillTx/>
                  <a:latin typeface="Calibri" panose="020F0502020204030204"/>
                  <a:ea typeface="+mn-ea"/>
                  <a:cs typeface="+mn-cs"/>
                </a:rPr>
                <a:t>Challenge, support and influence others </a:t>
              </a:r>
              <a:r>
                <a:rPr kumimoji="0" lang="en-GB" sz="1000" b="0" i="0" u="none" strike="noStrike" kern="1200" cap="none" spc="0" normalizeH="0" baseline="0" noProof="0" dirty="0">
                  <a:ln>
                    <a:noFill/>
                  </a:ln>
                  <a:solidFill>
                    <a:srgbClr val="BF0078"/>
                  </a:solidFill>
                  <a:effectLst/>
                  <a:uLnTx/>
                  <a:uFillTx/>
                  <a:latin typeface="Calibri" panose="020F0502020204030204"/>
                  <a:ea typeface="+mn-ea"/>
                  <a:cs typeface="+mn-cs"/>
                </a:rPr>
                <a:t>in a system to make a difference.</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1" i="0" u="none" strike="noStrike" kern="1200" cap="none" spc="0" normalizeH="0" baseline="0" noProof="0" dirty="0">
                  <a:ln>
                    <a:noFill/>
                  </a:ln>
                  <a:solidFill>
                    <a:srgbClr val="BF0078"/>
                  </a:solidFill>
                  <a:effectLst/>
                  <a:uLnTx/>
                  <a:uFillTx/>
                  <a:latin typeface="Calibri" panose="020F0502020204030204"/>
                  <a:ea typeface="+mn-ea"/>
                  <a:cs typeface="+mn-cs"/>
                </a:rPr>
                <a:t>Engage diverse audiences </a:t>
              </a:r>
              <a:r>
                <a:rPr kumimoji="0" lang="en-GB" sz="1000" b="0" i="0" u="none" strike="noStrike" kern="1200" cap="none" spc="0" normalizeH="0" baseline="0" noProof="0" dirty="0">
                  <a:ln>
                    <a:noFill/>
                  </a:ln>
                  <a:solidFill>
                    <a:srgbClr val="BF0078"/>
                  </a:solidFill>
                  <a:effectLst/>
                  <a:uLnTx/>
                  <a:uFillTx/>
                  <a:latin typeface="Calibri" panose="020F0502020204030204"/>
                  <a:ea typeface="+mn-ea"/>
                  <a:cs typeface="+mn-cs"/>
                </a:rPr>
                <a:t>to drive improved population health outcomes.</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endParaRPr kumimoji="0" lang="en-GB" sz="1000" b="0" i="0" u="none" strike="noStrike" kern="1200" cap="none" spc="0" normalizeH="0" baseline="0" noProof="0" dirty="0">
                <a:ln>
                  <a:noFill/>
                </a:ln>
                <a:solidFill>
                  <a:srgbClr val="BF0078"/>
                </a:solidFill>
                <a:effectLst/>
                <a:uLnTx/>
                <a:uFillTx/>
                <a:latin typeface="Calibri" panose="020F0502020204030204"/>
                <a:ea typeface="+mn-ea"/>
                <a:cs typeface="+mn-cs"/>
              </a:endParaRPr>
            </a:p>
          </p:txBody>
        </p:sp>
        <p:sp>
          <p:nvSpPr>
            <p:cNvPr id="28" name="Arrow: Bent-Up 27">
              <a:extLst>
                <a:ext uri="{FF2B5EF4-FFF2-40B4-BE49-F238E27FC236}">
                  <a16:creationId xmlns:a16="http://schemas.microsoft.com/office/drawing/2014/main" id="{7DE0945E-C3D3-0A83-F859-5DF32F187132}"/>
                </a:ext>
              </a:extLst>
            </p:cNvPr>
            <p:cNvSpPr/>
            <p:nvPr/>
          </p:nvSpPr>
          <p:spPr>
            <a:xfrm rot="5400000">
              <a:off x="3460344" y="4911763"/>
              <a:ext cx="704564" cy="80212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5CEC1A32-6DDF-D32B-77E7-BBDCBDACE25D}"/>
                </a:ext>
              </a:extLst>
            </p:cNvPr>
            <p:cNvSpPr/>
            <p:nvPr/>
          </p:nvSpPr>
          <p:spPr>
            <a:xfrm>
              <a:off x="3273677" y="4130740"/>
              <a:ext cx="1186071" cy="830211"/>
            </a:xfrm>
            <a:custGeom>
              <a:avLst/>
              <a:gdLst>
                <a:gd name="connsiteX0" fmla="*/ 0 w 1186071"/>
                <a:gd name="connsiteY0" fmla="*/ 138396 h 830211"/>
                <a:gd name="connsiteX1" fmla="*/ 138396 w 1186071"/>
                <a:gd name="connsiteY1" fmla="*/ 0 h 830211"/>
                <a:gd name="connsiteX2" fmla="*/ 1047675 w 1186071"/>
                <a:gd name="connsiteY2" fmla="*/ 0 h 830211"/>
                <a:gd name="connsiteX3" fmla="*/ 1186071 w 1186071"/>
                <a:gd name="connsiteY3" fmla="*/ 138396 h 830211"/>
                <a:gd name="connsiteX4" fmla="*/ 1186071 w 1186071"/>
                <a:gd name="connsiteY4" fmla="*/ 691815 h 830211"/>
                <a:gd name="connsiteX5" fmla="*/ 1047675 w 1186071"/>
                <a:gd name="connsiteY5" fmla="*/ 830211 h 830211"/>
                <a:gd name="connsiteX6" fmla="*/ 138396 w 1186071"/>
                <a:gd name="connsiteY6" fmla="*/ 830211 h 830211"/>
                <a:gd name="connsiteX7" fmla="*/ 0 w 1186071"/>
                <a:gd name="connsiteY7" fmla="*/ 691815 h 830211"/>
                <a:gd name="connsiteX8" fmla="*/ 0 w 1186071"/>
                <a:gd name="connsiteY8" fmla="*/ 138396 h 8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071" h="830211">
                  <a:moveTo>
                    <a:pt x="0" y="138396"/>
                  </a:moveTo>
                  <a:cubicBezTo>
                    <a:pt x="0" y="61962"/>
                    <a:pt x="61962" y="0"/>
                    <a:pt x="138396" y="0"/>
                  </a:cubicBezTo>
                  <a:lnTo>
                    <a:pt x="1047675" y="0"/>
                  </a:lnTo>
                  <a:cubicBezTo>
                    <a:pt x="1124109" y="0"/>
                    <a:pt x="1186071" y="61962"/>
                    <a:pt x="1186071" y="138396"/>
                  </a:cubicBezTo>
                  <a:lnTo>
                    <a:pt x="1186071" y="691815"/>
                  </a:lnTo>
                  <a:cubicBezTo>
                    <a:pt x="1186071" y="768249"/>
                    <a:pt x="1124109" y="830211"/>
                    <a:pt x="1047675" y="830211"/>
                  </a:cubicBezTo>
                  <a:lnTo>
                    <a:pt x="138396" y="830211"/>
                  </a:lnTo>
                  <a:cubicBezTo>
                    <a:pt x="61962" y="830211"/>
                    <a:pt x="0" y="768249"/>
                    <a:pt x="0" y="691815"/>
                  </a:cubicBezTo>
                  <a:lnTo>
                    <a:pt x="0" y="138396"/>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65" tIns="90065" rIns="90065" bIns="9006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Calibri" panose="020F0502020204030204"/>
                  <a:ea typeface="+mn-ea"/>
                  <a:cs typeface="+mn-cs"/>
                </a:rPr>
                <a:t>4. Social Justice &amp; Health Equity</a:t>
              </a:r>
            </a:p>
          </p:txBody>
        </p:sp>
        <p:sp>
          <p:nvSpPr>
            <p:cNvPr id="30" name="Rectangle 29">
              <a:extLst>
                <a:ext uri="{FF2B5EF4-FFF2-40B4-BE49-F238E27FC236}">
                  <a16:creationId xmlns:a16="http://schemas.microsoft.com/office/drawing/2014/main" id="{E373B60E-53CB-3D0C-CE16-816D14C8E864}"/>
                </a:ext>
              </a:extLst>
            </p:cNvPr>
            <p:cNvSpPr/>
            <p:nvPr/>
          </p:nvSpPr>
          <p:spPr>
            <a:xfrm>
              <a:off x="4459748" y="4209920"/>
              <a:ext cx="862635" cy="6710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31" name="Arrow: Bent-Up 30">
              <a:extLst>
                <a:ext uri="{FF2B5EF4-FFF2-40B4-BE49-F238E27FC236}">
                  <a16:creationId xmlns:a16="http://schemas.microsoft.com/office/drawing/2014/main" id="{556F7580-0EF6-D880-9E74-D432E8C5FD1A}"/>
                </a:ext>
              </a:extLst>
            </p:cNvPr>
            <p:cNvSpPr/>
            <p:nvPr/>
          </p:nvSpPr>
          <p:spPr>
            <a:xfrm rot="5400000">
              <a:off x="4443723" y="5844365"/>
              <a:ext cx="704564" cy="80212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F32D81A-D8CD-9C07-2BD3-FA7C0324DECC}"/>
                </a:ext>
              </a:extLst>
            </p:cNvPr>
            <p:cNvSpPr/>
            <p:nvPr/>
          </p:nvSpPr>
          <p:spPr>
            <a:xfrm>
              <a:off x="4257056" y="5063341"/>
              <a:ext cx="1186071" cy="830211"/>
            </a:xfrm>
            <a:custGeom>
              <a:avLst/>
              <a:gdLst>
                <a:gd name="connsiteX0" fmla="*/ 0 w 1186071"/>
                <a:gd name="connsiteY0" fmla="*/ 138396 h 830211"/>
                <a:gd name="connsiteX1" fmla="*/ 138396 w 1186071"/>
                <a:gd name="connsiteY1" fmla="*/ 0 h 830211"/>
                <a:gd name="connsiteX2" fmla="*/ 1047675 w 1186071"/>
                <a:gd name="connsiteY2" fmla="*/ 0 h 830211"/>
                <a:gd name="connsiteX3" fmla="*/ 1186071 w 1186071"/>
                <a:gd name="connsiteY3" fmla="*/ 138396 h 830211"/>
                <a:gd name="connsiteX4" fmla="*/ 1186071 w 1186071"/>
                <a:gd name="connsiteY4" fmla="*/ 691815 h 830211"/>
                <a:gd name="connsiteX5" fmla="*/ 1047675 w 1186071"/>
                <a:gd name="connsiteY5" fmla="*/ 830211 h 830211"/>
                <a:gd name="connsiteX6" fmla="*/ 138396 w 1186071"/>
                <a:gd name="connsiteY6" fmla="*/ 830211 h 830211"/>
                <a:gd name="connsiteX7" fmla="*/ 0 w 1186071"/>
                <a:gd name="connsiteY7" fmla="*/ 691815 h 830211"/>
                <a:gd name="connsiteX8" fmla="*/ 0 w 1186071"/>
                <a:gd name="connsiteY8" fmla="*/ 138396 h 8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071" h="830211">
                  <a:moveTo>
                    <a:pt x="0" y="138396"/>
                  </a:moveTo>
                  <a:cubicBezTo>
                    <a:pt x="0" y="61962"/>
                    <a:pt x="61962" y="0"/>
                    <a:pt x="138396" y="0"/>
                  </a:cubicBezTo>
                  <a:lnTo>
                    <a:pt x="1047675" y="0"/>
                  </a:lnTo>
                  <a:cubicBezTo>
                    <a:pt x="1124109" y="0"/>
                    <a:pt x="1186071" y="61962"/>
                    <a:pt x="1186071" y="138396"/>
                  </a:cubicBezTo>
                  <a:lnTo>
                    <a:pt x="1186071" y="691815"/>
                  </a:lnTo>
                  <a:cubicBezTo>
                    <a:pt x="1186071" y="768249"/>
                    <a:pt x="1124109" y="830211"/>
                    <a:pt x="1047675" y="830211"/>
                  </a:cubicBezTo>
                  <a:lnTo>
                    <a:pt x="138396" y="830211"/>
                  </a:lnTo>
                  <a:cubicBezTo>
                    <a:pt x="61962" y="830211"/>
                    <a:pt x="0" y="768249"/>
                    <a:pt x="0" y="691815"/>
                  </a:cubicBezTo>
                  <a:lnTo>
                    <a:pt x="0" y="138396"/>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65" tIns="90065" rIns="90065" bIns="9006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Calibri" panose="020F0502020204030204"/>
                  <a:ea typeface="+mn-ea"/>
                  <a:cs typeface="+mn-cs"/>
                </a:rPr>
                <a:t>5. System Working</a:t>
              </a:r>
            </a:p>
          </p:txBody>
        </p:sp>
        <p:sp>
          <p:nvSpPr>
            <p:cNvPr id="33" name="Rectangle 32">
              <a:extLst>
                <a:ext uri="{FF2B5EF4-FFF2-40B4-BE49-F238E27FC236}">
                  <a16:creationId xmlns:a16="http://schemas.microsoft.com/office/drawing/2014/main" id="{38788637-AA94-6712-E432-9D8AC19207CD}"/>
                </a:ext>
              </a:extLst>
            </p:cNvPr>
            <p:cNvSpPr/>
            <p:nvPr/>
          </p:nvSpPr>
          <p:spPr>
            <a:xfrm>
              <a:off x="5443127" y="5142521"/>
              <a:ext cx="862635" cy="6710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C2CC071-D8B3-EDAA-F548-A0FCCA794031}"/>
                </a:ext>
              </a:extLst>
            </p:cNvPr>
            <p:cNvSpPr/>
            <p:nvPr/>
          </p:nvSpPr>
          <p:spPr>
            <a:xfrm>
              <a:off x="5240435" y="5995943"/>
              <a:ext cx="1186071" cy="830211"/>
            </a:xfrm>
            <a:custGeom>
              <a:avLst/>
              <a:gdLst>
                <a:gd name="connsiteX0" fmla="*/ 0 w 1186071"/>
                <a:gd name="connsiteY0" fmla="*/ 138396 h 830211"/>
                <a:gd name="connsiteX1" fmla="*/ 138396 w 1186071"/>
                <a:gd name="connsiteY1" fmla="*/ 0 h 830211"/>
                <a:gd name="connsiteX2" fmla="*/ 1047675 w 1186071"/>
                <a:gd name="connsiteY2" fmla="*/ 0 h 830211"/>
                <a:gd name="connsiteX3" fmla="*/ 1186071 w 1186071"/>
                <a:gd name="connsiteY3" fmla="*/ 138396 h 830211"/>
                <a:gd name="connsiteX4" fmla="*/ 1186071 w 1186071"/>
                <a:gd name="connsiteY4" fmla="*/ 691815 h 830211"/>
                <a:gd name="connsiteX5" fmla="*/ 1047675 w 1186071"/>
                <a:gd name="connsiteY5" fmla="*/ 830211 h 830211"/>
                <a:gd name="connsiteX6" fmla="*/ 138396 w 1186071"/>
                <a:gd name="connsiteY6" fmla="*/ 830211 h 830211"/>
                <a:gd name="connsiteX7" fmla="*/ 0 w 1186071"/>
                <a:gd name="connsiteY7" fmla="*/ 691815 h 830211"/>
                <a:gd name="connsiteX8" fmla="*/ 0 w 1186071"/>
                <a:gd name="connsiteY8" fmla="*/ 138396 h 8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071" h="830211">
                  <a:moveTo>
                    <a:pt x="0" y="138396"/>
                  </a:moveTo>
                  <a:cubicBezTo>
                    <a:pt x="0" y="61962"/>
                    <a:pt x="61962" y="0"/>
                    <a:pt x="138396" y="0"/>
                  </a:cubicBezTo>
                  <a:lnTo>
                    <a:pt x="1047675" y="0"/>
                  </a:lnTo>
                  <a:cubicBezTo>
                    <a:pt x="1124109" y="0"/>
                    <a:pt x="1186071" y="61962"/>
                    <a:pt x="1186071" y="138396"/>
                  </a:cubicBezTo>
                  <a:lnTo>
                    <a:pt x="1186071" y="691815"/>
                  </a:lnTo>
                  <a:cubicBezTo>
                    <a:pt x="1186071" y="768249"/>
                    <a:pt x="1124109" y="830211"/>
                    <a:pt x="1047675" y="830211"/>
                  </a:cubicBezTo>
                  <a:lnTo>
                    <a:pt x="138396" y="830211"/>
                  </a:lnTo>
                  <a:cubicBezTo>
                    <a:pt x="61962" y="830211"/>
                    <a:pt x="0" y="768249"/>
                    <a:pt x="0" y="691815"/>
                  </a:cubicBezTo>
                  <a:lnTo>
                    <a:pt x="0" y="138396"/>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65" tIns="90065" rIns="90065" bIns="9006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Calibri" panose="020F0502020204030204"/>
                  <a:ea typeface="+mn-ea"/>
                  <a:cs typeface="+mn-cs"/>
                </a:rPr>
                <a:t>6. Environmental Sustainability</a:t>
              </a:r>
            </a:p>
          </p:txBody>
        </p:sp>
      </p:grpSp>
      <p:grpSp>
        <p:nvGrpSpPr>
          <p:cNvPr id="9" name="Group 8">
            <a:extLst>
              <a:ext uri="{FF2B5EF4-FFF2-40B4-BE49-F238E27FC236}">
                <a16:creationId xmlns:a16="http://schemas.microsoft.com/office/drawing/2014/main" id="{A62B79AA-230A-D9DA-FFAE-DBB3263D1BBB}"/>
              </a:ext>
            </a:extLst>
          </p:cNvPr>
          <p:cNvGrpSpPr/>
          <p:nvPr/>
        </p:nvGrpSpPr>
        <p:grpSpPr>
          <a:xfrm>
            <a:off x="3476368" y="3208838"/>
            <a:ext cx="8555211" cy="699888"/>
            <a:chOff x="7265984" y="1981880"/>
            <a:chExt cx="862635" cy="699888"/>
          </a:xfrm>
        </p:grpSpPr>
        <p:sp>
          <p:nvSpPr>
            <p:cNvPr id="10" name="Rectangle 9">
              <a:extLst>
                <a:ext uri="{FF2B5EF4-FFF2-40B4-BE49-F238E27FC236}">
                  <a16:creationId xmlns:a16="http://schemas.microsoft.com/office/drawing/2014/main" id="{2914C170-E9DE-21FD-65BD-9A6C0902BA2B}"/>
                </a:ext>
              </a:extLst>
            </p:cNvPr>
            <p:cNvSpPr/>
            <p:nvPr/>
          </p:nvSpPr>
          <p:spPr>
            <a:xfrm>
              <a:off x="7265984" y="1981880"/>
              <a:ext cx="862635" cy="6710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515CDB0-0F16-CA1A-749A-C636DAA19FE3}"/>
                </a:ext>
              </a:extLst>
            </p:cNvPr>
            <p:cNvSpPr txBox="1"/>
            <p:nvPr/>
          </p:nvSpPr>
          <p:spPr>
            <a:xfrm>
              <a:off x="7265984" y="2010755"/>
              <a:ext cx="862635" cy="6710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Interact with patients and carers in ways that </a:t>
              </a:r>
              <a:r>
                <a:rPr kumimoji="0" lang="en-GB" sz="1000" b="1"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acknowledge their unique circumstances, strengths and resources</a:t>
              </a:r>
              <a:r>
                <a:rPr kumimoji="0" lang="en-GB" sz="1000" b="0"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Enable people to </a:t>
              </a:r>
              <a:r>
                <a:rPr kumimoji="0" lang="en-GB" sz="1000" b="1"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make meaningful decisions about their own health and wellbeing</a:t>
              </a:r>
              <a:r>
                <a:rPr kumimoji="0" lang="en-GB" sz="1000" b="0"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 (personalised care). </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Treat each person encountered at work (patients, their families, carers and colleagues) with </a:t>
              </a:r>
              <a:r>
                <a:rPr kumimoji="0" lang="en-GB" sz="1000" b="1"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compassion, dignity and respect</a:t>
              </a:r>
              <a:r>
                <a:rPr kumimoji="0" lang="en-GB" sz="1000" b="0"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Work with an individual’s family, carers &amp; network of healthcare professionals to </a:t>
              </a:r>
              <a:r>
                <a:rPr kumimoji="0" lang="en-GB" sz="1000" b="1"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ensure that care is coordinated</a:t>
              </a:r>
              <a:r>
                <a:rPr kumimoji="0" lang="en-GB" sz="1000" b="0"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 across teams/orgs/systems.</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Appreciate </a:t>
              </a:r>
              <a:r>
                <a:rPr kumimoji="0" lang="en-GB" sz="1000" b="1"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different forms of patient and public participation </a:t>
              </a:r>
              <a:r>
                <a:rPr kumimoji="0" lang="en-GB" sz="1000" b="0" i="0" u="none" strike="noStrike" kern="1200" cap="none" spc="0" normalizeH="0" baseline="0" noProof="0" dirty="0">
                  <a:ln>
                    <a:noFill/>
                  </a:ln>
                  <a:solidFill>
                    <a:srgbClr val="F39000">
                      <a:lumMod val="75000"/>
                    </a:srgbClr>
                  </a:solidFill>
                  <a:effectLst/>
                  <a:uLnTx/>
                  <a:uFillTx/>
                  <a:latin typeface="Calibri" panose="020F0502020204030204"/>
                  <a:ea typeface="+mn-ea"/>
                  <a:cs typeface="+mn-cs"/>
                </a:rPr>
                <a:t>and support the ways in which people may wish to participate in their care.</a:t>
              </a:r>
            </a:p>
          </p:txBody>
        </p:sp>
      </p:grpSp>
      <p:grpSp>
        <p:nvGrpSpPr>
          <p:cNvPr id="12" name="Group 11">
            <a:extLst>
              <a:ext uri="{FF2B5EF4-FFF2-40B4-BE49-F238E27FC236}">
                <a16:creationId xmlns:a16="http://schemas.microsoft.com/office/drawing/2014/main" id="{75CA2CCC-25B9-98AA-91EC-1BDA1A9D267D}"/>
              </a:ext>
            </a:extLst>
          </p:cNvPr>
          <p:cNvGrpSpPr/>
          <p:nvPr/>
        </p:nvGrpSpPr>
        <p:grpSpPr>
          <a:xfrm>
            <a:off x="4472584" y="4131277"/>
            <a:ext cx="7719416" cy="719138"/>
            <a:chOff x="7265984" y="1981880"/>
            <a:chExt cx="872521" cy="719138"/>
          </a:xfrm>
        </p:grpSpPr>
        <p:sp>
          <p:nvSpPr>
            <p:cNvPr id="13" name="Rectangle 12">
              <a:extLst>
                <a:ext uri="{FF2B5EF4-FFF2-40B4-BE49-F238E27FC236}">
                  <a16:creationId xmlns:a16="http://schemas.microsoft.com/office/drawing/2014/main" id="{63B56318-AF64-71D6-7D7F-EDD88A6C3C21}"/>
                </a:ext>
              </a:extLst>
            </p:cNvPr>
            <p:cNvSpPr/>
            <p:nvPr/>
          </p:nvSpPr>
          <p:spPr>
            <a:xfrm>
              <a:off x="7265984" y="1981880"/>
              <a:ext cx="862635" cy="6710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08DADBA-1529-D6CE-0ABC-11FCAC16F8AE}"/>
                </a:ext>
              </a:extLst>
            </p:cNvPr>
            <p:cNvSpPr txBox="1"/>
            <p:nvPr/>
          </p:nvSpPr>
          <p:spPr>
            <a:xfrm>
              <a:off x="7265984" y="2030005"/>
              <a:ext cx="872521" cy="6710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1"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Promote social justice </a:t>
              </a:r>
              <a:r>
                <a:rPr kumimoji="0" lang="en-GB" sz="1000" b="0"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in the communities you serve..</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Critically appraise the </a:t>
              </a:r>
              <a:r>
                <a:rPr kumimoji="0" lang="en-GB" sz="1000" b="1"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relationship between social determinants of health and health inequalities</a:t>
              </a:r>
              <a:r>
                <a:rPr kumimoji="0" lang="en-GB" sz="1000" b="0"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Consider how your decisions &amp; actions (&amp; of others) affect people with protected characteristics, taking action to </a:t>
              </a:r>
              <a:r>
                <a:rPr kumimoji="0" lang="en-GB" sz="1000" b="1"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address workplace discrimination, harassment and victimisation</a:t>
              </a:r>
              <a:r>
                <a:rPr kumimoji="0" lang="en-GB" sz="1000" b="0"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1"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Value diversity </a:t>
              </a:r>
              <a:r>
                <a:rPr kumimoji="0" lang="en-GB" sz="1000" b="0"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in teams and organisations, adopting and advocating for </a:t>
              </a:r>
              <a:r>
                <a:rPr kumimoji="0" lang="en-GB" sz="1000" b="1"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inclusive practices</a:t>
              </a:r>
              <a:r>
                <a:rPr kumimoji="0" lang="en-GB" sz="1000" b="0"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Contribute to the </a:t>
              </a:r>
              <a:r>
                <a:rPr kumimoji="0" lang="en-GB" sz="1000" b="1"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design and delivery of care pathways </a:t>
              </a:r>
              <a:r>
                <a:rPr kumimoji="0" lang="en-GB" sz="1000" b="0" i="0" u="none" strike="noStrike" kern="1200" cap="none" spc="0" normalizeH="0" baseline="0" noProof="0" dirty="0">
                  <a:ln>
                    <a:noFill/>
                  </a:ln>
                  <a:solidFill>
                    <a:srgbClr val="38AE76">
                      <a:lumMod val="75000"/>
                    </a:srgbClr>
                  </a:solidFill>
                  <a:effectLst/>
                  <a:uLnTx/>
                  <a:uFillTx/>
                  <a:latin typeface="Calibri" panose="020F0502020204030204"/>
                  <a:ea typeface="+mn-ea"/>
                  <a:cs typeface="+mn-cs"/>
                </a:rPr>
                <a:t>(including digitally-enabled) that reduce inequalities and promote inclusion.</a:t>
              </a:r>
            </a:p>
          </p:txBody>
        </p:sp>
      </p:grpSp>
      <p:grpSp>
        <p:nvGrpSpPr>
          <p:cNvPr id="15" name="Group 14">
            <a:extLst>
              <a:ext uri="{FF2B5EF4-FFF2-40B4-BE49-F238E27FC236}">
                <a16:creationId xmlns:a16="http://schemas.microsoft.com/office/drawing/2014/main" id="{732596E4-55E2-8C6D-8374-CE50F3114816}"/>
              </a:ext>
            </a:extLst>
          </p:cNvPr>
          <p:cNvGrpSpPr/>
          <p:nvPr/>
        </p:nvGrpSpPr>
        <p:grpSpPr>
          <a:xfrm>
            <a:off x="6428266" y="6035579"/>
            <a:ext cx="5691699" cy="680638"/>
            <a:chOff x="7265984" y="1981880"/>
            <a:chExt cx="868780" cy="680638"/>
          </a:xfrm>
        </p:grpSpPr>
        <p:sp>
          <p:nvSpPr>
            <p:cNvPr id="16" name="Rectangle 15">
              <a:extLst>
                <a:ext uri="{FF2B5EF4-FFF2-40B4-BE49-F238E27FC236}">
                  <a16:creationId xmlns:a16="http://schemas.microsoft.com/office/drawing/2014/main" id="{9B0759F3-A305-A90A-6894-F2C08AB820CC}"/>
                </a:ext>
              </a:extLst>
            </p:cNvPr>
            <p:cNvSpPr/>
            <p:nvPr/>
          </p:nvSpPr>
          <p:spPr>
            <a:xfrm>
              <a:off x="7265984" y="1981880"/>
              <a:ext cx="862635" cy="6710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DD1A04B-1A06-1304-78A2-C4506967EC0A}"/>
                </a:ext>
              </a:extLst>
            </p:cNvPr>
            <p:cNvSpPr txBox="1"/>
            <p:nvPr/>
          </p:nvSpPr>
          <p:spPr>
            <a:xfrm>
              <a:off x="7265984" y="1991505"/>
              <a:ext cx="868780" cy="6710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Deliver care in ways that </a:t>
              </a:r>
              <a:r>
                <a:rPr kumimoji="0" lang="en-GB" sz="1000" b="1"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minimises waste and reduce harmful environmental impact</a:t>
              </a:r>
              <a:r>
                <a:rPr kumimoji="0" lang="en-GB" sz="1000" b="0"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Locate, create and </a:t>
              </a:r>
              <a:r>
                <a:rPr kumimoji="0" lang="en-GB" sz="1000" b="1"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critically apply data/evidence </a:t>
              </a:r>
              <a:r>
                <a:rPr kumimoji="0" lang="en-GB" sz="1000" b="0"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to inform approaches to environmental sustainability.</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Identify, evaluate and </a:t>
              </a:r>
              <a:r>
                <a:rPr kumimoji="0" lang="en-GB" sz="1000" b="1"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embed measures of environmental sustainability </a:t>
              </a:r>
              <a:r>
                <a:rPr kumimoji="0" lang="en-GB" sz="1000" b="0"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as outcomes of QI activity.</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Communicate the </a:t>
              </a:r>
              <a:r>
                <a:rPr kumimoji="0" lang="en-GB" sz="1000" b="1"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interdependence of human health and global and local ecological systems</a:t>
              </a:r>
              <a:r>
                <a:rPr kumimoji="0" lang="en-GB" sz="1000" b="0"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1"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Advocate at team, org and system level </a:t>
              </a:r>
              <a:r>
                <a:rPr kumimoji="0" lang="en-GB" sz="1000" b="0" i="0" u="none" strike="noStrike" kern="1200" cap="none" spc="0" normalizeH="0" baseline="0" noProof="0" dirty="0">
                  <a:ln>
                    <a:noFill/>
                  </a:ln>
                  <a:solidFill>
                    <a:srgbClr val="009F98">
                      <a:lumMod val="75000"/>
                    </a:srgbClr>
                  </a:solidFill>
                  <a:effectLst/>
                  <a:uLnTx/>
                  <a:uFillTx/>
                  <a:latin typeface="Calibri" panose="020F0502020204030204"/>
                  <a:ea typeface="+mn-ea"/>
                  <a:cs typeface="+mn-cs"/>
                </a:rPr>
                <a:t>for environmentally sustainable practice, process and policy.</a:t>
              </a:r>
            </a:p>
          </p:txBody>
        </p:sp>
      </p:grpSp>
      <p:sp>
        <p:nvSpPr>
          <p:cNvPr id="35" name="TextBox 34">
            <a:extLst>
              <a:ext uri="{FF2B5EF4-FFF2-40B4-BE49-F238E27FC236}">
                <a16:creationId xmlns:a16="http://schemas.microsoft.com/office/drawing/2014/main" id="{B9696CBF-9BEC-DAD8-7FCA-FDB536758374}"/>
              </a:ext>
            </a:extLst>
          </p:cNvPr>
          <p:cNvSpPr txBox="1"/>
          <p:nvPr/>
        </p:nvSpPr>
        <p:spPr>
          <a:xfrm>
            <a:off x="1509610" y="1464969"/>
            <a:ext cx="10521969" cy="6710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0070C0"/>
                </a:solidFill>
                <a:effectLst/>
                <a:uLnTx/>
                <a:uFillTx/>
                <a:latin typeface="Calibri" panose="020F0502020204030204"/>
                <a:ea typeface="+mn-ea"/>
                <a:cs typeface="+mn-cs"/>
              </a:rPr>
              <a:t>Identify and effectively communicate the </a:t>
            </a:r>
            <a:r>
              <a:rPr kumimoji="0" lang="en-GB" sz="1000" b="1" i="0" u="none" strike="noStrike" kern="1200" cap="none" spc="0" normalizeH="0" baseline="0" noProof="0" dirty="0">
                <a:ln>
                  <a:noFill/>
                </a:ln>
                <a:solidFill>
                  <a:srgbClr val="0070C0"/>
                </a:solidFill>
                <a:effectLst/>
                <a:uLnTx/>
                <a:uFillTx/>
                <a:latin typeface="Calibri" panose="020F0502020204030204"/>
                <a:ea typeface="+mn-ea"/>
                <a:cs typeface="+mn-cs"/>
              </a:rPr>
              <a:t>priority health needs of a local population</a:t>
            </a:r>
            <a:r>
              <a:rPr kumimoji="0" lang="en-GB" sz="1000" b="0" i="0" u="none" strike="noStrike" kern="1200" cap="none" spc="0" normalizeH="0" baseline="0" noProof="0" dirty="0">
                <a:ln>
                  <a:noFill/>
                </a:ln>
                <a:solidFill>
                  <a:srgbClr val="0070C0"/>
                </a:solidFill>
                <a:effectLst/>
                <a:uLnTx/>
                <a:uFillTx/>
                <a:latin typeface="Calibri" panose="020F0502020204030204"/>
                <a:ea typeface="+mn-ea"/>
                <a:cs typeface="+mn-cs"/>
              </a:rPr>
              <a:t>.</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0070C0"/>
                </a:solidFill>
                <a:effectLst/>
                <a:uLnTx/>
                <a:uFillTx/>
                <a:latin typeface="Calibri" panose="020F0502020204030204"/>
                <a:ea typeface="+mn-ea"/>
                <a:cs typeface="+mn-cs"/>
              </a:rPr>
              <a:t>Generate potential strategies for </a:t>
            </a:r>
            <a:r>
              <a:rPr kumimoji="0" lang="en-GB" sz="1000" b="1" i="0" u="none" strike="noStrike" kern="1200" cap="none" spc="0" normalizeH="0" baseline="0" noProof="0" dirty="0">
                <a:ln>
                  <a:noFill/>
                </a:ln>
                <a:solidFill>
                  <a:srgbClr val="0070C0"/>
                </a:solidFill>
                <a:effectLst/>
                <a:uLnTx/>
                <a:uFillTx/>
                <a:latin typeface="Calibri" panose="020F0502020204030204"/>
                <a:ea typeface="+mn-ea"/>
                <a:cs typeface="+mn-cs"/>
              </a:rPr>
              <a:t>addressing population-level determinants of health</a:t>
            </a:r>
            <a:r>
              <a:rPr kumimoji="0" lang="en-GB" sz="1000" b="0" i="0" u="none" strike="noStrike" kern="1200" cap="none" spc="0" normalizeH="0" baseline="0" noProof="0" dirty="0">
                <a:ln>
                  <a:noFill/>
                </a:ln>
                <a:solidFill>
                  <a:srgbClr val="0070C0"/>
                </a:solidFill>
                <a:effectLst/>
                <a:uLnTx/>
                <a:uFillTx/>
                <a:latin typeface="Calibri" panose="020F0502020204030204"/>
                <a:ea typeface="+mn-ea"/>
                <a:cs typeface="+mn-cs"/>
              </a:rPr>
              <a:t>.</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0070C0"/>
                </a:solidFill>
                <a:effectLst/>
                <a:uLnTx/>
                <a:uFillTx/>
                <a:latin typeface="Calibri" panose="020F0502020204030204"/>
                <a:ea typeface="+mn-ea"/>
                <a:cs typeface="+mn-cs"/>
              </a:rPr>
              <a:t>Develop </a:t>
            </a:r>
            <a:r>
              <a:rPr kumimoji="0" lang="en-GB" sz="1000" b="1" i="0" u="none" strike="noStrike" kern="1200" cap="none" spc="0" normalizeH="0" baseline="0" noProof="0" dirty="0">
                <a:ln>
                  <a:noFill/>
                </a:ln>
                <a:solidFill>
                  <a:srgbClr val="0070C0"/>
                </a:solidFill>
                <a:effectLst/>
                <a:uLnTx/>
                <a:uFillTx/>
                <a:latin typeface="Calibri" panose="020F0502020204030204"/>
                <a:ea typeface="+mn-ea"/>
                <a:cs typeface="+mn-cs"/>
              </a:rPr>
              <a:t>care and prevention pathways </a:t>
            </a:r>
            <a:r>
              <a:rPr kumimoji="0" lang="en-GB" sz="1000" b="0" i="0" u="none" strike="noStrike" kern="1200" cap="none" spc="0" normalizeH="0" baseline="0" noProof="0" dirty="0">
                <a:ln>
                  <a:noFill/>
                </a:ln>
                <a:solidFill>
                  <a:srgbClr val="0070C0"/>
                </a:solidFill>
                <a:effectLst/>
                <a:uLnTx/>
                <a:uFillTx/>
                <a:latin typeface="Calibri" panose="020F0502020204030204"/>
                <a:ea typeface="+mn-ea"/>
                <a:cs typeface="+mn-cs"/>
              </a:rPr>
              <a:t>sensitive to local needs.</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0070C0"/>
                </a:solidFill>
                <a:effectLst/>
                <a:uLnTx/>
                <a:uFillTx/>
                <a:latin typeface="Calibri" panose="020F0502020204030204"/>
                <a:ea typeface="+mn-ea"/>
                <a:cs typeface="+mn-cs"/>
              </a:rPr>
              <a:t>Identify </a:t>
            </a:r>
            <a:r>
              <a:rPr kumimoji="0" lang="en-GB" sz="1000" b="1" i="0" u="none" strike="noStrike" kern="1200" cap="none" spc="0" normalizeH="0" baseline="0" noProof="0" dirty="0">
                <a:ln>
                  <a:noFill/>
                </a:ln>
                <a:solidFill>
                  <a:srgbClr val="0070C0"/>
                </a:solidFill>
                <a:effectLst/>
                <a:uLnTx/>
                <a:uFillTx/>
                <a:latin typeface="Calibri" panose="020F0502020204030204"/>
                <a:ea typeface="+mn-ea"/>
                <a:cs typeface="+mn-cs"/>
              </a:rPr>
              <a:t>community assets </a:t>
            </a:r>
            <a:r>
              <a:rPr kumimoji="0" lang="en-GB" sz="1000" b="0" i="0" u="none" strike="noStrike" kern="1200" cap="none" spc="0" normalizeH="0" baseline="0" noProof="0" dirty="0">
                <a:ln>
                  <a:noFill/>
                </a:ln>
                <a:solidFill>
                  <a:srgbClr val="0070C0"/>
                </a:solidFill>
                <a:effectLst/>
                <a:uLnTx/>
                <a:uFillTx/>
                <a:latin typeface="Calibri" panose="020F0502020204030204"/>
                <a:ea typeface="+mn-ea"/>
                <a:cs typeface="+mn-cs"/>
              </a:rPr>
              <a:t>and how these resources may be mobilised for population health improvement.</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0070C0"/>
                </a:solidFill>
                <a:effectLst/>
                <a:uLnTx/>
                <a:uFillTx/>
                <a:latin typeface="Calibri" panose="020F0502020204030204"/>
                <a:ea typeface="+mn-ea"/>
                <a:cs typeface="+mn-cs"/>
              </a:rPr>
              <a:t>Engage in the </a:t>
            </a:r>
            <a:r>
              <a:rPr kumimoji="0" lang="en-GB" sz="1000" b="1" i="0" u="none" strike="noStrike" kern="1200" cap="none" spc="0" normalizeH="0" baseline="0" noProof="0" dirty="0">
                <a:ln>
                  <a:noFill/>
                </a:ln>
                <a:solidFill>
                  <a:srgbClr val="0070C0"/>
                </a:solidFill>
                <a:effectLst/>
                <a:uLnTx/>
                <a:uFillTx/>
                <a:latin typeface="Calibri" panose="020F0502020204030204"/>
                <a:ea typeface="+mn-ea"/>
                <a:cs typeface="+mn-cs"/>
              </a:rPr>
              <a:t>co-creation of population health and wellbeing </a:t>
            </a:r>
            <a:r>
              <a:rPr kumimoji="0" lang="en-GB" sz="1000" b="0" i="0" u="none" strike="noStrike" kern="1200" cap="none" spc="0" normalizeH="0" baseline="0" noProof="0" dirty="0">
                <a:ln>
                  <a:noFill/>
                </a:ln>
                <a:solidFill>
                  <a:srgbClr val="0070C0"/>
                </a:solidFill>
                <a:effectLst/>
                <a:uLnTx/>
                <a:uFillTx/>
                <a:latin typeface="Calibri" panose="020F0502020204030204"/>
                <a:ea typeface="+mn-ea"/>
                <a:cs typeface="+mn-cs"/>
              </a:rPr>
              <a:t>with colleagues and citizens using a range of modes of interaction sensitive to the needs and concerns of different groups.</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endParaRPr kumimoji="0" lang="en-GB" sz="1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9512E1D2-B069-A195-AAC9-6FD147EEBB1A}"/>
              </a:ext>
            </a:extLst>
          </p:cNvPr>
          <p:cNvGrpSpPr/>
          <p:nvPr/>
        </p:nvGrpSpPr>
        <p:grpSpPr>
          <a:xfrm>
            <a:off x="2492989" y="2312304"/>
            <a:ext cx="9586712" cy="671013"/>
            <a:chOff x="7265984" y="1981880"/>
            <a:chExt cx="883026" cy="671013"/>
          </a:xfrm>
        </p:grpSpPr>
        <p:sp>
          <p:nvSpPr>
            <p:cNvPr id="37" name="Rectangle 36">
              <a:extLst>
                <a:ext uri="{FF2B5EF4-FFF2-40B4-BE49-F238E27FC236}">
                  <a16:creationId xmlns:a16="http://schemas.microsoft.com/office/drawing/2014/main" id="{4C557632-B148-7C1B-C723-D8301B1536B9}"/>
                </a:ext>
              </a:extLst>
            </p:cNvPr>
            <p:cNvSpPr/>
            <p:nvPr/>
          </p:nvSpPr>
          <p:spPr>
            <a:xfrm>
              <a:off x="7265984" y="1981880"/>
              <a:ext cx="862635" cy="6710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98899A17-354A-9CF0-E6B0-4E1FCF029633}"/>
                </a:ext>
              </a:extLst>
            </p:cNvPr>
            <p:cNvSpPr txBox="1"/>
            <p:nvPr/>
          </p:nvSpPr>
          <p:spPr>
            <a:xfrm>
              <a:off x="7265984" y="1981880"/>
              <a:ext cx="883026" cy="6710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44247D"/>
                  </a:solidFill>
                  <a:effectLst/>
                  <a:uLnTx/>
                  <a:uFillTx/>
                  <a:latin typeface="Calibri" panose="020F0502020204030204"/>
                  <a:ea typeface="+mn-ea"/>
                  <a:cs typeface="+mn-cs"/>
                </a:rPr>
                <a:t>Identify the </a:t>
              </a:r>
              <a:r>
                <a:rPr kumimoji="0" lang="en-GB" sz="1000" b="1" i="0" u="none" strike="noStrike" kern="1200" cap="none" spc="0" normalizeH="0" baseline="0" noProof="0" dirty="0">
                  <a:ln>
                    <a:noFill/>
                  </a:ln>
                  <a:solidFill>
                    <a:srgbClr val="44247D"/>
                  </a:solidFill>
                  <a:effectLst/>
                  <a:uLnTx/>
                  <a:uFillTx/>
                  <a:latin typeface="Calibri" panose="020F0502020204030204"/>
                  <a:ea typeface="+mn-ea"/>
                  <a:cs typeface="+mn-cs"/>
                </a:rPr>
                <a:t>wider determinants of complex multimorbidity </a:t>
              </a:r>
              <a:r>
                <a:rPr kumimoji="0" lang="en-GB" sz="1000" b="0" i="0" u="none" strike="noStrike" kern="1200" cap="none" spc="0" normalizeH="0" baseline="0" noProof="0" dirty="0">
                  <a:ln>
                    <a:noFill/>
                  </a:ln>
                  <a:solidFill>
                    <a:srgbClr val="44247D"/>
                  </a:solidFill>
                  <a:effectLst/>
                  <a:uLnTx/>
                  <a:uFillTx/>
                  <a:latin typeface="Calibri" panose="020F0502020204030204"/>
                  <a:ea typeface="+mn-ea"/>
                  <a:cs typeface="+mn-cs"/>
                </a:rPr>
                <a:t>in relevant population groups.</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44247D"/>
                  </a:solidFill>
                  <a:effectLst/>
                  <a:uLnTx/>
                  <a:uFillTx/>
                  <a:latin typeface="Calibri" panose="020F0502020204030204"/>
                  <a:ea typeface="+mn-ea"/>
                  <a:cs typeface="+mn-cs"/>
                </a:rPr>
                <a:t>Identify </a:t>
              </a:r>
              <a:r>
                <a:rPr kumimoji="0" lang="en-GB" sz="1000" b="1" i="0" u="none" strike="noStrike" kern="1200" cap="none" spc="0" normalizeH="0" baseline="0" noProof="0" dirty="0">
                  <a:ln>
                    <a:noFill/>
                  </a:ln>
                  <a:solidFill>
                    <a:srgbClr val="44247D"/>
                  </a:solidFill>
                  <a:effectLst/>
                  <a:uLnTx/>
                  <a:uFillTx/>
                  <a:latin typeface="Calibri" panose="020F0502020204030204"/>
                  <a:ea typeface="+mn-ea"/>
                  <a:cs typeface="+mn-cs"/>
                </a:rPr>
                <a:t>common disease clusters</a:t>
              </a:r>
              <a:r>
                <a:rPr kumimoji="0" lang="en-GB" sz="1000" b="0" i="0" u="none" strike="noStrike" kern="1200" cap="none" spc="0" normalizeH="0" baseline="0" noProof="0" dirty="0">
                  <a:ln>
                    <a:noFill/>
                  </a:ln>
                  <a:solidFill>
                    <a:srgbClr val="44247D"/>
                  </a:solidFill>
                  <a:effectLst/>
                  <a:uLnTx/>
                  <a:uFillTx/>
                  <a:latin typeface="Calibri" panose="020F0502020204030204"/>
                  <a:ea typeface="+mn-ea"/>
                  <a:cs typeface="+mn-cs"/>
                </a:rPr>
                <a:t>, predicting the issues that may arise and manage accordingly.</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1" i="0" u="none" strike="noStrike" kern="1200" cap="none" spc="0" normalizeH="0" baseline="0" noProof="0" dirty="0">
                  <a:ln>
                    <a:noFill/>
                  </a:ln>
                  <a:solidFill>
                    <a:srgbClr val="44247D"/>
                  </a:solidFill>
                  <a:effectLst/>
                  <a:uLnTx/>
                  <a:uFillTx/>
                  <a:latin typeface="Calibri" panose="020F0502020204030204"/>
                  <a:ea typeface="+mn-ea"/>
                  <a:cs typeface="+mn-cs"/>
                </a:rPr>
                <a:t>Co-create management plans </a:t>
              </a:r>
              <a:r>
                <a:rPr kumimoji="0" lang="en-GB" sz="1000" b="0" i="0" u="none" strike="noStrike" kern="1200" cap="none" spc="0" normalizeH="0" baseline="0" noProof="0" dirty="0">
                  <a:ln>
                    <a:noFill/>
                  </a:ln>
                  <a:solidFill>
                    <a:srgbClr val="44247D"/>
                  </a:solidFill>
                  <a:effectLst/>
                  <a:uLnTx/>
                  <a:uFillTx/>
                  <a:latin typeface="Calibri" panose="020F0502020204030204"/>
                  <a:ea typeface="+mn-ea"/>
                  <a:cs typeface="+mn-cs"/>
                </a:rPr>
                <a:t>with patients with multiple long-term conditions.</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1" i="0" u="none" strike="noStrike" kern="1200" cap="none" spc="0" normalizeH="0" baseline="0" noProof="0" dirty="0">
                  <a:ln>
                    <a:noFill/>
                  </a:ln>
                  <a:solidFill>
                    <a:srgbClr val="44247D"/>
                  </a:solidFill>
                  <a:effectLst/>
                  <a:uLnTx/>
                  <a:uFillTx/>
                  <a:latin typeface="Calibri" panose="020F0502020204030204"/>
                  <a:ea typeface="+mn-ea"/>
                  <a:cs typeface="+mn-cs"/>
                </a:rPr>
                <a:t>Work collaboratively </a:t>
              </a:r>
              <a:r>
                <a:rPr kumimoji="0" lang="en-GB" sz="1000" b="0" i="0" u="none" strike="noStrike" kern="1200" cap="none" spc="0" normalizeH="0" baseline="0" noProof="0" dirty="0">
                  <a:ln>
                    <a:noFill/>
                  </a:ln>
                  <a:solidFill>
                    <a:srgbClr val="44247D"/>
                  </a:solidFill>
                  <a:effectLst/>
                  <a:uLnTx/>
                  <a:uFillTx/>
                  <a:latin typeface="Calibri" panose="020F0502020204030204"/>
                  <a:ea typeface="+mn-ea"/>
                  <a:cs typeface="+mn-cs"/>
                </a:rPr>
                <a:t>across disciplinary, team and organisational boundaries to achieve the best possible health outcomes and experience for the individual.</a:t>
              </a:r>
            </a:p>
            <a:p>
              <a:pPr marL="228600" marR="0" lvl="1" indent="-228600" algn="l" defTabSz="444500" rtl="0" eaLnBrk="1" fontAlgn="auto" latinLnBrk="0" hangingPunct="1">
                <a:lnSpc>
                  <a:spcPct val="90000"/>
                </a:lnSpc>
                <a:spcBef>
                  <a:spcPct val="0"/>
                </a:spcBef>
                <a:spcAft>
                  <a:spcPct val="15000"/>
                </a:spcAft>
                <a:buClrTx/>
                <a:buSzTx/>
                <a:buFont typeface="+mj-lt"/>
                <a:buAutoNum type="arabicPeriod"/>
                <a:tabLst/>
                <a:defRPr/>
              </a:pPr>
              <a:r>
                <a:rPr kumimoji="0" lang="en-GB" sz="1000" b="0" i="0" u="none" strike="noStrike" kern="1200" cap="none" spc="0" normalizeH="0" baseline="0" noProof="0" dirty="0">
                  <a:ln>
                    <a:noFill/>
                  </a:ln>
                  <a:solidFill>
                    <a:srgbClr val="44247D"/>
                  </a:solidFill>
                  <a:effectLst/>
                  <a:uLnTx/>
                  <a:uFillTx/>
                  <a:latin typeface="Calibri" panose="020F0502020204030204"/>
                  <a:ea typeface="+mn-ea"/>
                  <a:cs typeface="+mn-cs"/>
                </a:rPr>
                <a:t>Routinely take action to </a:t>
              </a:r>
              <a:r>
                <a:rPr kumimoji="0" lang="en-GB" sz="1000" b="1" i="0" u="none" strike="noStrike" kern="1200" cap="none" spc="0" normalizeH="0" baseline="0" noProof="0" dirty="0">
                  <a:ln>
                    <a:noFill/>
                  </a:ln>
                  <a:solidFill>
                    <a:srgbClr val="44247D"/>
                  </a:solidFill>
                  <a:effectLst/>
                  <a:uLnTx/>
                  <a:uFillTx/>
                  <a:latin typeface="Calibri" panose="020F0502020204030204"/>
                  <a:ea typeface="+mn-ea"/>
                  <a:cs typeface="+mn-cs"/>
                </a:rPr>
                <a:t>reduce harm from over-investigation, multiple intervention, and polypharmacy</a:t>
              </a:r>
              <a:r>
                <a:rPr kumimoji="0" lang="en-GB" sz="1000" b="0" i="0" u="none" strike="noStrike" kern="1200" cap="none" spc="0" normalizeH="0" baseline="0" noProof="0" dirty="0">
                  <a:ln>
                    <a:noFill/>
                  </a:ln>
                  <a:solidFill>
                    <a:srgbClr val="44247D"/>
                  </a:solidFill>
                  <a:effectLst/>
                  <a:uLnTx/>
                  <a:uFillTx/>
                  <a:latin typeface="Calibri" panose="020F0502020204030204"/>
                  <a:ea typeface="+mn-ea"/>
                  <a:cs typeface="+mn-cs"/>
                </a:rPr>
                <a:t>.</a:t>
              </a:r>
            </a:p>
          </p:txBody>
        </p:sp>
      </p:grpSp>
      <p:sp>
        <p:nvSpPr>
          <p:cNvPr id="39" name="TextBox 38">
            <a:extLst>
              <a:ext uri="{FF2B5EF4-FFF2-40B4-BE49-F238E27FC236}">
                <a16:creationId xmlns:a16="http://schemas.microsoft.com/office/drawing/2014/main" id="{82E1F39B-F54C-D439-1478-41D317731412}"/>
              </a:ext>
            </a:extLst>
          </p:cNvPr>
          <p:cNvSpPr txBox="1"/>
          <p:nvPr/>
        </p:nvSpPr>
        <p:spPr>
          <a:xfrm>
            <a:off x="9628" y="2792861"/>
            <a:ext cx="13918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CB9"/>
                </a:solidFill>
                <a:effectLst/>
                <a:uLnTx/>
                <a:uFillTx/>
                <a:latin typeface="Arial" panose="020B0604020202020204" pitchFamily="34" charset="0"/>
                <a:ea typeface="+mn-ea"/>
                <a:cs typeface="Arial" panose="020B0604020202020204" pitchFamily="34" charset="0"/>
              </a:rPr>
              <a:t>BDC population health profile</a:t>
            </a:r>
          </a:p>
        </p:txBody>
      </p:sp>
      <p:sp>
        <p:nvSpPr>
          <p:cNvPr id="40" name="TextBox 39">
            <a:extLst>
              <a:ext uri="{FF2B5EF4-FFF2-40B4-BE49-F238E27FC236}">
                <a16:creationId xmlns:a16="http://schemas.microsoft.com/office/drawing/2014/main" id="{7DBCE757-799D-DBEE-FA24-400B845BC87A}"/>
              </a:ext>
            </a:extLst>
          </p:cNvPr>
          <p:cNvSpPr txBox="1"/>
          <p:nvPr/>
        </p:nvSpPr>
        <p:spPr>
          <a:xfrm>
            <a:off x="467823" y="3515136"/>
            <a:ext cx="13812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4247D"/>
                </a:solidFill>
                <a:effectLst/>
                <a:uLnTx/>
                <a:uFillTx/>
                <a:latin typeface="Arial" panose="020B0604020202020204" pitchFamily="34" charset="0"/>
                <a:ea typeface="+mn-ea"/>
                <a:cs typeface="Arial" panose="020B0604020202020204" pitchFamily="34" charset="0"/>
              </a:rPr>
              <a:t>BDC multi-morbidity picture</a:t>
            </a:r>
          </a:p>
        </p:txBody>
      </p:sp>
      <p:sp>
        <p:nvSpPr>
          <p:cNvPr id="41" name="TextBox 40">
            <a:extLst>
              <a:ext uri="{FF2B5EF4-FFF2-40B4-BE49-F238E27FC236}">
                <a16:creationId xmlns:a16="http://schemas.microsoft.com/office/drawing/2014/main" id="{56929332-E2F2-E66B-8E41-4EA68BAF6003}"/>
              </a:ext>
            </a:extLst>
          </p:cNvPr>
          <p:cNvSpPr txBox="1"/>
          <p:nvPr/>
        </p:nvSpPr>
        <p:spPr>
          <a:xfrm>
            <a:off x="1399802" y="4137213"/>
            <a:ext cx="15646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39000">
                    <a:lumMod val="75000"/>
                  </a:srgbClr>
                </a:solidFill>
                <a:effectLst/>
                <a:uLnTx/>
                <a:uFillTx/>
                <a:latin typeface="Arial" panose="020B0604020202020204" pitchFamily="34" charset="0"/>
                <a:ea typeface="+mn-ea"/>
                <a:cs typeface="Arial" panose="020B0604020202020204" pitchFamily="34" charset="0"/>
              </a:rPr>
              <a:t>BDC person-centred care</a:t>
            </a:r>
          </a:p>
        </p:txBody>
      </p:sp>
      <p:sp>
        <p:nvSpPr>
          <p:cNvPr id="42" name="TextBox 41">
            <a:extLst>
              <a:ext uri="{FF2B5EF4-FFF2-40B4-BE49-F238E27FC236}">
                <a16:creationId xmlns:a16="http://schemas.microsoft.com/office/drawing/2014/main" id="{72065D89-16EA-8D42-EAB8-335B4D989A5F}"/>
              </a:ext>
            </a:extLst>
          </p:cNvPr>
          <p:cNvSpPr txBox="1"/>
          <p:nvPr/>
        </p:nvSpPr>
        <p:spPr>
          <a:xfrm>
            <a:off x="2090831" y="4769577"/>
            <a:ext cx="10537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8AE76">
                    <a:lumMod val="75000"/>
                  </a:srgbClr>
                </a:solidFill>
                <a:effectLst/>
                <a:uLnTx/>
                <a:uFillTx/>
                <a:latin typeface="Arial" panose="020B0604020202020204" pitchFamily="34" charset="0"/>
                <a:ea typeface="+mn-ea"/>
                <a:cs typeface="Arial" panose="020B0604020202020204" pitchFamily="34" charset="0"/>
              </a:rPr>
              <a:t>BDC health inequalities</a:t>
            </a:r>
          </a:p>
        </p:txBody>
      </p:sp>
      <p:sp>
        <p:nvSpPr>
          <p:cNvPr id="43" name="TextBox 42">
            <a:extLst>
              <a:ext uri="{FF2B5EF4-FFF2-40B4-BE49-F238E27FC236}">
                <a16:creationId xmlns:a16="http://schemas.microsoft.com/office/drawing/2014/main" id="{69CF055C-89B7-D0C7-0A3B-84877F214C08}"/>
              </a:ext>
            </a:extLst>
          </p:cNvPr>
          <p:cNvSpPr txBox="1"/>
          <p:nvPr/>
        </p:nvSpPr>
        <p:spPr>
          <a:xfrm>
            <a:off x="2949485" y="5600406"/>
            <a:ext cx="14547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F0078"/>
                </a:solidFill>
                <a:effectLst/>
                <a:uLnTx/>
                <a:uFillTx/>
                <a:latin typeface="Arial" panose="020B0604020202020204" pitchFamily="34" charset="0"/>
                <a:ea typeface="+mn-ea"/>
                <a:cs typeface="Arial" panose="020B0604020202020204" pitchFamily="34" charset="0"/>
              </a:rPr>
              <a:t>BDC health and care system</a:t>
            </a:r>
          </a:p>
        </p:txBody>
      </p:sp>
      <p:sp>
        <p:nvSpPr>
          <p:cNvPr id="44" name="TextBox 43">
            <a:extLst>
              <a:ext uri="{FF2B5EF4-FFF2-40B4-BE49-F238E27FC236}">
                <a16:creationId xmlns:a16="http://schemas.microsoft.com/office/drawing/2014/main" id="{7ECF6011-04B6-A3E1-8941-31869D71BC70}"/>
              </a:ext>
            </a:extLst>
          </p:cNvPr>
          <p:cNvSpPr txBox="1"/>
          <p:nvPr/>
        </p:nvSpPr>
        <p:spPr>
          <a:xfrm>
            <a:off x="3316033" y="6166439"/>
            <a:ext cx="11628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9F98">
                    <a:lumMod val="75000"/>
                  </a:srgbClr>
                </a:solidFill>
                <a:effectLst/>
                <a:uLnTx/>
                <a:uFillTx/>
                <a:latin typeface="Arial" panose="020B0604020202020204" pitchFamily="34" charset="0"/>
                <a:ea typeface="+mn-ea"/>
                <a:cs typeface="Arial" panose="020B0604020202020204" pitchFamily="34" charset="0"/>
              </a:rPr>
              <a:t>BDC environmental initiatives</a:t>
            </a:r>
          </a:p>
        </p:txBody>
      </p:sp>
      <p:cxnSp>
        <p:nvCxnSpPr>
          <p:cNvPr id="46" name="Connector: Elbow 45">
            <a:extLst>
              <a:ext uri="{FF2B5EF4-FFF2-40B4-BE49-F238E27FC236}">
                <a16:creationId xmlns:a16="http://schemas.microsoft.com/office/drawing/2014/main" id="{FB9C84A9-4302-17DB-7DA4-01D8D703B619}"/>
              </a:ext>
            </a:extLst>
          </p:cNvPr>
          <p:cNvCxnSpPr>
            <a:cxnSpLocks/>
            <a:endCxn id="40" idx="1"/>
          </p:cNvCxnSpPr>
          <p:nvPr/>
        </p:nvCxnSpPr>
        <p:spPr>
          <a:xfrm rot="16200000" flipH="1">
            <a:off x="90822" y="3368968"/>
            <a:ext cx="469058" cy="28494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1C6535BB-8D96-36BB-1118-6156A98AD9FF}"/>
              </a:ext>
            </a:extLst>
          </p:cNvPr>
          <p:cNvCxnSpPr>
            <a:cxnSpLocks/>
            <a:stCxn id="40" idx="2"/>
            <a:endCxn id="41" idx="1"/>
          </p:cNvCxnSpPr>
          <p:nvPr/>
        </p:nvCxnSpPr>
        <p:spPr>
          <a:xfrm rot="16200000" flipH="1">
            <a:off x="1083509" y="4051752"/>
            <a:ext cx="391245" cy="241341"/>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037E0B1E-B904-024A-8FE6-CD05B3FFC3B1}"/>
              </a:ext>
            </a:extLst>
          </p:cNvPr>
          <p:cNvCxnSpPr>
            <a:cxnSpLocks/>
            <a:endCxn id="42" idx="1"/>
          </p:cNvCxnSpPr>
          <p:nvPr/>
        </p:nvCxnSpPr>
        <p:spPr>
          <a:xfrm rot="16200000" flipH="1">
            <a:off x="1740623" y="4650202"/>
            <a:ext cx="372958" cy="327458"/>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27EC25CF-9FF2-821A-F76F-8771EF8438ED}"/>
              </a:ext>
            </a:extLst>
          </p:cNvPr>
          <p:cNvCxnSpPr>
            <a:cxnSpLocks/>
            <a:stCxn id="42" idx="2"/>
            <a:endCxn id="43" idx="1"/>
          </p:cNvCxnSpPr>
          <p:nvPr/>
        </p:nvCxnSpPr>
        <p:spPr>
          <a:xfrm rot="16200000" flipH="1">
            <a:off x="2483598" y="5365351"/>
            <a:ext cx="599997" cy="331778"/>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8B71B5E2-3ECA-C63C-69D8-5E0A10D1091B}"/>
              </a:ext>
            </a:extLst>
          </p:cNvPr>
          <p:cNvCxnSpPr>
            <a:cxnSpLocks/>
            <a:endCxn id="44" idx="1"/>
          </p:cNvCxnSpPr>
          <p:nvPr/>
        </p:nvCxnSpPr>
        <p:spPr>
          <a:xfrm rot="16200000" flipH="1">
            <a:off x="2982874" y="6156445"/>
            <a:ext cx="444401" cy="221917"/>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8D8B99B-9BAE-F4DE-D582-F02B192B8EC5}"/>
              </a:ext>
            </a:extLst>
          </p:cNvPr>
          <p:cNvSpPr txBox="1"/>
          <p:nvPr/>
        </p:nvSpPr>
        <p:spPr>
          <a:xfrm>
            <a:off x="8258031" y="1027037"/>
            <a:ext cx="3623967" cy="523220"/>
          </a:xfrm>
          <a:prstGeom prst="rect">
            <a:avLst/>
          </a:prstGeom>
          <a:no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Cross cutting themes: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Digital, Leadership, Wellbeing, Transformative Reflection</a:t>
            </a: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0724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2B58-80BA-A7BB-82DF-A757967EE356}"/>
              </a:ext>
            </a:extLst>
          </p:cNvPr>
          <p:cNvSpPr>
            <a:spLocks noGrp="1"/>
          </p:cNvSpPr>
          <p:nvPr>
            <p:ph type="title"/>
          </p:nvPr>
        </p:nvSpPr>
        <p:spPr/>
        <p:txBody>
          <a:bodyPr/>
          <a:lstStyle/>
          <a:p>
            <a:endParaRPr lang="en-GB" dirty="0"/>
          </a:p>
        </p:txBody>
      </p:sp>
      <p:pic>
        <p:nvPicPr>
          <p:cNvPr id="6" name="Content Placeholder 5" descr="A close-up of text&#10;&#10;AI-generated content may be incorrect.">
            <a:extLst>
              <a:ext uri="{FF2B5EF4-FFF2-40B4-BE49-F238E27FC236}">
                <a16:creationId xmlns:a16="http://schemas.microsoft.com/office/drawing/2014/main" id="{C645090B-C09A-9823-B48D-539ABDBAE33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4" name="Content Placeholder 3">
            <a:extLst>
              <a:ext uri="{FF2B5EF4-FFF2-40B4-BE49-F238E27FC236}">
                <a16:creationId xmlns:a16="http://schemas.microsoft.com/office/drawing/2014/main" id="{BACB8E65-0BB3-EFAE-4798-F07B160BFAF4}"/>
              </a:ext>
            </a:extLst>
          </p:cNvPr>
          <p:cNvSpPr>
            <a:spLocks noGrp="1"/>
          </p:cNvSpPr>
          <p:nvPr>
            <p:ph sz="half" idx="2"/>
          </p:nvPr>
        </p:nvSpPr>
        <p:spPr>
          <a:xfrm flipV="1">
            <a:off x="6321056" y="6176962"/>
            <a:ext cx="5520382" cy="173733"/>
          </a:xfrm>
        </p:spPr>
        <p:txBody>
          <a:bodyPr>
            <a:normAutofit fontScale="32500" lnSpcReduction="20000"/>
          </a:bodyPr>
          <a:lstStyle/>
          <a:p>
            <a:endParaRPr lang="en-GB" dirty="0"/>
          </a:p>
        </p:txBody>
      </p:sp>
    </p:spTree>
    <p:extLst>
      <p:ext uri="{BB962C8B-B14F-4D97-AF65-F5344CB8AC3E}">
        <p14:creationId xmlns:p14="http://schemas.microsoft.com/office/powerpoint/2010/main" val="273923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8459-2595-E6D1-3B2C-7EECAFBB34C9}"/>
              </a:ext>
            </a:extLst>
          </p:cNvPr>
          <p:cNvSpPr>
            <a:spLocks noGrp="1"/>
          </p:cNvSpPr>
          <p:nvPr>
            <p:ph type="title"/>
          </p:nvPr>
        </p:nvSpPr>
        <p:spPr/>
        <p:txBody>
          <a:bodyPr/>
          <a:lstStyle/>
          <a:p>
            <a:r>
              <a:rPr lang="en-GB" dirty="0"/>
              <a:t>International Recruitment - Immigration Rule changes</a:t>
            </a:r>
          </a:p>
        </p:txBody>
      </p:sp>
      <p:sp>
        <p:nvSpPr>
          <p:cNvPr id="3" name="Content Placeholder 2">
            <a:extLst>
              <a:ext uri="{FF2B5EF4-FFF2-40B4-BE49-F238E27FC236}">
                <a16:creationId xmlns:a16="http://schemas.microsoft.com/office/drawing/2014/main" id="{4FD1C9A6-F5B4-A4D3-DC63-3E85A64201E6}"/>
              </a:ext>
            </a:extLst>
          </p:cNvPr>
          <p:cNvSpPr>
            <a:spLocks noGrp="1"/>
          </p:cNvSpPr>
          <p:nvPr>
            <p:ph idx="1"/>
          </p:nvPr>
        </p:nvSpPr>
        <p:spPr>
          <a:xfrm>
            <a:off x="838200" y="1966585"/>
            <a:ext cx="10515600" cy="4210377"/>
          </a:xfrm>
        </p:spPr>
        <p:txBody>
          <a:bodyPr>
            <a:normAutofit fontScale="85000" lnSpcReduction="20000"/>
          </a:bodyPr>
          <a:lstStyle/>
          <a:p>
            <a:r>
              <a:rPr lang="en-GB" dirty="0"/>
              <a:t>Comes into force today (22 July 2025)</a:t>
            </a:r>
          </a:p>
          <a:p>
            <a:r>
              <a:rPr lang="en-GB" b="1" dirty="0"/>
              <a:t>Closure of the overseas social care route for care workers and senior care workers. </a:t>
            </a:r>
            <a:r>
              <a:rPr lang="en-GB" dirty="0"/>
              <a:t>Can still recruit Registered Nurses</a:t>
            </a:r>
          </a:p>
          <a:p>
            <a:r>
              <a:rPr lang="en-GB" dirty="0"/>
              <a:t>From 22nd July 2025 - 22nd July 2028 there will be a transition period (to be kept under review) where in-country applications (including from other visa routes) will continue to be permitted for care workers and senior care workers, provided individuals are already working in these roles in the adult social care sector</a:t>
            </a:r>
          </a:p>
          <a:p>
            <a:r>
              <a:rPr lang="en-GB" dirty="0"/>
              <a:t>Pay rate from April for </a:t>
            </a:r>
            <a:r>
              <a:rPr lang="en-GB" b="1" dirty="0"/>
              <a:t>new</a:t>
            </a:r>
            <a:r>
              <a:rPr lang="en-GB" dirty="0"/>
              <a:t> overseas staff is £12.82 – is a higher rate than NLW but this will only be until April 2026 (when NLW increases), no requirement to pay enhanced rates for weekends and bank holidays</a:t>
            </a:r>
          </a:p>
          <a:p>
            <a:r>
              <a:rPr lang="en-GB" dirty="0"/>
              <a:t>£1750 bursary available for HOAS providers who employ a displaced overseas worker – contact:  yhirwestyorkshire@bradford.gov.uk</a:t>
            </a:r>
          </a:p>
        </p:txBody>
      </p:sp>
    </p:spTree>
    <p:extLst>
      <p:ext uri="{BB962C8B-B14F-4D97-AF65-F5344CB8AC3E}">
        <p14:creationId xmlns:p14="http://schemas.microsoft.com/office/powerpoint/2010/main" val="46878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6ADD8-564B-0C8C-B98C-8E2BA8F64A60}"/>
              </a:ext>
            </a:extLst>
          </p:cNvPr>
          <p:cNvSpPr>
            <a:spLocks noGrp="1"/>
          </p:cNvSpPr>
          <p:nvPr>
            <p:ph type="title"/>
          </p:nvPr>
        </p:nvSpPr>
        <p:spPr>
          <a:xfrm>
            <a:off x="466722" y="586855"/>
            <a:ext cx="3201366" cy="4849441"/>
          </a:xfrm>
        </p:spPr>
        <p:txBody>
          <a:bodyPr anchor="b">
            <a:normAutofit/>
          </a:bodyPr>
          <a:lstStyle/>
          <a:p>
            <a:pPr algn="r"/>
            <a:r>
              <a:rPr lang="en-GB" sz="4000" dirty="0">
                <a:solidFill>
                  <a:srgbClr val="FFFFFF"/>
                </a:solidFill>
              </a:rPr>
              <a:t>Oliver McGowan Mandatory Training (OMMT) - legislation</a:t>
            </a:r>
          </a:p>
        </p:txBody>
      </p:sp>
      <p:sp>
        <p:nvSpPr>
          <p:cNvPr id="4" name="Rectangle 1">
            <a:extLst>
              <a:ext uri="{FF2B5EF4-FFF2-40B4-BE49-F238E27FC236}">
                <a16:creationId xmlns:a16="http://schemas.microsoft.com/office/drawing/2014/main" id="{C3850A90-D6D7-C2A3-A5B5-C0319DC96104}"/>
              </a:ext>
            </a:extLst>
          </p:cNvPr>
          <p:cNvSpPr>
            <a:spLocks noGrp="1" noChangeArrowheads="1"/>
          </p:cNvSpPr>
          <p:nvPr>
            <p:ph idx="1"/>
          </p:nvPr>
        </p:nvSpPr>
        <p:spPr bwMode="auto">
          <a:xfrm>
            <a:off x="4810259" y="200416"/>
            <a:ext cx="6555347" cy="648848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2200" b="0" i="0" u="none" strike="noStrike" cap="none" normalizeH="0" baseline="0" dirty="0">
                <a:ln>
                  <a:noFill/>
                </a:ln>
                <a:effectLst/>
                <a:latin typeface="GDS Transport"/>
                <a:hlinkClick r:id="rId2"/>
              </a:rPr>
              <a:t>Section 181 of the Health and Care Act 2022</a:t>
            </a:r>
            <a:r>
              <a:rPr kumimoji="0" lang="en-US" altLang="en-US" sz="2200" b="0" i="0" u="none" strike="noStrike" cap="none" normalizeH="0" baseline="0" dirty="0">
                <a:ln>
                  <a:noFill/>
                </a:ln>
                <a:effectLst/>
                <a:latin typeface="GDS Transport"/>
              </a:rPr>
              <a:t> (the 2022 Act) introduces a requirement into the </a:t>
            </a:r>
            <a:r>
              <a:rPr kumimoji="0" lang="en-US" altLang="en-US" sz="2200" b="0" i="0" u="none" strike="noStrike" cap="none" normalizeH="0" baseline="0" dirty="0">
                <a:ln>
                  <a:noFill/>
                </a:ln>
                <a:effectLst/>
                <a:latin typeface="GDS Transport"/>
                <a:hlinkClick r:id="rId3"/>
              </a:rPr>
              <a:t>Health and Social Care Act 2008</a:t>
            </a:r>
            <a:r>
              <a:rPr kumimoji="0" lang="en-US" altLang="en-US" sz="2200" b="0" i="0" u="none" strike="noStrike" cap="none" normalizeH="0" baseline="0" dirty="0">
                <a:ln>
                  <a:noFill/>
                </a:ln>
                <a:effectLst/>
                <a:latin typeface="GDS Transport"/>
              </a:rPr>
              <a:t> (the 2008 Act) and </a:t>
            </a:r>
            <a:r>
              <a:rPr kumimoji="0" lang="en-US" altLang="en-US" sz="2200" b="0" i="0" u="none" strike="noStrike" cap="none" normalizeH="0" baseline="0" dirty="0">
                <a:ln>
                  <a:noFill/>
                </a:ln>
                <a:effectLst/>
                <a:latin typeface="GDS Transport"/>
                <a:hlinkClick r:id="rId4"/>
              </a:rPr>
              <a:t>regulation 18 of The Health and Social Care Act 2008 (Regulated Activities) Regulations 2014</a:t>
            </a:r>
            <a:r>
              <a:rPr kumimoji="0" lang="en-US" altLang="en-US" sz="2200" b="0" i="0" u="none" strike="noStrike" cap="none" normalizeH="0" baseline="0" dirty="0">
                <a:ln>
                  <a:noFill/>
                </a:ln>
                <a:effectLst/>
                <a:latin typeface="GDS Transport"/>
              </a:rPr>
              <a:t> (the 2014 Regulations) that, </a:t>
            </a:r>
            <a:r>
              <a:rPr kumimoji="0" lang="en-US" altLang="en-US" sz="2200" b="1" i="0" u="none" strike="noStrike" cap="none" normalizeH="0" baseline="0" dirty="0">
                <a:ln>
                  <a:noFill/>
                </a:ln>
                <a:effectLst/>
                <a:latin typeface="GDS Transport"/>
              </a:rPr>
              <a:t>from 1 July 2022, service providers registered with CQC must ensure their staff receive training on learning disability and autism appropriate to their role</a:t>
            </a:r>
            <a:r>
              <a:rPr kumimoji="0" lang="en-US" altLang="en-US" sz="2200" b="0" i="0" u="none" strike="noStrike" cap="none" normalizeH="0" baseline="0" dirty="0">
                <a:ln>
                  <a:noFill/>
                </a:ln>
                <a:effectLst/>
                <a:latin typeface="GDS Transport"/>
              </a:rPr>
              <a:t>. It applies to all registered providers of all health and adult social care in England. We will refer to the Health and Care Act 2022 (the 2022 Act) throughout the rest of the code.</a:t>
            </a:r>
            <a:endParaRPr kumimoji="0" lang="en-US" altLang="en-US" sz="22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2200" b="0" i="0" u="none" strike="noStrike" cap="none" normalizeH="0" baseline="0" dirty="0">
                <a:ln>
                  <a:noFill/>
                </a:ln>
                <a:effectLst/>
                <a:latin typeface="GDS Transport"/>
              </a:rPr>
              <a:t>This requirement builds on the existing staffing requirements set out in regulation 18 of the 2014 Regulations which require registered providers to </a:t>
            </a:r>
            <a:r>
              <a:rPr kumimoji="0" lang="en-US" altLang="en-US" sz="2200" b="1" i="0" u="none" strike="noStrike" cap="none" normalizeH="0" baseline="0" dirty="0">
                <a:ln>
                  <a:noFill/>
                </a:ln>
                <a:effectLst/>
                <a:latin typeface="GDS Transport"/>
              </a:rPr>
              <a:t>ensure staff receive such appropriate support, training, professional development, supervision and appraisal as is necessary to enable them to carry out the duties they are employed to perform</a:t>
            </a:r>
            <a:r>
              <a:rPr kumimoji="0" lang="en-US" altLang="en-US" sz="2200" b="0" i="0" u="none" strike="noStrike" cap="none" normalizeH="0" baseline="0" dirty="0">
                <a:ln>
                  <a:noFill/>
                </a:ln>
                <a:effectLst/>
                <a:latin typeface="GDS Transport"/>
              </a:rPr>
              <a:t>.</a:t>
            </a:r>
            <a:endParaRPr kumimoji="0" lang="en-US" altLang="en-US" sz="22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17018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4653-2881-F3B8-B3FD-352A67FFE828}"/>
              </a:ext>
            </a:extLst>
          </p:cNvPr>
          <p:cNvSpPr>
            <a:spLocks noGrp="1"/>
          </p:cNvSpPr>
          <p:nvPr>
            <p:ph type="title"/>
          </p:nvPr>
        </p:nvSpPr>
        <p:spPr/>
        <p:txBody>
          <a:bodyPr>
            <a:normAutofit/>
          </a:bodyPr>
          <a:lstStyle/>
          <a:p>
            <a:r>
              <a:rPr lang="en-GB" dirty="0"/>
              <a:t>OMMT – Code of Practice is published at:  </a:t>
            </a:r>
            <a:r>
              <a:rPr lang="en-GB" dirty="0">
                <a:hlinkClick r:id="rId2"/>
              </a:rPr>
              <a:t>Oliver McGowan code of practice - GOV.UK</a:t>
            </a:r>
            <a:endParaRPr lang="en-GB" dirty="0"/>
          </a:p>
        </p:txBody>
      </p:sp>
      <p:sp>
        <p:nvSpPr>
          <p:cNvPr id="4" name="Rectangle 1">
            <a:extLst>
              <a:ext uri="{FF2B5EF4-FFF2-40B4-BE49-F238E27FC236}">
                <a16:creationId xmlns:a16="http://schemas.microsoft.com/office/drawing/2014/main" id="{1AEF1BF2-5798-8112-C870-685D2479D947}"/>
              </a:ext>
            </a:extLst>
          </p:cNvPr>
          <p:cNvSpPr>
            <a:spLocks noGrp="1" noChangeArrowheads="1"/>
          </p:cNvSpPr>
          <p:nvPr>
            <p:ph idx="1"/>
          </p:nvPr>
        </p:nvSpPr>
        <p:spPr bwMode="auto">
          <a:xfrm>
            <a:off x="838200" y="2084056"/>
            <a:ext cx="1039764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DHSC have confirmed that they will be providing funding </a:t>
            </a:r>
            <a:r>
              <a:rPr kumimoji="0" lang="en-US" altLang="en-US" b="0" i="0" u="none" strike="noStrike" cap="none" normalizeH="0" baseline="0" dirty="0">
                <a:ln>
                  <a:noFill/>
                </a:ln>
                <a:solidFill>
                  <a:schemeClr val="tx1"/>
                </a:solidFill>
                <a:effectLst/>
                <a:latin typeface="Arial" panose="020B0604020202020204" pitchFamily="34" charset="0"/>
              </a:rPr>
              <a:t>to support rollout of the Oliver McGowan Mandatory Training to the adult social care sector as part of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Learning and Development Support Scheme (LDSS).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This funding will be specific to</a:t>
            </a:r>
            <a:r>
              <a:rPr lang="en-US" altLang="en-US" dirty="0">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Oliver’s Training, separate to the overall LDSS funding already available for other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training and qualifications.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Training completed between April 2025 and March 2026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will be eligible for reimbursement.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Further details will be provided in due course.</a:t>
            </a:r>
          </a:p>
        </p:txBody>
      </p:sp>
    </p:spTree>
    <p:extLst>
      <p:ext uri="{BB962C8B-B14F-4D97-AF65-F5344CB8AC3E}">
        <p14:creationId xmlns:p14="http://schemas.microsoft.com/office/powerpoint/2010/main" val="129252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8963-2784-A548-7190-BAB300D184C2}"/>
              </a:ext>
            </a:extLst>
          </p:cNvPr>
          <p:cNvSpPr>
            <a:spLocks noGrp="1"/>
          </p:cNvSpPr>
          <p:nvPr>
            <p:ph type="title"/>
          </p:nvPr>
        </p:nvSpPr>
        <p:spPr/>
        <p:txBody>
          <a:bodyPr/>
          <a:lstStyle/>
          <a:p>
            <a:r>
              <a:rPr lang="en-GB" dirty="0"/>
              <a:t>Oliver McGowan Mandatory Training (OMMT)</a:t>
            </a:r>
          </a:p>
        </p:txBody>
      </p:sp>
      <p:sp>
        <p:nvSpPr>
          <p:cNvPr id="3" name="Content Placeholder 2">
            <a:extLst>
              <a:ext uri="{FF2B5EF4-FFF2-40B4-BE49-F238E27FC236}">
                <a16:creationId xmlns:a16="http://schemas.microsoft.com/office/drawing/2014/main" id="{222B6936-0290-966B-9E30-B3F3A6E7E4F8}"/>
              </a:ext>
            </a:extLst>
          </p:cNvPr>
          <p:cNvSpPr>
            <a:spLocks noGrp="1"/>
          </p:cNvSpPr>
          <p:nvPr>
            <p:ph idx="1"/>
          </p:nvPr>
        </p:nvSpPr>
        <p:spPr/>
        <p:txBody>
          <a:bodyPr>
            <a:normAutofit lnSpcReduction="10000"/>
          </a:bodyPr>
          <a:lstStyle/>
          <a:p>
            <a:pPr marL="0" indent="0">
              <a:buNone/>
            </a:pPr>
            <a:r>
              <a:rPr lang="en-GB" b="1" dirty="0"/>
              <a:t>tier 1</a:t>
            </a:r>
            <a:r>
              <a:rPr lang="en-GB" dirty="0"/>
              <a:t>: for staff who require a general awareness of people with a learning disability and autistic people and the support they need </a:t>
            </a:r>
          </a:p>
          <a:p>
            <a:pPr marL="0" indent="0">
              <a:buNone/>
            </a:pPr>
            <a:r>
              <a:rPr lang="en-GB" b="1" dirty="0"/>
              <a:t>tier 2</a:t>
            </a:r>
            <a:r>
              <a:rPr lang="en-GB" dirty="0"/>
              <a:t>: for health and social care staff and others </a:t>
            </a:r>
            <a:r>
              <a:rPr lang="en-GB" b="1" dirty="0"/>
              <a:t>with responsibility for providing care and support</a:t>
            </a:r>
            <a:r>
              <a:rPr lang="en-GB" dirty="0"/>
              <a:t> for a person or people with a learning disability or autistic people, but who would seek support from others for complex management or complex decision making</a:t>
            </a:r>
          </a:p>
          <a:p>
            <a:pPr marL="0" indent="0">
              <a:buNone/>
            </a:pPr>
            <a:r>
              <a:rPr lang="en-GB" b="1" dirty="0"/>
              <a:t>tier 3</a:t>
            </a:r>
            <a:r>
              <a:rPr lang="en-GB" dirty="0"/>
              <a:t>: for health and social care staff and other professionals with a high degree of autonomy, able to provide care in complex situations and may also lead services for people with a learning disability and autistic people </a:t>
            </a:r>
          </a:p>
        </p:txBody>
      </p:sp>
    </p:spTree>
    <p:extLst>
      <p:ext uri="{BB962C8B-B14F-4D97-AF65-F5344CB8AC3E}">
        <p14:creationId xmlns:p14="http://schemas.microsoft.com/office/powerpoint/2010/main" val="158909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FFF9-DA89-60B9-EC09-BDACC7311107}"/>
              </a:ext>
            </a:extLst>
          </p:cNvPr>
          <p:cNvSpPr>
            <a:spLocks noGrp="1"/>
          </p:cNvSpPr>
          <p:nvPr>
            <p:ph type="title"/>
          </p:nvPr>
        </p:nvSpPr>
        <p:spPr/>
        <p:txBody>
          <a:bodyPr/>
          <a:lstStyle/>
          <a:p>
            <a:r>
              <a:rPr lang="en-GB" dirty="0"/>
              <a:t>OMMT - continued</a:t>
            </a:r>
          </a:p>
        </p:txBody>
      </p:sp>
      <p:sp>
        <p:nvSpPr>
          <p:cNvPr id="3" name="Content Placeholder 2">
            <a:extLst>
              <a:ext uri="{FF2B5EF4-FFF2-40B4-BE49-F238E27FC236}">
                <a16:creationId xmlns:a16="http://schemas.microsoft.com/office/drawing/2014/main" id="{AA676207-9B9A-814F-6479-0F0CE3117F2D}"/>
              </a:ext>
            </a:extLst>
          </p:cNvPr>
          <p:cNvSpPr>
            <a:spLocks noGrp="1"/>
          </p:cNvSpPr>
          <p:nvPr>
            <p:ph idx="1"/>
          </p:nvPr>
        </p:nvSpPr>
        <p:spPr/>
        <p:txBody>
          <a:bodyPr>
            <a:normAutofit fontScale="92500" lnSpcReduction="20000"/>
          </a:bodyPr>
          <a:lstStyle/>
          <a:p>
            <a:r>
              <a:rPr lang="en-GB" dirty="0"/>
              <a:t>The Tier 1 training package consists of the e-learning for healthcare e-learning module and a one hour online interactive session.</a:t>
            </a:r>
          </a:p>
          <a:p>
            <a:r>
              <a:rPr lang="en-GB" dirty="0">
                <a:hlinkClick r:id="rId2"/>
              </a:rPr>
              <a:t>The Oliver McGowan Mandatory Training on Learning Disability and Autism - </a:t>
            </a:r>
            <a:r>
              <a:rPr lang="en-GB" dirty="0" err="1">
                <a:hlinkClick r:id="rId2"/>
              </a:rPr>
              <a:t>elearning</a:t>
            </a:r>
            <a:r>
              <a:rPr lang="en-GB" dirty="0">
                <a:hlinkClick r:id="rId2"/>
              </a:rPr>
              <a:t> for healthcare</a:t>
            </a:r>
            <a:endParaRPr lang="en-GB" dirty="0"/>
          </a:p>
          <a:p>
            <a:pPr marL="0" indent="0">
              <a:buNone/>
            </a:pPr>
            <a:endParaRPr lang="en-GB" dirty="0"/>
          </a:p>
          <a:p>
            <a:r>
              <a:rPr lang="en-GB" dirty="0"/>
              <a:t>The Tier 2 package consists of the e-learning for healthcare module and a one-day face to face training session. </a:t>
            </a:r>
          </a:p>
          <a:p>
            <a:endParaRPr lang="en-GB" dirty="0"/>
          </a:p>
          <a:p>
            <a:r>
              <a:rPr lang="en-GB" dirty="0"/>
              <a:t>There are currently 10 Quality Assured training providers who provide the one hour and full day session and they can be found at: </a:t>
            </a:r>
          </a:p>
          <a:p>
            <a:pPr marL="0" indent="0">
              <a:buNone/>
            </a:pPr>
            <a:r>
              <a:rPr lang="en-GB" dirty="0"/>
              <a:t>https://www.skillsforcare.org.uk/Developing-your-workforce/Quality-assurance/Quality-assured-training-and-courses.aspx</a:t>
            </a:r>
          </a:p>
        </p:txBody>
      </p:sp>
    </p:spTree>
    <p:extLst>
      <p:ext uri="{BB962C8B-B14F-4D97-AF65-F5344CB8AC3E}">
        <p14:creationId xmlns:p14="http://schemas.microsoft.com/office/powerpoint/2010/main" val="421080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DE049-DFD3-240A-4BC3-5A11F6E5161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Healthy working life offer</a:t>
            </a:r>
          </a:p>
        </p:txBody>
      </p:sp>
      <p:pic>
        <p:nvPicPr>
          <p:cNvPr id="5" name="Content Placeholder 4" descr="A person sitting in a chair&#10;&#10;AI-generated content may be incorrect.">
            <a:extLst>
              <a:ext uri="{FF2B5EF4-FFF2-40B4-BE49-F238E27FC236}">
                <a16:creationId xmlns:a16="http://schemas.microsoft.com/office/drawing/2014/main" id="{DB1FDBF2-C2A1-7D49-029D-F763BDA813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851170"/>
            <a:ext cx="6780700" cy="5153331"/>
          </a:xfrm>
          <a:prstGeom prst="rect">
            <a:avLst/>
          </a:prstGeom>
        </p:spPr>
      </p:pic>
    </p:spTree>
    <p:extLst>
      <p:ext uri="{BB962C8B-B14F-4D97-AF65-F5344CB8AC3E}">
        <p14:creationId xmlns:p14="http://schemas.microsoft.com/office/powerpoint/2010/main" val="33305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905E-E4D8-0766-9A7F-3A2E2B12CC1B}"/>
              </a:ext>
            </a:extLst>
          </p:cNvPr>
          <p:cNvSpPr>
            <a:spLocks noGrp="1"/>
          </p:cNvSpPr>
          <p:nvPr>
            <p:ph type="title"/>
          </p:nvPr>
        </p:nvSpPr>
        <p:spPr/>
        <p:txBody>
          <a:bodyPr/>
          <a:lstStyle/>
          <a:p>
            <a:endParaRPr lang="en-GB"/>
          </a:p>
        </p:txBody>
      </p:sp>
      <p:pic>
        <p:nvPicPr>
          <p:cNvPr id="9" name="Content Placeholder 8" descr="A poster of a person sitting in a chair&#10;&#10;AI-generated content may be incorrect.">
            <a:extLst>
              <a:ext uri="{FF2B5EF4-FFF2-40B4-BE49-F238E27FC236}">
                <a16:creationId xmlns:a16="http://schemas.microsoft.com/office/drawing/2014/main" id="{0E408E51-23D3-A496-E195-40C07E27E2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0515600" cy="6713951"/>
          </a:xfrm>
        </p:spPr>
      </p:pic>
    </p:spTree>
    <p:extLst>
      <p:ext uri="{BB962C8B-B14F-4D97-AF65-F5344CB8AC3E}">
        <p14:creationId xmlns:p14="http://schemas.microsoft.com/office/powerpoint/2010/main" val="249381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FBCEC-BEAA-B9CE-6454-30DB254FF7C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Bradford District Credit Union offer</a:t>
            </a:r>
          </a:p>
        </p:txBody>
      </p:sp>
      <p:pic>
        <p:nvPicPr>
          <p:cNvPr id="5" name="Content Placeholder 4" descr="A purple card with white text and a qr code&#10;&#10;AI-generated content may be incorrect.">
            <a:extLst>
              <a:ext uri="{FF2B5EF4-FFF2-40B4-BE49-F238E27FC236}">
                <a16:creationId xmlns:a16="http://schemas.microsoft.com/office/drawing/2014/main" id="{B9030132-C2B6-6898-39D1-2E81FDE707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0204" y="643466"/>
            <a:ext cx="5837128" cy="5819964"/>
          </a:xfrm>
          <a:prstGeom prst="rect">
            <a:avLst/>
          </a:prstGeom>
        </p:spPr>
      </p:pic>
    </p:spTree>
    <p:extLst>
      <p:ext uri="{BB962C8B-B14F-4D97-AF65-F5344CB8AC3E}">
        <p14:creationId xmlns:p14="http://schemas.microsoft.com/office/powerpoint/2010/main" val="2284131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5_Office Theme">
  <a:themeElements>
    <a:clrScheme name="Act as One">
      <a:dk1>
        <a:srgbClr val="000000"/>
      </a:dk1>
      <a:lt1>
        <a:srgbClr val="FFFFFF"/>
      </a:lt1>
      <a:dk2>
        <a:srgbClr val="44546A"/>
      </a:dk2>
      <a:lt2>
        <a:srgbClr val="E7E6E6"/>
      </a:lt2>
      <a:accent1>
        <a:srgbClr val="005CB9"/>
      </a:accent1>
      <a:accent2>
        <a:srgbClr val="F39000"/>
      </a:accent2>
      <a:accent3>
        <a:srgbClr val="BF0078"/>
      </a:accent3>
      <a:accent4>
        <a:srgbClr val="38AE76"/>
      </a:accent4>
      <a:accent5>
        <a:srgbClr val="44247D"/>
      </a:accent5>
      <a:accent6>
        <a:srgbClr val="009F98"/>
      </a:accent6>
      <a:hlink>
        <a:srgbClr val="005CB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1475</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Aptos</vt:lpstr>
      <vt:lpstr>Aptos Display</vt:lpstr>
      <vt:lpstr>Arial</vt:lpstr>
      <vt:lpstr>Calibri</vt:lpstr>
      <vt:lpstr>GDS Transport</vt:lpstr>
      <vt:lpstr>Office Theme</vt:lpstr>
      <vt:lpstr>15_Office Theme</vt:lpstr>
      <vt:lpstr>BCA Provider update - workforce</vt:lpstr>
      <vt:lpstr>International Recruitment - Immigration Rule changes</vt:lpstr>
      <vt:lpstr>Oliver McGowan Mandatory Training (OMMT) - legislation</vt:lpstr>
      <vt:lpstr>OMMT – Code of Practice is published at:  Oliver McGowan code of practice - GOV.UK</vt:lpstr>
      <vt:lpstr>Oliver McGowan Mandatory Training (OMMT)</vt:lpstr>
      <vt:lpstr>OMMT - continued</vt:lpstr>
      <vt:lpstr>Healthy working life offer</vt:lpstr>
      <vt:lpstr>PowerPoint Presentation</vt:lpstr>
      <vt:lpstr>Bradford District Credit Union offer</vt:lpstr>
      <vt:lpstr>Next Schwartz round for well-being –  23 September, 12.15 – 1.45pm</vt:lpstr>
      <vt:lpstr>Schwartz rounds are good for well-being!</vt:lpstr>
      <vt:lpstr>Enhance programme</vt:lpstr>
      <vt:lpstr>Enhance programme – standalone modules now available</vt:lpstr>
      <vt:lpstr>Module learning outcomes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Rachael Ross</dc:creator>
  <cp:lastModifiedBy>Rachael Ross</cp:lastModifiedBy>
  <cp:revision>4</cp:revision>
  <dcterms:created xsi:type="dcterms:W3CDTF">2025-07-21T09:14:30Z</dcterms:created>
  <dcterms:modified xsi:type="dcterms:W3CDTF">2025-07-22T10:31:03Z</dcterms:modified>
</cp:coreProperties>
</file>