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9">
  <p:sldMasterIdLst>
    <p:sldMasterId id="2147486347" r:id="rId1"/>
  </p:sldMasterIdLst>
  <p:notesMasterIdLst>
    <p:notesMasterId r:id="rId8"/>
  </p:notesMasterIdLst>
  <p:sldIdLst>
    <p:sldId id="609" r:id="rId2"/>
    <p:sldId id="696" r:id="rId3"/>
    <p:sldId id="698" r:id="rId4"/>
    <p:sldId id="699" r:id="rId5"/>
    <p:sldId id="694" r:id="rId6"/>
    <p:sldId id="692" r:id="rId7"/>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6B4D106-E69F-4332-BF7F-95B6CBF74E77}">
          <p14:sldIdLst>
            <p14:sldId id="609"/>
            <p14:sldId id="696"/>
            <p14:sldId id="698"/>
            <p14:sldId id="699"/>
            <p14:sldId id="694"/>
            <p14:sldId id="692"/>
          </p14:sldIdLst>
        </p14:section>
      </p14:sectionLst>
    </p:ex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9FD"/>
    <a:srgbClr val="FF0000"/>
    <a:srgbClr val="F9D3DF"/>
    <a:srgbClr val="E5FFF9"/>
    <a:srgbClr val="E8F5E3"/>
    <a:srgbClr val="1A9DD8"/>
    <a:srgbClr val="33B1E7"/>
    <a:srgbClr val="F0F6FE"/>
    <a:srgbClr val="FDF5FD"/>
    <a:srgbClr val="DFFD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31" autoAdjust="0"/>
    <p:restoredTop sz="96283" autoAdjust="0"/>
  </p:normalViewPr>
  <p:slideViewPr>
    <p:cSldViewPr>
      <p:cViewPr varScale="1">
        <p:scale>
          <a:sx n="75" d="100"/>
          <a:sy n="75" d="100"/>
        </p:scale>
        <p:origin x="2634"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E770D787-CE5F-425E-A667-DA7017184F38}" type="datetimeFigureOut">
              <a:rPr lang="en-GB" smtClean="0"/>
              <a:t>09/04/2026</a:t>
            </a:fld>
            <a:endParaRPr lang="en-GB"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1D9946-A0D1-489F-9747-6EB3FD1860E5}" type="slidenum">
              <a:rPr lang="en-GB" smtClean="0"/>
              <a:t>‹#›</a:t>
            </a:fld>
            <a:endParaRPr lang="en-GB" dirty="0"/>
          </a:p>
        </p:txBody>
      </p:sp>
    </p:spTree>
    <p:extLst>
      <p:ext uri="{BB962C8B-B14F-4D97-AF65-F5344CB8AC3E}">
        <p14:creationId xmlns:p14="http://schemas.microsoft.com/office/powerpoint/2010/main" val="4127105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2046858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994358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2223075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4020514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hade val="82000"/>
                  </a:schemeClr>
                </a:solidFill>
              </a:defRPr>
            </a:lvl1pPr>
            <a:lvl2pPr marL="342900" indent="0">
              <a:buNone/>
              <a:defRPr sz="1500">
                <a:solidFill>
                  <a:schemeClr val="tx1">
                    <a:shade val="82000"/>
                  </a:schemeClr>
                </a:solidFill>
              </a:defRPr>
            </a:lvl2pPr>
            <a:lvl3pPr marL="685800" indent="0">
              <a:buNone/>
              <a:defRPr sz="1350">
                <a:solidFill>
                  <a:schemeClr val="tx1">
                    <a:shade val="82000"/>
                  </a:schemeClr>
                </a:solidFill>
              </a:defRPr>
            </a:lvl3pPr>
            <a:lvl4pPr marL="1028700" indent="0">
              <a:buNone/>
              <a:defRPr sz="1200">
                <a:solidFill>
                  <a:schemeClr val="tx1">
                    <a:shade val="82000"/>
                  </a:schemeClr>
                </a:solidFill>
              </a:defRPr>
            </a:lvl4pPr>
            <a:lvl5pPr marL="1371600" indent="0">
              <a:buNone/>
              <a:defRPr sz="1200">
                <a:solidFill>
                  <a:schemeClr val="tx1">
                    <a:shade val="82000"/>
                  </a:schemeClr>
                </a:solidFill>
              </a:defRPr>
            </a:lvl5pPr>
            <a:lvl6pPr marL="1714500" indent="0">
              <a:buNone/>
              <a:defRPr sz="1200">
                <a:solidFill>
                  <a:schemeClr val="tx1">
                    <a:shade val="82000"/>
                  </a:schemeClr>
                </a:solidFill>
              </a:defRPr>
            </a:lvl6pPr>
            <a:lvl7pPr marL="2057400" indent="0">
              <a:buNone/>
              <a:defRPr sz="1200">
                <a:solidFill>
                  <a:schemeClr val="tx1">
                    <a:shade val="82000"/>
                  </a:schemeClr>
                </a:solidFill>
              </a:defRPr>
            </a:lvl7pPr>
            <a:lvl8pPr marL="2400300" indent="0">
              <a:buNone/>
              <a:defRPr sz="1200">
                <a:solidFill>
                  <a:schemeClr val="tx1">
                    <a:shade val="82000"/>
                  </a:schemeClr>
                </a:solidFill>
              </a:defRPr>
            </a:lvl8pPr>
            <a:lvl9pPr marL="2743200" indent="0">
              <a:buNone/>
              <a:defRPr sz="12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672535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53008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2958636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32258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71286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2078019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4/9/2026</a:t>
            </a:fld>
            <a:endParaRPr lang="en-US"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6F15528-21DE-4FAA-801E-634DDDAF4B2B}" type="slidenum">
              <a:rPr lang="en-GB" smtClean="0"/>
              <a:t>‹#›</a:t>
            </a:fld>
            <a:endParaRPr lang="en-GB" dirty="0"/>
          </a:p>
        </p:txBody>
      </p:sp>
    </p:spTree>
    <p:extLst>
      <p:ext uri="{BB962C8B-B14F-4D97-AF65-F5344CB8AC3E}">
        <p14:creationId xmlns:p14="http://schemas.microsoft.com/office/powerpoint/2010/main" val="437738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shade val="82000"/>
                  </a:schemeClr>
                </a:solidFill>
              </a:defRPr>
            </a:lvl1pPr>
          </a:lstStyle>
          <a:p>
            <a:fld id="{1D8BD707-D9CF-40AE-B4C6-C98DA3205C09}" type="datetimeFigureOut">
              <a:rPr lang="en-US" smtClean="0"/>
              <a:pPr/>
              <a:t>4/9/2026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shade val="82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shade val="82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460856935"/>
      </p:ext>
    </p:extLst>
  </p:cSld>
  <p:clrMap bg1="dk1" tx1="lt1" bg2="dk2" tx2="lt2" accent1="accent1" accent2="accent2" accent3="accent3" accent4="accent4" accent5="accent5" accent6="accent6" hlink="hlink" folHlink="folHlink"/>
  <p:sldLayoutIdLst>
    <p:sldLayoutId id="2147486348" r:id="rId1"/>
    <p:sldLayoutId id="2147486349" r:id="rId2"/>
    <p:sldLayoutId id="2147486350" r:id="rId3"/>
    <p:sldLayoutId id="2147486351" r:id="rId4"/>
    <p:sldLayoutId id="2147486352" r:id="rId5"/>
    <p:sldLayoutId id="2147486353" r:id="rId6"/>
    <p:sldLayoutId id="2147486354" r:id="rId7"/>
    <p:sldLayoutId id="2147486355" r:id="rId8"/>
    <p:sldLayoutId id="2147486356" r:id="rId9"/>
    <p:sldLayoutId id="2147486357" r:id="rId10"/>
    <p:sldLayoutId id="214748635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bradford.connecttosupport.org/s4s/EventAdministrationDetailsPublic/CreateDirectory?templateId=485909cb-1bc7-4d7e-95bb-ace900e95258" TargetMode="External"/><Relationship Id="rId3" Type="http://schemas.microsoft.com/office/2007/relationships/hdphoto" Target="../media/hdphoto1.wdp"/><Relationship Id="rId7" Type="http://schemas.openxmlformats.org/officeDocument/2006/relationships/hyperlink" Target="https://bradford.connecttosupport.org/s4s/WhereILive/Council?pageId=5432"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mailto:wellbeing@bradfordpeoplefirst.org.uk" TargetMode="External"/><Relationship Id="rId11" Type="http://schemas.openxmlformats.org/officeDocument/2006/relationships/hyperlink" Target="https://bradford.connecttosupport.org/media/3dcnzdee/20260319-further-analysis-summary.pdf" TargetMode="External"/><Relationship Id="rId5" Type="http://schemas.microsoft.com/office/2007/relationships/hdphoto" Target="../media/hdphoto2.wdp"/><Relationship Id="rId10" Type="http://schemas.openxmlformats.org/officeDocument/2006/relationships/hyperlink" Target="https://bradford.connecttosupport.org/provider-zone/care-home-brokerage/" TargetMode="External"/><Relationship Id="rId4" Type="http://schemas.openxmlformats.org/officeDocument/2006/relationships/image" Target="../media/image2.png"/><Relationship Id="rId9" Type="http://schemas.openxmlformats.org/officeDocument/2006/relationships/hyperlink" Target="https://www.gov.uk/government/collections/adult-social-care-learning-and-development-support-scheme#user-led-organisation-training-fund"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bradford.connecttosupport.org/media/ztbpiwym/care-home-annual-quality-review-report-24-25.pdf" TargetMode="External"/><Relationship Id="rId2" Type="http://schemas.openxmlformats.org/officeDocument/2006/relationships/hyperlink" Target="https://bradford.connecttosupport.org/provider-zone/" TargetMode="External"/><Relationship Id="rId1" Type="http://schemas.openxmlformats.org/officeDocument/2006/relationships/slideLayout" Target="../slideLayouts/slideLayout7.xml"/><Relationship Id="rId6" Type="http://schemas.openxmlformats.org/officeDocument/2006/relationships/hyperlink" Target="https://bradfordsafeguardingpartnership.vc-enable.co.uk/Login/Login?ReturnUrl=%2F&amp;e=ZW1lcnkubmFuamUtbmdvZUBicmFkZm9yZC5nb3YudWs" TargetMode="External"/><Relationship Id="rId5" Type="http://schemas.openxmlformats.org/officeDocument/2006/relationships/hyperlink" Target="https://bradford.connecttosupport.org/media/lkhfczag/31b-non-hsc-contributions-agreement-variation-form-2023.pdf" TargetMode="External"/><Relationship Id="rId4" Type="http://schemas.openxmlformats.org/officeDocument/2006/relationships/hyperlink" Target="https://bradford.connecttosupport.org/media/3kzmu2xn/31anon-1.doc"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mailto:carehometraining@bdct.nhs.uk" TargetMode="External"/><Relationship Id="rId3" Type="http://schemas.openxmlformats.org/officeDocument/2006/relationships/hyperlink" Target="https://www.infectionpreventioncontrol.co.uk/resources/?filter_keyword&amp;filter_audience%5B0%5D=care-homes&amp;filter_topic%5B0%5D=utis&amp;page_no=1" TargetMode="External"/><Relationship Id="rId7" Type="http://schemas.openxmlformats.org/officeDocument/2006/relationships/hyperlink" Target="https://bradford.connecttosupport.org/media/5j2btwks/care-home-skin-tear-training-flyer-2026.pdf" TargetMode="External"/><Relationship Id="rId2" Type="http://schemas.openxmlformats.org/officeDocument/2006/relationships/hyperlink" Target="mailto:Darren.fletcher@bradford.gov.uk" TargetMode="External"/><Relationship Id="rId1" Type="http://schemas.openxmlformats.org/officeDocument/2006/relationships/slideLayout" Target="../slideLayouts/slideLayout7.xml"/><Relationship Id="rId6" Type="http://schemas.openxmlformats.org/officeDocument/2006/relationships/hyperlink" Target="mailto:pressureulcerteam@bdct.nhs.uk" TargetMode="External"/><Relationship Id="rId5" Type="http://schemas.openxmlformats.org/officeDocument/2006/relationships/hyperlink" Target="https://bradford.connecttosupport.org/media/qxylf43t/pup-flyer-for-care-homes.pdf" TargetMode="External"/><Relationship Id="rId4" Type="http://schemas.openxmlformats.org/officeDocument/2006/relationships/hyperlink" Target="https://www.infectionpreventioncontrol.co.uk/resources/?filter_keyword=&amp;filter_audience%5B%5D=domiciliary-care&amp;filter_topic%5B%5D=utis"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forms.zohopublic.eu/admin329/form/BCAMembershipForm2526/formperma/GK2NDt_3ex86x-0gH2V2xv65f7rb4YYNNZUfWhJhiYg"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mailto:palliativecareadmin@bdct.nhs.uk"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bradford.connecttosupport.org/media/2atjc2sp/compassionate-leadership-flyer-bradford.pdf" TargetMode="External"/><Relationship Id="rId2" Type="http://schemas.openxmlformats.org/officeDocument/2006/relationships/hyperlink" Target="https://www.eventbrite.co.uk/e/compassionate-leadership-programme-tickets-1985571661289?aff=oddtdtcreator" TargetMode="External"/><Relationship Id="rId1" Type="http://schemas.openxmlformats.org/officeDocument/2006/relationships/slideLayout" Target="../slideLayouts/slideLayout7.xml"/><Relationship Id="rId4" Type="http://schemas.openxmlformats.org/officeDocument/2006/relationships/hyperlink" Target="https://bradford.connecttosupport.org/media/hivju5dr/bca-first-step-into-leading-a-team-programme-4-14-pdf.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F977A-575D-4085-3CB0-1B8DDC0F218F}"/>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A337CBCF-9097-F947-FCB8-F762798D1D0F}"/>
              </a:ext>
            </a:extLst>
          </p:cNvPr>
          <p:cNvPicPr/>
          <p:nvPr/>
        </p:nvPicPr>
        <p:blipFill>
          <a:blip r:embed="rId2" cstate="print">
            <a:duotone>
              <a:prstClr val="black"/>
              <a:schemeClr val="accent5">
                <a:tint val="45000"/>
                <a:satMod val="400000"/>
              </a:schemeClr>
            </a:duotone>
            <a:extLst>
              <a:ext uri="{BEBA8EAE-BF5A-486C-A8C5-ECC9F3942E4B}">
                <a14:imgProps xmlns:a14="http://schemas.microsoft.com/office/drawing/2010/main">
                  <a14:imgLayer r:embed="rId3">
                    <a14:imgEffect>
                      <a14:saturation sat="33000"/>
                    </a14:imgEffect>
                  </a14:imgLayer>
                </a14:imgProps>
              </a:ext>
            </a:extLst>
          </a:blip>
          <a:stretch>
            <a:fillRect/>
          </a:stretch>
        </p:blipFill>
        <p:spPr>
          <a:xfrm>
            <a:off x="3132556" y="-71458"/>
            <a:ext cx="3789426" cy="1792620"/>
          </a:xfrm>
          <a:prstGeom prst="rect">
            <a:avLst/>
          </a:prstGeom>
          <a:noFill/>
          <a:ln>
            <a:noFill/>
          </a:ln>
        </p:spPr>
      </p:pic>
      <p:sp>
        <p:nvSpPr>
          <p:cNvPr id="3" name="object 3">
            <a:extLst>
              <a:ext uri="{FF2B5EF4-FFF2-40B4-BE49-F238E27FC236}">
                <a16:creationId xmlns:a16="http://schemas.microsoft.com/office/drawing/2014/main" id="{104706B8-61BF-FB4B-5A14-B433A3548A4D}"/>
              </a:ext>
            </a:extLst>
          </p:cNvPr>
          <p:cNvSpPr txBox="1"/>
          <p:nvPr/>
        </p:nvSpPr>
        <p:spPr>
          <a:xfrm>
            <a:off x="152400" y="1098895"/>
            <a:ext cx="3189194" cy="653705"/>
          </a:xfrm>
          <a:prstGeom prst="rect">
            <a:avLst/>
          </a:prstGeom>
          <a:ln w="12191">
            <a:noFill/>
          </a:ln>
        </p:spPr>
        <p:txBody>
          <a:bodyPr vert="horz" wrap="square" lIns="0" tIns="43815" rIns="0" bIns="0" rtlCol="0">
            <a:spAutoFit/>
          </a:bodyPr>
          <a:lstStyle/>
          <a:p>
            <a:pPr marL="90806" marR="92710" algn="ctr">
              <a:lnSpc>
                <a:spcPct val="99300"/>
              </a:lnSpc>
              <a:spcBef>
                <a:spcPts val="345"/>
              </a:spcBef>
            </a:pPr>
            <a:r>
              <a:rPr sz="800" b="1" spc="-10" dirty="0">
                <a:solidFill>
                  <a:srgbClr val="F8F8F8"/>
                </a:solidFill>
                <a:latin typeface="Arial"/>
                <a:cs typeface="Arial"/>
              </a:rPr>
              <a:t>To </a:t>
            </a:r>
            <a:r>
              <a:rPr sz="800" b="1" dirty="0">
                <a:solidFill>
                  <a:srgbClr val="F8F8F8"/>
                </a:solidFill>
                <a:latin typeface="Arial"/>
                <a:cs typeface="Arial"/>
              </a:rPr>
              <a:t>submit any </a:t>
            </a:r>
            <a:r>
              <a:rPr sz="800" b="1" spc="-5" dirty="0">
                <a:solidFill>
                  <a:srgbClr val="F8F8F8"/>
                </a:solidFill>
                <a:latin typeface="Arial"/>
                <a:cs typeface="Arial"/>
              </a:rPr>
              <a:t>material </a:t>
            </a:r>
            <a:r>
              <a:rPr sz="800" b="1" dirty="0">
                <a:solidFill>
                  <a:srgbClr val="F8F8F8"/>
                </a:solidFill>
                <a:latin typeface="Arial"/>
                <a:cs typeface="Arial"/>
              </a:rPr>
              <a:t>for the bulletin, the deadline is </a:t>
            </a:r>
            <a:r>
              <a:rPr sz="800" b="1" spc="-210" dirty="0">
                <a:solidFill>
                  <a:srgbClr val="F8F8F8"/>
                </a:solidFill>
                <a:latin typeface="Arial"/>
                <a:cs typeface="Arial"/>
              </a:rPr>
              <a:t> </a:t>
            </a:r>
            <a:r>
              <a:rPr sz="800" b="1" dirty="0">
                <a:solidFill>
                  <a:srgbClr val="F8F8F8"/>
                </a:solidFill>
                <a:latin typeface="Arial"/>
                <a:cs typeface="Arial"/>
              </a:rPr>
              <a:t>5pm the day before the </a:t>
            </a:r>
            <a:r>
              <a:rPr sz="800" b="1" spc="-5" dirty="0">
                <a:solidFill>
                  <a:srgbClr val="F8F8F8"/>
                </a:solidFill>
                <a:latin typeface="Arial"/>
                <a:cs typeface="Arial"/>
              </a:rPr>
              <a:t>next </a:t>
            </a:r>
            <a:r>
              <a:rPr sz="800" b="1" dirty="0">
                <a:solidFill>
                  <a:srgbClr val="F8F8F8"/>
                </a:solidFill>
                <a:latin typeface="Arial"/>
                <a:cs typeface="Arial"/>
              </a:rPr>
              <a:t>edition is due. </a:t>
            </a:r>
            <a:r>
              <a:rPr sz="800" dirty="0">
                <a:solidFill>
                  <a:srgbClr val="F8F8F8"/>
                </a:solidFill>
                <a:latin typeface="Arial MT"/>
                <a:cs typeface="Arial MT"/>
              </a:rPr>
              <a:t>Please </a:t>
            </a:r>
            <a:r>
              <a:rPr sz="800" spc="5" dirty="0">
                <a:solidFill>
                  <a:srgbClr val="F8F8F8"/>
                </a:solidFill>
                <a:latin typeface="Arial MT"/>
                <a:cs typeface="Arial MT"/>
              </a:rPr>
              <a:t> </a:t>
            </a:r>
            <a:r>
              <a:rPr sz="800" spc="-5" dirty="0">
                <a:solidFill>
                  <a:srgbClr val="F8F8F8"/>
                </a:solidFill>
                <a:latin typeface="Arial MT"/>
                <a:cs typeface="Arial MT"/>
              </a:rPr>
              <a:t>ensure</a:t>
            </a:r>
            <a:r>
              <a:rPr sz="800" spc="10" dirty="0">
                <a:solidFill>
                  <a:srgbClr val="F8F8F8"/>
                </a:solidFill>
                <a:latin typeface="Arial MT"/>
                <a:cs typeface="Arial MT"/>
              </a:rPr>
              <a:t> </a:t>
            </a:r>
            <a:r>
              <a:rPr sz="800" spc="-5" dirty="0">
                <a:solidFill>
                  <a:srgbClr val="F8F8F8"/>
                </a:solidFill>
                <a:latin typeface="Arial MT"/>
                <a:cs typeface="Arial MT"/>
              </a:rPr>
              <a:t>any</a:t>
            </a:r>
            <a:r>
              <a:rPr sz="800" spc="10" dirty="0">
                <a:solidFill>
                  <a:srgbClr val="F8F8F8"/>
                </a:solidFill>
                <a:latin typeface="Arial MT"/>
                <a:cs typeface="Arial MT"/>
              </a:rPr>
              <a:t> </a:t>
            </a:r>
            <a:r>
              <a:rPr sz="800" dirty="0">
                <a:solidFill>
                  <a:srgbClr val="F8F8F8"/>
                </a:solidFill>
                <a:latin typeface="Arial MT"/>
                <a:cs typeface="Arial MT"/>
              </a:rPr>
              <a:t>information</a:t>
            </a:r>
            <a:r>
              <a:rPr sz="800" spc="-10" dirty="0">
                <a:solidFill>
                  <a:srgbClr val="F8F8F8"/>
                </a:solidFill>
                <a:latin typeface="Arial MT"/>
                <a:cs typeface="Arial MT"/>
              </a:rPr>
              <a:t> </a:t>
            </a:r>
            <a:r>
              <a:rPr sz="800" spc="-5" dirty="0">
                <a:solidFill>
                  <a:srgbClr val="F8F8F8"/>
                </a:solidFill>
                <a:latin typeface="Arial MT"/>
                <a:cs typeface="Arial MT"/>
              </a:rPr>
              <a:t>you</a:t>
            </a:r>
            <a:r>
              <a:rPr sz="800" spc="10" dirty="0">
                <a:solidFill>
                  <a:srgbClr val="F8F8F8"/>
                </a:solidFill>
                <a:latin typeface="Arial MT"/>
                <a:cs typeface="Arial MT"/>
              </a:rPr>
              <a:t> </a:t>
            </a:r>
            <a:r>
              <a:rPr sz="800" spc="-5" dirty="0">
                <a:solidFill>
                  <a:srgbClr val="F8F8F8"/>
                </a:solidFill>
                <a:latin typeface="Arial MT"/>
                <a:cs typeface="Arial MT"/>
              </a:rPr>
              <a:t>consult</a:t>
            </a:r>
            <a:r>
              <a:rPr sz="800" dirty="0">
                <a:solidFill>
                  <a:srgbClr val="F8F8F8"/>
                </a:solidFill>
                <a:latin typeface="Arial MT"/>
                <a:cs typeface="Arial MT"/>
              </a:rPr>
              <a:t> is </a:t>
            </a:r>
            <a:r>
              <a:rPr sz="800" spc="-5" dirty="0">
                <a:solidFill>
                  <a:srgbClr val="F8F8F8"/>
                </a:solidFill>
                <a:latin typeface="Arial MT"/>
                <a:cs typeface="Arial MT"/>
              </a:rPr>
              <a:t>from</a:t>
            </a:r>
            <a:r>
              <a:rPr sz="800" dirty="0">
                <a:solidFill>
                  <a:srgbClr val="F8F8F8"/>
                </a:solidFill>
                <a:latin typeface="Arial MT"/>
                <a:cs typeface="Arial MT"/>
              </a:rPr>
              <a:t> a </a:t>
            </a:r>
            <a:r>
              <a:rPr sz="800" spc="-5" dirty="0">
                <a:solidFill>
                  <a:srgbClr val="F8F8F8"/>
                </a:solidFill>
                <a:latin typeface="Arial MT"/>
                <a:cs typeface="Arial MT"/>
              </a:rPr>
              <a:t>reliable </a:t>
            </a:r>
            <a:r>
              <a:rPr sz="800" dirty="0">
                <a:solidFill>
                  <a:srgbClr val="F8F8F8"/>
                </a:solidFill>
                <a:latin typeface="Arial MT"/>
                <a:cs typeface="Arial MT"/>
              </a:rPr>
              <a:t> </a:t>
            </a:r>
            <a:r>
              <a:rPr sz="800" spc="-5" dirty="0">
                <a:solidFill>
                  <a:srgbClr val="F8F8F8"/>
                </a:solidFill>
                <a:latin typeface="Arial MT"/>
                <a:cs typeface="Arial MT"/>
              </a:rPr>
              <a:t>source,</a:t>
            </a:r>
            <a:r>
              <a:rPr sz="800" spc="5" dirty="0">
                <a:solidFill>
                  <a:srgbClr val="F8F8F8"/>
                </a:solidFill>
                <a:latin typeface="Arial MT"/>
                <a:cs typeface="Arial MT"/>
              </a:rPr>
              <a:t> </a:t>
            </a:r>
            <a:r>
              <a:rPr sz="800" dirty="0">
                <a:solidFill>
                  <a:srgbClr val="F8F8F8"/>
                </a:solidFill>
                <a:latin typeface="Arial MT"/>
                <a:cs typeface="Arial MT"/>
              </a:rPr>
              <a:t>including the</a:t>
            </a:r>
            <a:r>
              <a:rPr sz="800" spc="5" dirty="0">
                <a:solidFill>
                  <a:srgbClr val="F8F8F8"/>
                </a:solidFill>
                <a:latin typeface="Arial MT"/>
                <a:cs typeface="Arial MT"/>
              </a:rPr>
              <a:t> </a:t>
            </a:r>
            <a:r>
              <a:rPr sz="800" spc="-5" dirty="0">
                <a:solidFill>
                  <a:srgbClr val="F8F8F8"/>
                </a:solidFill>
                <a:latin typeface="Arial MT"/>
                <a:cs typeface="Arial MT"/>
              </a:rPr>
              <a:t>NHS, or</a:t>
            </a:r>
            <a:r>
              <a:rPr sz="800" spc="10" dirty="0">
                <a:solidFill>
                  <a:srgbClr val="F8F8F8"/>
                </a:solidFill>
                <a:latin typeface="Arial MT"/>
                <a:cs typeface="Arial MT"/>
              </a:rPr>
              <a:t> </a:t>
            </a:r>
            <a:r>
              <a:rPr sz="800" dirty="0">
                <a:solidFill>
                  <a:srgbClr val="F8F8F8"/>
                </a:solidFill>
                <a:latin typeface="Arial MT"/>
                <a:cs typeface="Arial MT"/>
              </a:rPr>
              <a:t>Public </a:t>
            </a:r>
            <a:r>
              <a:rPr sz="800" spc="-5" dirty="0">
                <a:solidFill>
                  <a:srgbClr val="F8F8F8"/>
                </a:solidFill>
                <a:latin typeface="Arial MT"/>
                <a:cs typeface="Arial MT"/>
              </a:rPr>
              <a:t>Health</a:t>
            </a:r>
            <a:r>
              <a:rPr sz="800" dirty="0">
                <a:solidFill>
                  <a:srgbClr val="F8F8F8"/>
                </a:solidFill>
                <a:latin typeface="Arial MT"/>
                <a:cs typeface="Arial MT"/>
              </a:rPr>
              <a:t> </a:t>
            </a:r>
            <a:r>
              <a:rPr sz="800" spc="-5" dirty="0">
                <a:solidFill>
                  <a:srgbClr val="F8F8F8"/>
                </a:solidFill>
                <a:latin typeface="Arial MT"/>
                <a:cs typeface="Arial MT"/>
              </a:rPr>
              <a:t>England.</a:t>
            </a:r>
            <a:r>
              <a:rPr lang="en-GB" sz="800" spc="-5" dirty="0">
                <a:solidFill>
                  <a:srgbClr val="F8F8F8"/>
                </a:solidFill>
                <a:latin typeface="Arial MT"/>
                <a:cs typeface="Arial MT"/>
              </a:rPr>
              <a:t> Information should be sent to ProviderBulletin@bradford.gov.uk.</a:t>
            </a:r>
            <a:endParaRPr sz="800" dirty="0">
              <a:solidFill>
                <a:srgbClr val="F8F8F8"/>
              </a:solidFill>
              <a:latin typeface="Arial MT"/>
              <a:cs typeface="Arial MT"/>
            </a:endParaRPr>
          </a:p>
        </p:txBody>
      </p:sp>
      <p:pic>
        <p:nvPicPr>
          <p:cNvPr id="4" name="object 4">
            <a:extLst>
              <a:ext uri="{FF2B5EF4-FFF2-40B4-BE49-F238E27FC236}">
                <a16:creationId xmlns:a16="http://schemas.microsoft.com/office/drawing/2014/main" id="{B5F84B8D-B5A2-F1A7-69FE-243CB77BCB52}"/>
              </a:ext>
            </a:extLst>
          </p:cNvPr>
          <p:cNvPicPr/>
          <p:nvPr/>
        </p:nvPicPr>
        <p:blipFill>
          <a:blip r:embed="rId4" cstate="print">
            <a:extLst>
              <a:ext uri="{BEBA8EAE-BF5A-486C-A8C5-ECC9F3942E4B}">
                <a14:imgProps xmlns:a14="http://schemas.microsoft.com/office/drawing/2010/main">
                  <a14:imgLayer r:embed="rId5">
                    <a14:imgEffect>
                      <a14:saturation sat="84000"/>
                    </a14:imgEffect>
                  </a14:imgLayer>
                </a14:imgProps>
              </a:ext>
            </a:extLst>
          </a:blip>
          <a:stretch>
            <a:fillRect/>
          </a:stretch>
        </p:blipFill>
        <p:spPr>
          <a:xfrm>
            <a:off x="388621" y="108248"/>
            <a:ext cx="2407158" cy="1317499"/>
          </a:xfrm>
          <a:prstGeom prst="rect">
            <a:avLst/>
          </a:prstGeom>
        </p:spPr>
      </p:pic>
      <p:sp>
        <p:nvSpPr>
          <p:cNvPr id="11" name="TextBox 10">
            <a:extLst>
              <a:ext uri="{FF2B5EF4-FFF2-40B4-BE49-F238E27FC236}">
                <a16:creationId xmlns:a16="http://schemas.microsoft.com/office/drawing/2014/main" id="{1AC56411-B81C-EAB3-210E-5502BA8429A8}"/>
              </a:ext>
            </a:extLst>
          </p:cNvPr>
          <p:cNvSpPr txBox="1"/>
          <p:nvPr/>
        </p:nvSpPr>
        <p:spPr>
          <a:xfrm>
            <a:off x="388621" y="830744"/>
            <a:ext cx="3040379" cy="261610"/>
          </a:xfrm>
          <a:prstGeom prst="rect">
            <a:avLst/>
          </a:prstGeom>
          <a:noFill/>
          <a:ln>
            <a:noFill/>
          </a:ln>
        </p:spPr>
        <p:txBody>
          <a:bodyPr wrap="square" rtlCol="0">
            <a:spAutoFit/>
          </a:bodyPr>
          <a:lstStyle/>
          <a:p>
            <a:pPr algn="ctr"/>
            <a:r>
              <a:rPr lang="en-GB" sz="1100" b="1" spc="-125" dirty="0">
                <a:solidFill>
                  <a:srgbClr val="F8F8F8"/>
                </a:solidFill>
                <a:cs typeface="Tahoma"/>
              </a:rPr>
              <a:t>Th</a:t>
            </a:r>
            <a:r>
              <a:rPr lang="en-GB" sz="1100" b="1" spc="-140" dirty="0">
                <a:solidFill>
                  <a:srgbClr val="F8F8F8"/>
                </a:solidFill>
                <a:cs typeface="Tahoma"/>
              </a:rPr>
              <a:t>u</a:t>
            </a:r>
            <a:r>
              <a:rPr lang="en-GB" sz="1100" b="1" spc="-170" dirty="0">
                <a:solidFill>
                  <a:srgbClr val="F8F8F8"/>
                </a:solidFill>
                <a:cs typeface="Tahoma"/>
              </a:rPr>
              <a:t>r</a:t>
            </a:r>
            <a:r>
              <a:rPr lang="en-GB" sz="1100" b="1" spc="-113" dirty="0">
                <a:solidFill>
                  <a:srgbClr val="F8F8F8"/>
                </a:solidFill>
                <a:cs typeface="Tahoma"/>
              </a:rPr>
              <a:t>s</a:t>
            </a:r>
            <a:r>
              <a:rPr lang="en-GB" sz="1100" b="1" spc="60" dirty="0">
                <a:solidFill>
                  <a:srgbClr val="F8F8F8"/>
                </a:solidFill>
                <a:cs typeface="Tahoma"/>
              </a:rPr>
              <a:t>d</a:t>
            </a:r>
            <a:r>
              <a:rPr lang="en-GB" sz="1100" b="1" spc="55" dirty="0">
                <a:solidFill>
                  <a:srgbClr val="F8F8F8"/>
                </a:solidFill>
                <a:cs typeface="Tahoma"/>
              </a:rPr>
              <a:t>a</a:t>
            </a:r>
            <a:r>
              <a:rPr lang="en-GB" sz="1100" b="1" spc="5" dirty="0">
                <a:solidFill>
                  <a:srgbClr val="F8F8F8"/>
                </a:solidFill>
                <a:cs typeface="Tahoma"/>
              </a:rPr>
              <a:t>y</a:t>
            </a:r>
            <a:r>
              <a:rPr lang="en-GB" sz="1100" b="1" spc="-25" dirty="0">
                <a:solidFill>
                  <a:srgbClr val="F8F8F8"/>
                </a:solidFill>
                <a:cs typeface="Tahoma"/>
              </a:rPr>
              <a:t>  9</a:t>
            </a:r>
            <a:r>
              <a:rPr lang="en-GB" sz="1100" b="1" spc="-25" baseline="30000" dirty="0">
                <a:solidFill>
                  <a:srgbClr val="F8F8F8"/>
                </a:solidFill>
                <a:cs typeface="Tahoma"/>
              </a:rPr>
              <a:t>th</a:t>
            </a:r>
            <a:r>
              <a:rPr lang="en-GB" sz="1100" b="1" spc="-25" dirty="0">
                <a:solidFill>
                  <a:srgbClr val="F8F8F8"/>
                </a:solidFill>
                <a:cs typeface="Tahoma"/>
              </a:rPr>
              <a:t> April  2026</a:t>
            </a:r>
            <a:endParaRPr lang="en-GB" sz="1100" dirty="0">
              <a:solidFill>
                <a:srgbClr val="F8F8F8"/>
              </a:solidFill>
              <a:cs typeface="Tahoma"/>
            </a:endParaRPr>
          </a:p>
        </p:txBody>
      </p:sp>
      <p:sp>
        <p:nvSpPr>
          <p:cNvPr id="5" name="object 6">
            <a:extLst>
              <a:ext uri="{FF2B5EF4-FFF2-40B4-BE49-F238E27FC236}">
                <a16:creationId xmlns:a16="http://schemas.microsoft.com/office/drawing/2014/main" id="{2AC0E361-6254-1AC6-120F-DFC069A1AF7B}"/>
              </a:ext>
            </a:extLst>
          </p:cNvPr>
          <p:cNvSpPr txBox="1"/>
          <p:nvPr/>
        </p:nvSpPr>
        <p:spPr>
          <a:xfrm>
            <a:off x="147755" y="1822479"/>
            <a:ext cx="6562490" cy="1551066"/>
          </a:xfrm>
          <a:prstGeom prst="rect">
            <a:avLst/>
          </a:prstGeom>
          <a:solidFill>
            <a:schemeClr val="accent1">
              <a:lumMod val="20000"/>
              <a:lumOff val="80000"/>
            </a:schemeClr>
          </a:solidFill>
          <a:ln w="19811">
            <a:noFill/>
          </a:ln>
        </p:spPr>
        <p:txBody>
          <a:bodyPr vert="horz" wrap="square" lIns="0" tIns="42545" rIns="0" bIns="0" rtlCol="0">
            <a:spAutoFit/>
          </a:bodyPr>
          <a:lstStyle/>
          <a:p>
            <a:pPr marL="635" algn="ctr">
              <a:spcBef>
                <a:spcPts val="334"/>
              </a:spcBef>
            </a:pPr>
            <a:r>
              <a:rPr b="1" u="sng" dirty="0">
                <a:solidFill>
                  <a:schemeClr val="bg1"/>
                </a:solidFill>
              </a:rPr>
              <a:t>KEY DATES FOR YOUR DIARY</a:t>
            </a:r>
            <a:endParaRPr lang="en-US" b="1" u="sng" dirty="0">
              <a:solidFill>
                <a:schemeClr val="bg1"/>
              </a:solidFill>
            </a:endParaRPr>
          </a:p>
          <a:p>
            <a:pPr marL="286385" indent="-285750" algn="ctr">
              <a:spcBef>
                <a:spcPts val="334"/>
              </a:spcBef>
              <a:buFont typeface="Arial" panose="020B0604020202020204" pitchFamily="34" charset="0"/>
              <a:buChar char="•"/>
            </a:pP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Bradford People First open day – 21</a:t>
            </a:r>
            <a:r>
              <a:rPr lang="en-US" sz="1400" baseline="30000" dirty="0">
                <a:solidFill>
                  <a:schemeClr val="bg1"/>
                </a:solidFill>
                <a:latin typeface="Calibri" panose="020F0502020204030204" pitchFamily="34" charset="0"/>
                <a:ea typeface="Calibri" panose="020F0502020204030204" pitchFamily="34" charset="0"/>
                <a:cs typeface="Calibri" panose="020F0502020204030204" pitchFamily="34" charset="0"/>
              </a:rPr>
              <a:t>st</a:t>
            </a: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 May – </a:t>
            </a:r>
            <a:r>
              <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wellbeing@bradfordpeoplefirst.org.uk</a:t>
            </a:r>
            <a:r>
              <a:rPr lang="en-US" sz="1400" dirty="0">
                <a:solidFill>
                  <a:srgbClr val="FF0000"/>
                </a:solidFill>
                <a:latin typeface="Calibri" panose="020F0502020204030204" pitchFamily="34" charset="0"/>
                <a:ea typeface="Calibri" panose="020F0502020204030204" pitchFamily="34" charset="0"/>
                <a:cs typeface="Calibri" panose="020F0502020204030204" pitchFamily="34" charset="0"/>
              </a:rPr>
              <a:t> </a:t>
            </a:r>
          </a:p>
          <a:p>
            <a:pPr marL="635" algn="ctr">
              <a:spcBef>
                <a:spcPts val="334"/>
              </a:spcBef>
            </a:pPr>
            <a:endParaRPr lang="en-GB"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635" algn="ctr">
              <a:spcBef>
                <a:spcPts val="334"/>
              </a:spcBef>
            </a:pPr>
            <a:r>
              <a:rPr lang="en-GB" sz="1400" dirty="0">
                <a:solidFill>
                  <a:schemeClr val="bg1"/>
                </a:solidFill>
                <a:latin typeface="Calibri" panose="020F0502020204030204" pitchFamily="34" charset="0"/>
                <a:ea typeface="Calibri" panose="020F0502020204030204" pitchFamily="34" charset="0"/>
                <a:cs typeface="Calibri" panose="020F0502020204030204" pitchFamily="34" charset="0"/>
              </a:rPr>
              <a:t>Upcoming events can also be viewed in the </a:t>
            </a:r>
            <a:r>
              <a:rPr lang="en-GB" sz="1400" b="1" dirty="0">
                <a:solidFill>
                  <a:schemeClr val="bg1"/>
                </a:solidFill>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EVENTS CALENDAR</a:t>
            </a:r>
            <a:r>
              <a:rPr lang="en-GB" sz="1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n-GB" sz="1400" dirty="0">
                <a:solidFill>
                  <a:schemeClr val="bg1"/>
                </a:solidFill>
                <a:latin typeface="Calibri" panose="020F0502020204030204" pitchFamily="34" charset="0"/>
                <a:ea typeface="Calibri" panose="020F0502020204030204" pitchFamily="34" charset="0"/>
                <a:cs typeface="Calibri" panose="020F0502020204030204" pitchFamily="34" charset="0"/>
              </a:rPr>
              <a:t>in the Provider Zone.</a:t>
            </a:r>
            <a:endParaRPr lang="en-GB" sz="1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635" algn="ctr">
              <a:spcBef>
                <a:spcPts val="334"/>
              </a:spcBef>
            </a:pPr>
            <a:r>
              <a:rPr lang="en-GB" sz="1400" i="1" dirty="0">
                <a:solidFill>
                  <a:schemeClr val="bg1"/>
                </a:solidFill>
                <a:latin typeface="Calibri" panose="020F0502020204030204" pitchFamily="34" charset="0"/>
                <a:ea typeface="Calibri" panose="020F0502020204030204" pitchFamily="34" charset="0"/>
                <a:cs typeface="Calibri" panose="020F0502020204030204" pitchFamily="34" charset="0"/>
              </a:rPr>
              <a:t>If you are aware of any upcoming  events and would like to advertise on the Event Calendar, please visit </a:t>
            </a:r>
            <a:r>
              <a:rPr lang="en-GB" sz="1400" b="1" i="1" dirty="0">
                <a:solidFill>
                  <a:srgbClr val="3333FF"/>
                </a:solidFill>
                <a:highlight>
                  <a:srgbClr val="FFFF00"/>
                </a:highlight>
                <a:latin typeface="Calibri" panose="020F0502020204030204" pitchFamily="34" charset="0"/>
                <a:ea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HERE</a:t>
            </a:r>
            <a:r>
              <a:rPr lang="en-GB" sz="1400" i="1" dirty="0">
                <a:solidFill>
                  <a:schemeClr val="bg1"/>
                </a:solidFill>
                <a:latin typeface="Calibri" panose="020F0502020204030204" pitchFamily="34" charset="0"/>
                <a:ea typeface="Calibri" panose="020F0502020204030204" pitchFamily="34" charset="0"/>
                <a:cs typeface="Calibri" panose="020F0502020204030204" pitchFamily="34" charset="0"/>
              </a:rPr>
              <a:t> and post an entry.</a:t>
            </a:r>
          </a:p>
        </p:txBody>
      </p:sp>
      <p:sp>
        <p:nvSpPr>
          <p:cNvPr id="9" name="TextBox 8">
            <a:extLst>
              <a:ext uri="{FF2B5EF4-FFF2-40B4-BE49-F238E27FC236}">
                <a16:creationId xmlns:a16="http://schemas.microsoft.com/office/drawing/2014/main" id="{3B745D41-0CE3-14E2-7FB3-6AAEBEC9941A}"/>
              </a:ext>
            </a:extLst>
          </p:cNvPr>
          <p:cNvSpPr txBox="1"/>
          <p:nvPr/>
        </p:nvSpPr>
        <p:spPr>
          <a:xfrm>
            <a:off x="147755" y="3553008"/>
            <a:ext cx="6562490" cy="3323987"/>
          </a:xfrm>
          <a:prstGeom prst="rect">
            <a:avLst/>
          </a:prstGeom>
          <a:solidFill>
            <a:schemeClr val="accent6">
              <a:lumMod val="20000"/>
              <a:lumOff val="80000"/>
            </a:schemeClr>
          </a:solidFill>
        </p:spPr>
        <p:txBody>
          <a:bodyPr wrap="square">
            <a:spAutoFit/>
          </a:bodyPr>
          <a:lstStyle/>
          <a:p>
            <a:pPr algn="ctr">
              <a:buNone/>
            </a:pPr>
            <a:r>
              <a:rPr lang="en-US"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The Department of Health and Social Care (DHSC) has confirmed it will continue supporting the training of individual employers and their personal assistants, including those personal assistants who are self-employed, through a dedicated fund of up</a:t>
            </a:r>
          </a:p>
          <a:p>
            <a:pPr algn="ctr">
              <a:buNone/>
            </a:pPr>
            <a:r>
              <a:rPr lang="en-US"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to £1 million in the financial year 2026/27.​</a:t>
            </a: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US"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US"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The funding is available to user-led organisations (ULOs) or disabled people’s organisations (DPOs) only. ULOs/DPOs will use the funding to deliver tailored training for individual employers and personal assistants, helping to ensure that care is personalised and responsive to individual needs.​</a:t>
            </a: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US"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US"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From 1 April 2026, the fund will be administered by NHS Business Services ​Authority on behalf of the Department of Health and Social Care (formerly administered by Skills for Care).​</a:t>
            </a: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US" sz="1400" dirty="0">
                <a:solidFill>
                  <a:srgbClr val="4E95D9"/>
                </a:solidFill>
                <a:effectLst/>
                <a:latin typeface="Calibri" panose="020F0502020204030204" pitchFamily="34" charset="0"/>
                <a:ea typeface="Calibri" panose="020F0502020204030204" pitchFamily="34" charset="0"/>
                <a:cs typeface="Calibri" panose="020F0502020204030204" pitchFamily="34" charset="0"/>
              </a:rPr>
              <a:t>​</a:t>
            </a:r>
            <a:endParaRPr lang="en-GB" sz="1400" dirty="0">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US" sz="1400" u="sng" dirty="0">
                <a:solidFill>
                  <a:srgbClr val="FF0000"/>
                </a:solidFill>
                <a:effectLst/>
                <a:latin typeface="Calibri" panose="020F0502020204030204" pitchFamily="34" charset="0"/>
                <a:ea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See the guidance on the application process</a:t>
            </a:r>
            <a:endParaRPr lang="en-GB" sz="1400"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E9E598D1-EC56-15B1-0A14-D36B5DFE0DA2}"/>
              </a:ext>
            </a:extLst>
          </p:cNvPr>
          <p:cNvSpPr txBox="1"/>
          <p:nvPr/>
        </p:nvSpPr>
        <p:spPr>
          <a:xfrm>
            <a:off x="200140" y="7162800"/>
            <a:ext cx="6481645" cy="1384995"/>
          </a:xfrm>
          <a:prstGeom prst="rect">
            <a:avLst/>
          </a:prstGeom>
          <a:solidFill>
            <a:schemeClr val="accent5">
              <a:lumMod val="20000"/>
              <a:lumOff val="80000"/>
            </a:schemeClr>
          </a:solidFill>
        </p:spPr>
        <p:txBody>
          <a:bodyPr wrap="square">
            <a:spAutoFit/>
          </a:bodyPr>
          <a:lstStyle/>
          <a:p>
            <a:pPr algn="ctr">
              <a:buNone/>
            </a:pPr>
            <a:r>
              <a:rPr lang="en-GB" sz="1400" dirty="0">
                <a:solidFill>
                  <a:schemeClr val="tx2">
                    <a:lumMod val="10000"/>
                  </a:schemeClr>
                </a:solidFill>
                <a:effectLst/>
                <a:latin typeface="Calibri" panose="020F0502020204030204" pitchFamily="34" charset="0"/>
                <a:ea typeface="Calibri" panose="020F0502020204030204" pitchFamily="34" charset="0"/>
                <a:cs typeface="Calibri" panose="020F0502020204030204" pitchFamily="34" charset="0"/>
              </a:rPr>
              <a:t>As part of the three-month review of the Care Home Brokerage service, there were recommendations to explore the reasons for retrospective referrals to the Brokerage Team and to look at the number of moves taking place as a base rate vs. moves where a third-party top-up had been agreed. We have now completed these actions, and you can read about our findings on the </a:t>
            </a:r>
            <a:r>
              <a:rPr lang="en-GB" sz="1400" u="sng" dirty="0">
                <a:solidFill>
                  <a:srgbClr val="FF0000"/>
                </a:solidFill>
                <a:effectLst/>
                <a:latin typeface="Calibri" panose="020F0502020204030204" pitchFamily="34" charset="0"/>
                <a:ea typeface="Calibri" panose="020F0502020204030204" pitchFamily="34" charset="0"/>
                <a:cs typeface="Calibri" panose="020F0502020204030204" pitchFamily="34" charset="0"/>
                <a:hlinkClick r:id="rId10">
                  <a:extLst>
                    <a:ext uri="{A12FA001-AC4F-418D-AE19-62706E023703}">
                      <ahyp:hlinkClr xmlns:ahyp="http://schemas.microsoft.com/office/drawing/2018/hyperlinkcolor" val="tx"/>
                    </a:ext>
                  </a:extLst>
                </a:hlinkClick>
              </a:rPr>
              <a:t>Provider Zone</a:t>
            </a:r>
            <a:r>
              <a:rPr lang="en-GB" sz="1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GB" sz="1400" u="sng" dirty="0">
                <a:solidFill>
                  <a:srgbClr val="FF0000"/>
                </a:solidFill>
                <a:effectLst/>
                <a:latin typeface="Calibri" panose="020F0502020204030204" pitchFamily="34" charset="0"/>
                <a:ea typeface="Calibri" panose="020F0502020204030204" pitchFamily="34" charset="0"/>
                <a:cs typeface="Calibri" panose="020F0502020204030204" pitchFamily="34" charset="0"/>
                <a:hlinkClick r:id="rId11">
                  <a:extLst>
                    <a:ext uri="{A12FA001-AC4F-418D-AE19-62706E023703}">
                      <ahyp:hlinkClr xmlns:ahyp="http://schemas.microsoft.com/office/drawing/2018/hyperlinkcolor" val="tx"/>
                    </a:ext>
                  </a:extLst>
                </a:hlinkClick>
              </a:rPr>
              <a:t>20260319-further-analysis-summary.pdf</a:t>
            </a:r>
            <a:endParaRPr lang="en-GB" sz="1400"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066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BB3017D-1F73-E701-F550-3A1CFED7B565}"/>
              </a:ext>
            </a:extLst>
          </p:cNvPr>
          <p:cNvSpPr txBox="1"/>
          <p:nvPr/>
        </p:nvSpPr>
        <p:spPr>
          <a:xfrm>
            <a:off x="150745" y="2774224"/>
            <a:ext cx="6556507" cy="1846659"/>
          </a:xfrm>
          <a:prstGeom prst="rect">
            <a:avLst/>
          </a:prstGeom>
          <a:solidFill>
            <a:schemeClr val="bg2">
              <a:lumMod val="20000"/>
              <a:lumOff val="80000"/>
            </a:schemeClr>
          </a:solidFill>
        </p:spPr>
        <p:txBody>
          <a:bodyPr wrap="square">
            <a:spAutoFit/>
          </a:bodyPr>
          <a:lstStyle/>
          <a:p>
            <a:pPr algn="ctr">
              <a:buNone/>
            </a:pPr>
            <a:r>
              <a:rPr lang="en-GB" b="1" u="sng" dirty="0">
                <a:solidFill>
                  <a:schemeClr val="bg1">
                    <a:lumMod val="95000"/>
                    <a:lumOff val="5000"/>
                  </a:schemeClr>
                </a:solidFill>
                <a:effectLst/>
                <a:ea typeface="MS PGothic" panose="020B0600070205080204" pitchFamily="34" charset="-128"/>
                <a:cs typeface="MS PGothic" panose="020B0600070205080204" pitchFamily="34" charset="-128"/>
              </a:rPr>
              <a:t>CARE HOME ANNUAL QUALITY REVIEW FOR 2024/25</a:t>
            </a:r>
            <a:endParaRPr lang="en-GB" sz="1400" dirty="0">
              <a:solidFill>
                <a:schemeClr val="bg1">
                  <a:lumMod val="95000"/>
                  <a:lumOff val="5000"/>
                </a:schemeClr>
              </a:solidFill>
              <a:effectLst/>
              <a:ea typeface="MS PGothic" panose="020B0600070205080204" pitchFamily="34" charset="-128"/>
              <a:cs typeface="MS PGothic" panose="020B0600070205080204" pitchFamily="34" charset="-128"/>
            </a:endParaRPr>
          </a:p>
          <a:p>
            <a:pPr algn="ctr">
              <a:buNone/>
            </a:pPr>
            <a:r>
              <a:rPr lang="en-GB" sz="1200" dirty="0">
                <a:solidFill>
                  <a:schemeClr val="bg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The Commissioning and Contract Team have completed the Care Home Annual Quality Review for 2024/25 and the report on </a:t>
            </a:r>
            <a:r>
              <a:rPr lang="en-GB" sz="1200" b="1" u="sng" dirty="0">
                <a:solidFill>
                  <a:srgbClr val="FF0000"/>
                </a:solidFill>
                <a:effectLs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Provider Zone on Connect to Support</a:t>
            </a:r>
            <a:r>
              <a:rPr lang="en-GB" sz="1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GB" sz="1200" dirty="0">
                <a:solidFill>
                  <a:schemeClr val="bg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is available here</a:t>
            </a:r>
          </a:p>
          <a:p>
            <a:pPr algn="ctr">
              <a:buNone/>
            </a:pPr>
            <a:r>
              <a:rPr lang="en-GB" sz="1200" dirty="0">
                <a:solidFill>
                  <a:schemeClr val="bg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 </a:t>
            </a:r>
            <a:r>
              <a:rPr lang="en-GB" sz="1200" b="1" u="sng" dirty="0">
                <a:solidFill>
                  <a:srgbClr val="FF0000"/>
                </a:solidFill>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care-home-annual-quality-review-report-24-25.pdf</a:t>
            </a:r>
            <a:endParaRPr lang="en-GB" sz="1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GB" sz="1200" dirty="0">
                <a:effectLst/>
                <a:latin typeface="Calibri" panose="020F0502020204030204" pitchFamily="34" charset="0"/>
                <a:ea typeface="Calibri" panose="020F0502020204030204" pitchFamily="34" charset="0"/>
                <a:cs typeface="Calibri" panose="020F0502020204030204" pitchFamily="34" charset="0"/>
              </a:rPr>
              <a:t> </a:t>
            </a:r>
          </a:p>
          <a:p>
            <a:pPr algn="ctr">
              <a:buNone/>
            </a:pPr>
            <a:r>
              <a:rPr lang="en-GB" sz="1200" dirty="0">
                <a:solidFill>
                  <a:schemeClr val="bg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rPr>
              <a:t>The report has analysed a wide range of data sources from a local and national footprint, drawing together key findings about quality in the Bradford District’s care home sector. </a:t>
            </a:r>
          </a:p>
          <a:p>
            <a:pPr algn="ctr">
              <a:buNone/>
            </a:pPr>
            <a:endParaRPr lang="en-GB" sz="1200" dirty="0">
              <a:solidFill>
                <a:schemeClr val="bg1">
                  <a:lumMod val="95000"/>
                  <a:lumOff val="5000"/>
                </a:schemeClr>
              </a:solidFill>
              <a:latin typeface="Calibri" panose="020F0502020204030204" pitchFamily="34" charset="0"/>
              <a:ea typeface="Calibri" panose="020F0502020204030204" pitchFamily="34" charset="0"/>
              <a:cs typeface="Calibri" panose="020F0502020204030204" pitchFamily="34" charset="0"/>
            </a:endParaRPr>
          </a:p>
          <a:p>
            <a:pPr algn="ctr">
              <a:buNone/>
            </a:pPr>
            <a:endParaRPr lang="en-GB" sz="1200" dirty="0">
              <a:solidFill>
                <a:schemeClr val="bg1">
                  <a:lumMod val="95000"/>
                  <a:lumOff val="5000"/>
                </a:schemeClr>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C6B4B7D5-B1AA-2E00-29F5-FFD10A560373}"/>
              </a:ext>
            </a:extLst>
          </p:cNvPr>
          <p:cNvSpPr txBox="1"/>
          <p:nvPr/>
        </p:nvSpPr>
        <p:spPr>
          <a:xfrm>
            <a:off x="150746" y="211110"/>
            <a:ext cx="6556507" cy="2400657"/>
          </a:xfrm>
          <a:prstGeom prst="rect">
            <a:avLst/>
          </a:prstGeom>
          <a:solidFill>
            <a:srgbClr val="F9D3DF"/>
          </a:solidFill>
        </p:spPr>
        <p:txBody>
          <a:bodyPr wrap="square">
            <a:spAutoFit/>
          </a:bodyPr>
          <a:lstStyle/>
          <a:p>
            <a:pPr algn="ctr">
              <a:buNone/>
            </a:pPr>
            <a:r>
              <a:rPr lang="en-GB" b="1" u="sng" dirty="0">
                <a:solidFill>
                  <a:schemeClr val="bg1"/>
                </a:solidFill>
                <a:effectLst/>
                <a:latin typeface="Calibri" panose="020F0502020204030204" pitchFamily="34" charset="0"/>
                <a:ea typeface="Calibri" panose="020F0502020204030204" pitchFamily="34" charset="0"/>
                <a:cs typeface="Calibri" panose="020F0502020204030204" pitchFamily="34" charset="0"/>
              </a:rPr>
              <a:t>CARE HOME PROVIDERS REMINDER</a:t>
            </a: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GB"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Any funded residents who are paying personal choice contributions (top ups) must have the relevant contract documentation in place.  You will find a link to this here:</a:t>
            </a:r>
          </a:p>
          <a:p>
            <a:pPr algn="ctr">
              <a:buNone/>
            </a:pPr>
            <a:r>
              <a:rPr lang="en-GB" sz="1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GB" sz="1200" b="1" u="sng" dirty="0">
                <a:solidFill>
                  <a:srgbClr val="FF0000"/>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Non Health and Social Care Contributions Agreement</a:t>
            </a:r>
            <a:r>
              <a:rPr lang="en-GB" sz="1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p>
          <a:p>
            <a:pPr algn="ctr">
              <a:buNone/>
            </a:pPr>
            <a:r>
              <a:rPr lang="en-GB"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p>
            <a:pPr algn="ctr">
              <a:buNone/>
            </a:pPr>
            <a:r>
              <a:rPr lang="en-GB"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Any subsequent changes to the items or amounts charged, must trigger the completion of</a:t>
            </a:r>
          </a:p>
          <a:p>
            <a:pPr algn="ctr">
              <a:buNone/>
            </a:pPr>
            <a:r>
              <a:rPr lang="en-GB"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n-GB" sz="1200" b="1" u="sng" dirty="0">
                <a:solidFill>
                  <a:srgbClr val="FF0000"/>
                </a:solidFill>
                <a:effectLst/>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Non Health and Social Care Variation Form</a:t>
            </a:r>
            <a:r>
              <a:rPr lang="en-GB"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p>
            <a:pPr algn="ctr">
              <a:buNone/>
            </a:pPr>
            <a:r>
              <a:rPr lang="en-GB"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p>
            <a:pPr algn="ctr">
              <a:buNone/>
            </a:pPr>
            <a:r>
              <a:rPr lang="en-GB" sz="12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In line with the Care Act 2014 the base rates payable under the Contract Terms and Conditions includes the provision of accommodation, staffing, heating/electric/gas etc therefore any additional charges must be for items provided in excess of the cost of meeting care needs.</a:t>
            </a:r>
          </a:p>
          <a:p>
            <a:pPr algn="ctr">
              <a:buNone/>
            </a:pPr>
            <a:r>
              <a:rPr lang="en-GB" sz="1200" dirty="0">
                <a:solidFill>
                  <a:schemeClr val="bg1"/>
                </a:solidFill>
                <a:effectLst/>
                <a:latin typeface="Aptos" panose="020B0004020202020204" pitchFamily="34" charset="0"/>
                <a:ea typeface="Aptos" panose="020B0004020202020204" pitchFamily="34" charset="0"/>
                <a:cs typeface="Aptos" panose="020B0004020202020204" pitchFamily="34" charset="0"/>
              </a:rPr>
              <a:t> </a:t>
            </a:r>
          </a:p>
        </p:txBody>
      </p:sp>
      <p:sp>
        <p:nvSpPr>
          <p:cNvPr id="5" name="TextBox 4">
            <a:extLst>
              <a:ext uri="{FF2B5EF4-FFF2-40B4-BE49-F238E27FC236}">
                <a16:creationId xmlns:a16="http://schemas.microsoft.com/office/drawing/2014/main" id="{BBE7EE17-D263-F44C-117B-A697A444A246}"/>
              </a:ext>
            </a:extLst>
          </p:cNvPr>
          <p:cNvSpPr txBox="1"/>
          <p:nvPr/>
        </p:nvSpPr>
        <p:spPr>
          <a:xfrm>
            <a:off x="150744" y="4800600"/>
            <a:ext cx="6556507" cy="4185761"/>
          </a:xfrm>
          <a:prstGeom prst="rect">
            <a:avLst/>
          </a:prstGeom>
          <a:solidFill>
            <a:schemeClr val="accent6">
              <a:lumMod val="20000"/>
              <a:lumOff val="80000"/>
            </a:schemeClr>
          </a:solidFill>
        </p:spPr>
        <p:txBody>
          <a:bodyPr wrap="square">
            <a:spAutoFit/>
          </a:bodyPr>
          <a:lstStyle/>
          <a:p>
            <a:pPr algn="ctr">
              <a:lnSpc>
                <a:spcPts val="1800"/>
              </a:lnSpc>
              <a:buNone/>
            </a:pPr>
            <a:r>
              <a:rPr lang="en-GB" sz="1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There are a number of places available on the Self-neglect Professional Practice Session training being held on Friday 24th April 2026.</a:t>
            </a:r>
            <a:r>
              <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p>
            <a:pPr algn="ctr">
              <a:lnSpc>
                <a:spcPts val="1800"/>
              </a:lnSpc>
              <a:buNone/>
            </a:pP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lnSpc>
                <a:spcPts val="1800"/>
              </a:lnSpc>
              <a:buNone/>
            </a:pP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lnSpc>
                <a:spcPts val="1800"/>
              </a:lnSpc>
              <a:buNone/>
            </a:pPr>
            <a:r>
              <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This FACE-TO-FACE professional practice session explores the complex nature of self-neglect and how this relates to safeguarding adults as well as issues surrounding mental capacity. This interactive session will also explore how self-neglect is associated with hoarding and other complex issues. Practitioners from housing officers to social workers, police and health professionals can find working with people who self-neglect extremely challenging. In this session professionals will work through a case study exploring these complexities and look at how we can offer people support without causing distress and understand the limitations to our interventions if the person does not wish to engage. </a:t>
            </a:r>
          </a:p>
          <a:p>
            <a:pPr algn="ctr">
              <a:lnSpc>
                <a:spcPts val="1800"/>
              </a:lnSpc>
              <a:buNone/>
            </a:pPr>
            <a:r>
              <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p>
            <a:pPr algn="ctr">
              <a:buNone/>
            </a:pPr>
            <a:r>
              <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﻿To book your place please login into your Enable account, go to "Events," "Available Events" and request your place. Thank you</a:t>
            </a:r>
          </a:p>
          <a:p>
            <a:pPr algn="ctr">
              <a:buNone/>
            </a:pPr>
            <a:endParaRPr lang="en-GB" sz="1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buNone/>
            </a:pPr>
            <a:r>
              <a:rPr lang="en-GB" sz="1400" dirty="0">
                <a:solidFill>
                  <a:srgbClr val="FF0000"/>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Login </a:t>
            </a:r>
            <a:endParaRPr lang="en-GB" sz="1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64005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7870D6-9D96-F8EF-4763-ED085D2DB4F2}"/>
              </a:ext>
            </a:extLst>
          </p:cNvPr>
          <p:cNvSpPr txBox="1"/>
          <p:nvPr/>
        </p:nvSpPr>
        <p:spPr>
          <a:xfrm>
            <a:off x="266700" y="228600"/>
            <a:ext cx="6324600" cy="4801314"/>
          </a:xfrm>
          <a:prstGeom prst="rect">
            <a:avLst/>
          </a:prstGeom>
          <a:solidFill>
            <a:schemeClr val="accent2">
              <a:lumMod val="20000"/>
              <a:lumOff val="80000"/>
            </a:schemeClr>
          </a:solidFill>
        </p:spPr>
        <p:txBody>
          <a:bodyPr wrap="square">
            <a:spAutoFit/>
          </a:bodyPr>
          <a:lstStyle/>
          <a:p>
            <a:pPr algn="ctr">
              <a:buNone/>
            </a:pPr>
            <a:r>
              <a:rPr lang="en-GB" b="1" u="sng" dirty="0">
                <a:solidFill>
                  <a:schemeClr val="bg1"/>
                </a:solidFill>
                <a:effectLst/>
                <a:latin typeface="Century Gothic" panose="020B0502020202020204" pitchFamily="34" charset="0"/>
                <a:ea typeface="Aptos" panose="020B0004020202020204" pitchFamily="34" charset="0"/>
                <a:cs typeface="Aptos" panose="020B0004020202020204" pitchFamily="34" charset="0"/>
              </a:rPr>
              <a:t>CATHETER CARE UPDATE</a:t>
            </a:r>
          </a:p>
          <a:p>
            <a:pPr algn="ctr">
              <a:buNone/>
            </a:pPr>
            <a:endParaRPr lang="en-GB" sz="1400" dirty="0">
              <a:solidFill>
                <a:schemeClr val="bg1"/>
              </a:solidFill>
              <a:latin typeface="Century Gothic" panose="020B0502020202020204" pitchFamily="34" charset="0"/>
              <a:ea typeface="Aptos" panose="020B0004020202020204" pitchFamily="34" charset="0"/>
              <a:cs typeface="Aptos" panose="020B0004020202020204" pitchFamily="34" charset="0"/>
            </a:endParaRPr>
          </a:p>
          <a:p>
            <a:pPr algn="ctr">
              <a:buNone/>
            </a:pPr>
            <a:r>
              <a:rPr lang="en-GB" sz="1400" dirty="0">
                <a:solidFill>
                  <a:schemeClr val="bg1"/>
                </a:solidFill>
                <a:effectLst/>
                <a:latin typeface="Century Gothic" panose="020B0502020202020204" pitchFamily="34" charset="0"/>
                <a:ea typeface="Aptos" panose="020B0004020202020204" pitchFamily="34" charset="0"/>
                <a:cs typeface="Aptos" panose="020B0004020202020204" pitchFamily="34" charset="0"/>
              </a:rPr>
              <a:t>Free access to resources around Catheter Care are available via the links supplied. These resources offer a wealth of support for all of the basic Catheter Care you may provide whether it be in a Care Home or via Home Support in someone’s own home. Easy to read Infographics around leg bag changes, night bag changes and more. Just click on the links and then click and download/print the infographics/guidance you need or want. </a:t>
            </a:r>
          </a:p>
          <a:p>
            <a:pPr algn="ctr">
              <a:buNone/>
            </a:pPr>
            <a:r>
              <a:rPr lang="en-GB" sz="1400" dirty="0">
                <a:solidFill>
                  <a:schemeClr val="bg1"/>
                </a:solidFill>
                <a:effectLst/>
                <a:latin typeface="Century Gothic" panose="020B0502020202020204" pitchFamily="34" charset="0"/>
                <a:ea typeface="Aptos" panose="020B0004020202020204" pitchFamily="34" charset="0"/>
                <a:cs typeface="Aptos" panose="020B0004020202020204" pitchFamily="34" charset="0"/>
              </a:rPr>
              <a:t>As well as the free resources our colleagues at Airedale Hospital are offering FREE Catheter Care training on the 23rd April &amp; 14</a:t>
            </a:r>
            <a:r>
              <a:rPr lang="en-GB" sz="1400" baseline="30000" dirty="0">
                <a:solidFill>
                  <a:schemeClr val="bg1"/>
                </a:solidFill>
                <a:effectLst/>
                <a:latin typeface="Century Gothic" panose="020B0502020202020204" pitchFamily="34" charset="0"/>
                <a:ea typeface="Aptos" panose="020B0004020202020204" pitchFamily="34" charset="0"/>
                <a:cs typeface="Aptos" panose="020B0004020202020204" pitchFamily="34" charset="0"/>
              </a:rPr>
              <a:t>th</a:t>
            </a:r>
            <a:r>
              <a:rPr lang="en-GB" sz="1400" dirty="0">
                <a:solidFill>
                  <a:schemeClr val="bg1"/>
                </a:solidFill>
                <a:effectLst/>
                <a:latin typeface="Century Gothic" panose="020B0502020202020204" pitchFamily="34" charset="0"/>
                <a:ea typeface="Aptos" panose="020B0004020202020204" pitchFamily="34" charset="0"/>
                <a:cs typeface="Aptos" panose="020B0004020202020204" pitchFamily="34" charset="0"/>
              </a:rPr>
              <a:t> May via Teams. The Hospitals Continence team will be providing basic Catheter Care training which will be aimed at anyone who provides Catheter Care, so whether you’re in a Care Home or deliver Home Support this training is available for you. For anything further information or help please contact Darren Fletcher on 07582102 163 or email on </a:t>
            </a:r>
            <a:r>
              <a:rPr lang="en-GB" sz="1400" b="1" u="sng" dirty="0">
                <a:solidFill>
                  <a:srgbClr val="FF0000"/>
                </a:solidFill>
                <a:effectLst/>
                <a:latin typeface="Century Gothic" panose="020B0502020202020204" pitchFamily="34" charset="0"/>
                <a:ea typeface="Aptos" panose="020B0004020202020204" pitchFamily="34" charset="0"/>
                <a:cs typeface="Aptos" panose="020B0004020202020204" pitchFamily="34" charset="0"/>
                <a:hlinkClick r:id="rId2">
                  <a:extLst>
                    <a:ext uri="{A12FA001-AC4F-418D-AE19-62706E023703}">
                      <ahyp:hlinkClr xmlns:ahyp="http://schemas.microsoft.com/office/drawing/2018/hyperlinkcolor" val="tx"/>
                    </a:ext>
                  </a:extLst>
                </a:hlinkClick>
              </a:rPr>
              <a:t>Darren.fletcher@bradford.gov.uk</a:t>
            </a:r>
            <a:r>
              <a:rPr lang="en-GB" sz="1400" b="1" dirty="0">
                <a:solidFill>
                  <a:srgbClr val="FF0000"/>
                </a:solidFill>
                <a:effectLst/>
                <a:latin typeface="Century Gothic" panose="020B0502020202020204" pitchFamily="34" charset="0"/>
                <a:ea typeface="Aptos" panose="020B0004020202020204" pitchFamily="34" charset="0"/>
                <a:cs typeface="Aptos" panose="020B0004020202020204" pitchFamily="34" charset="0"/>
              </a:rPr>
              <a:t> </a:t>
            </a:r>
          </a:p>
          <a:p>
            <a:pPr algn="ctr">
              <a:buNone/>
            </a:pPr>
            <a:endParaRPr lang="en-GB" sz="1400" b="1" dirty="0">
              <a:solidFill>
                <a:srgbClr val="FF0000"/>
              </a:solidFill>
              <a:latin typeface="Century Gothic" panose="020B0502020202020204" pitchFamily="34" charset="0"/>
              <a:ea typeface="Aptos" panose="020B0004020202020204" pitchFamily="34" charset="0"/>
              <a:cs typeface="Aptos" panose="020B0004020202020204" pitchFamily="34" charset="0"/>
            </a:endParaRPr>
          </a:p>
          <a:p>
            <a:pPr algn="ctr">
              <a:buNone/>
            </a:pPr>
            <a:r>
              <a:rPr lang="en-GB" sz="1400" b="1" dirty="0">
                <a:solidFill>
                  <a:srgbClr val="FF0000"/>
                </a:solidFill>
                <a:hlinkClick r:id="rId3">
                  <a:extLst>
                    <a:ext uri="{A12FA001-AC4F-418D-AE19-62706E023703}">
                      <ahyp:hlinkClr xmlns:ahyp="http://schemas.microsoft.com/office/drawing/2018/hyperlinkcolor" val="tx"/>
                    </a:ext>
                  </a:extLst>
                </a:hlinkClick>
              </a:rPr>
              <a:t>Care Home Resources</a:t>
            </a:r>
            <a:endParaRPr lang="en-GB" sz="1400" b="1" dirty="0">
              <a:solidFill>
                <a:srgbClr val="FF0000"/>
              </a:solidFill>
            </a:endParaRPr>
          </a:p>
          <a:p>
            <a:pPr algn="ctr">
              <a:buNone/>
            </a:pPr>
            <a:endParaRPr lang="en-GB" sz="1400" b="1" dirty="0">
              <a:solidFill>
                <a:srgbClr val="FF0000"/>
              </a:solidFill>
              <a:effectLst/>
              <a:latin typeface="Century Gothic" panose="020B0502020202020204" pitchFamily="34" charset="0"/>
              <a:ea typeface="Aptos" panose="020B0004020202020204" pitchFamily="34" charset="0"/>
              <a:cs typeface="Aptos" panose="020B0004020202020204" pitchFamily="34" charset="0"/>
            </a:endParaRPr>
          </a:p>
          <a:p>
            <a:pPr algn="ctr">
              <a:buNone/>
            </a:pPr>
            <a:r>
              <a:rPr lang="en-GB" sz="1400" b="1" dirty="0">
                <a:solidFill>
                  <a:srgbClr val="FF0000"/>
                </a:solidFill>
                <a:hlinkClick r:id="rId4">
                  <a:extLst>
                    <a:ext uri="{A12FA001-AC4F-418D-AE19-62706E023703}">
                      <ahyp:hlinkClr xmlns:ahyp="http://schemas.microsoft.com/office/drawing/2018/hyperlinkcolor" val="tx"/>
                    </a:ext>
                  </a:extLst>
                </a:hlinkClick>
              </a:rPr>
              <a:t>Care Resources </a:t>
            </a:r>
            <a:endParaRPr lang="en-GB" sz="1400" b="1" dirty="0">
              <a:solidFill>
                <a:srgbClr val="FF0000"/>
              </a:solidFill>
            </a:endParaRPr>
          </a:p>
        </p:txBody>
      </p:sp>
      <p:sp>
        <p:nvSpPr>
          <p:cNvPr id="4" name="TextBox 3">
            <a:extLst>
              <a:ext uri="{FF2B5EF4-FFF2-40B4-BE49-F238E27FC236}">
                <a16:creationId xmlns:a16="http://schemas.microsoft.com/office/drawing/2014/main" id="{33295A03-6E42-51AA-71E7-D65AB3964BC0}"/>
              </a:ext>
            </a:extLst>
          </p:cNvPr>
          <p:cNvSpPr txBox="1"/>
          <p:nvPr/>
        </p:nvSpPr>
        <p:spPr>
          <a:xfrm>
            <a:off x="266701" y="5170714"/>
            <a:ext cx="6324600" cy="1353063"/>
          </a:xfrm>
          <a:prstGeom prst="rect">
            <a:avLst/>
          </a:prstGeom>
          <a:solidFill>
            <a:schemeClr val="accent3">
              <a:lumMod val="20000"/>
              <a:lumOff val="80000"/>
            </a:schemeClr>
          </a:solidFill>
        </p:spPr>
        <p:txBody>
          <a:bodyPr wrap="square">
            <a:spAutoFit/>
          </a:bodyPr>
          <a:lstStyle/>
          <a:p>
            <a:pPr algn="ctr">
              <a:lnSpc>
                <a:spcPct val="107000"/>
              </a:lnSpc>
              <a:spcAft>
                <a:spcPts val="800"/>
              </a:spcAft>
              <a:buNone/>
            </a:pPr>
            <a:r>
              <a:rPr lang="en-GB" b="1" u="sng" dirty="0">
                <a:solidFill>
                  <a:schemeClr val="bg1"/>
                </a:solidFill>
                <a:effectLst/>
                <a:ea typeface="Calibri" panose="020F0502020204030204" pitchFamily="34" charset="0"/>
                <a:cs typeface="Times New Roman" panose="02020603050405020304" pitchFamily="18" charset="0"/>
              </a:rPr>
              <a:t>PRESSURE ULCER PREVENTION TRAINING</a:t>
            </a:r>
            <a:endParaRPr lang="en-GB" u="sng" dirty="0">
              <a:solidFill>
                <a:schemeClr val="bg1"/>
              </a:solidFill>
              <a:effectLst/>
              <a:ea typeface="Calibri" panose="020F0502020204030204" pitchFamily="34" charset="0"/>
              <a:cs typeface="Times New Roman" panose="02020603050405020304" pitchFamily="18" charset="0"/>
            </a:endParaRPr>
          </a:p>
          <a:p>
            <a:pPr algn="ctr">
              <a:buNone/>
            </a:pPr>
            <a:r>
              <a:rPr lang="en-GB" sz="1400" dirty="0">
                <a:solidFill>
                  <a:schemeClr val="bg1"/>
                </a:solidFill>
                <a:effectLst/>
                <a:ea typeface="Calibri" panose="020F0502020204030204" pitchFamily="34" charset="0"/>
                <a:cs typeface="Times New Roman" panose="02020603050405020304" pitchFamily="18" charset="0"/>
              </a:rPr>
              <a:t>Face to face training offered to all care homes in the Bradford, Airedale, Wharfedale &amp; Craven district.</a:t>
            </a:r>
          </a:p>
          <a:p>
            <a:pPr algn="ctr">
              <a:buNone/>
            </a:pPr>
            <a:r>
              <a:rPr lang="en-GB" sz="1400" dirty="0">
                <a:solidFill>
                  <a:schemeClr val="bg1"/>
                </a:solidFill>
                <a:effectLst/>
                <a:ea typeface="Calibri" panose="020F0502020204030204" pitchFamily="34" charset="0"/>
                <a:cs typeface="Times New Roman" panose="02020603050405020304" pitchFamily="18" charset="0"/>
              </a:rPr>
              <a:t>Please click </a:t>
            </a:r>
            <a:r>
              <a:rPr lang="en-GB" sz="1400" b="1" dirty="0">
                <a:solidFill>
                  <a:srgbClr val="FF0000"/>
                </a:solidFill>
                <a:effectLst/>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HERE</a:t>
            </a:r>
            <a:r>
              <a:rPr lang="en-GB" sz="1400" dirty="0">
                <a:solidFill>
                  <a:schemeClr val="bg1"/>
                </a:solidFill>
                <a:effectLst/>
                <a:ea typeface="Calibri" panose="020F0502020204030204" pitchFamily="34" charset="0"/>
                <a:cs typeface="Times New Roman" panose="02020603050405020304" pitchFamily="18" charset="0"/>
              </a:rPr>
              <a:t> to view the poster. </a:t>
            </a:r>
          </a:p>
          <a:p>
            <a:pPr algn="ctr">
              <a:buNone/>
            </a:pPr>
            <a:r>
              <a:rPr lang="en-GB" sz="1400" dirty="0">
                <a:solidFill>
                  <a:schemeClr val="bg1"/>
                </a:solidFill>
                <a:effectLst/>
                <a:ea typeface="Calibri" panose="020F0502020204030204" pitchFamily="34" charset="0"/>
                <a:cs typeface="Times New Roman" panose="02020603050405020304" pitchFamily="18" charset="0"/>
              </a:rPr>
              <a:t>Contact:</a:t>
            </a:r>
            <a:r>
              <a:rPr lang="en-GB" sz="1400" dirty="0">
                <a:solidFill>
                  <a:schemeClr val="bg1"/>
                </a:solidFill>
                <a:ea typeface="Calibri" panose="020F0502020204030204" pitchFamily="34" charset="0"/>
                <a:cs typeface="Times New Roman" panose="02020603050405020304" pitchFamily="18" charset="0"/>
              </a:rPr>
              <a:t> </a:t>
            </a:r>
            <a:r>
              <a:rPr lang="en-GB" sz="1400" b="1" u="sng" dirty="0">
                <a:solidFill>
                  <a:srgbClr val="FF0000"/>
                </a:solidFill>
                <a:hlinkClick r:id="rId6">
                  <a:extLst>
                    <a:ext uri="{A12FA001-AC4F-418D-AE19-62706E023703}">
                      <ahyp:hlinkClr xmlns:ahyp="http://schemas.microsoft.com/office/drawing/2018/hyperlinkcolor" val="tx"/>
                    </a:ext>
                  </a:extLst>
                </a:hlinkClick>
              </a:rPr>
              <a:t>pressureulcerteam@bdct.nhs.uk</a:t>
            </a:r>
            <a:endParaRPr lang="en-GB" sz="1400" b="1" u="sng" dirty="0">
              <a:solidFill>
                <a:srgbClr val="FF0000"/>
              </a:solidFill>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CA5DD299-16B8-D18C-A727-F2A6BA38B015}"/>
              </a:ext>
            </a:extLst>
          </p:cNvPr>
          <p:cNvSpPr txBox="1"/>
          <p:nvPr/>
        </p:nvSpPr>
        <p:spPr>
          <a:xfrm>
            <a:off x="266701" y="6664577"/>
            <a:ext cx="6324599" cy="1446550"/>
          </a:xfrm>
          <a:prstGeom prst="rect">
            <a:avLst/>
          </a:prstGeom>
          <a:solidFill>
            <a:schemeClr val="accent5">
              <a:lumMod val="40000"/>
              <a:lumOff val="60000"/>
            </a:schemeClr>
          </a:solidFill>
        </p:spPr>
        <p:txBody>
          <a:bodyPr wrap="square">
            <a:spAutoFit/>
          </a:bodyPr>
          <a:lstStyle/>
          <a:p>
            <a:pPr algn="ctr"/>
            <a:r>
              <a:rPr lang="en-GB" b="1" dirty="0">
                <a:solidFill>
                  <a:schemeClr val="bg1"/>
                </a:solidFill>
              </a:rPr>
              <a:t>	</a:t>
            </a:r>
            <a:r>
              <a:rPr lang="en-GB" b="1" u="sng" dirty="0">
                <a:solidFill>
                  <a:schemeClr val="bg1"/>
                </a:solidFill>
              </a:rPr>
              <a:t>SKIN TEAR FIRST AID TRAINING</a:t>
            </a:r>
          </a:p>
          <a:p>
            <a:pPr algn="ctr"/>
            <a:endParaRPr lang="en-GB" sz="1400" dirty="0">
              <a:solidFill>
                <a:schemeClr val="bg1"/>
              </a:solidFill>
            </a:endParaRPr>
          </a:p>
          <a:p>
            <a:pPr algn="ctr"/>
            <a:r>
              <a:rPr lang="en-GB" sz="1400" dirty="0">
                <a:solidFill>
                  <a:schemeClr val="bg1"/>
                </a:solidFill>
              </a:rPr>
              <a:t>The Tissue Viability Team are Supporting Residential Care Homes with: Skin Tear- First Aid Training. </a:t>
            </a:r>
          </a:p>
          <a:p>
            <a:pPr algn="ctr"/>
            <a:r>
              <a:rPr lang="en-GB" sz="1400" dirty="0">
                <a:solidFill>
                  <a:schemeClr val="bg1"/>
                </a:solidFill>
              </a:rPr>
              <a:t>Please click </a:t>
            </a:r>
            <a:r>
              <a:rPr lang="en-GB" sz="1400" b="1" dirty="0">
                <a:solidFill>
                  <a:srgbClr val="FF0000"/>
                </a:solidFill>
                <a:hlinkClick r:id="rId7">
                  <a:extLst>
                    <a:ext uri="{A12FA001-AC4F-418D-AE19-62706E023703}">
                      <ahyp:hlinkClr xmlns:ahyp="http://schemas.microsoft.com/office/drawing/2018/hyperlinkcolor" val="tx"/>
                    </a:ext>
                  </a:extLst>
                </a:hlinkClick>
              </a:rPr>
              <a:t>HERE</a:t>
            </a:r>
            <a:r>
              <a:rPr lang="en-GB" sz="1400" dirty="0">
                <a:solidFill>
                  <a:schemeClr val="bg1"/>
                </a:solidFill>
              </a:rPr>
              <a:t> to view the poster. </a:t>
            </a:r>
          </a:p>
          <a:p>
            <a:pPr algn="ctr"/>
            <a:r>
              <a:rPr lang="en-GB" sz="1400" dirty="0">
                <a:solidFill>
                  <a:schemeClr val="bg1"/>
                </a:solidFill>
              </a:rPr>
              <a:t>Contact:  </a:t>
            </a:r>
            <a:r>
              <a:rPr lang="en-GB" sz="1400" b="1" u="sng" dirty="0">
                <a:solidFill>
                  <a:srgbClr val="FF0000"/>
                </a:solidFill>
                <a:hlinkClick r:id="rId8">
                  <a:extLst>
                    <a:ext uri="{A12FA001-AC4F-418D-AE19-62706E023703}">
                      <ahyp:hlinkClr xmlns:ahyp="http://schemas.microsoft.com/office/drawing/2018/hyperlinkcolor" val="tx"/>
                    </a:ext>
                  </a:extLst>
                </a:hlinkClick>
              </a:rPr>
              <a:t>carehometraining@bdct.nhs.uk</a:t>
            </a:r>
            <a:endParaRPr lang="en-GB" sz="1400" b="1" u="sng" dirty="0">
              <a:solidFill>
                <a:srgbClr val="FF0000"/>
              </a:solidFill>
            </a:endParaRPr>
          </a:p>
        </p:txBody>
      </p:sp>
    </p:spTree>
    <p:extLst>
      <p:ext uri="{BB962C8B-B14F-4D97-AF65-F5344CB8AC3E}">
        <p14:creationId xmlns:p14="http://schemas.microsoft.com/office/powerpoint/2010/main" val="1150506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C925317-E064-0C34-9D4B-F7782D59C1EF}"/>
              </a:ext>
            </a:extLst>
          </p:cNvPr>
          <p:cNvPicPr>
            <a:picLocks noChangeAspect="1"/>
          </p:cNvPicPr>
          <p:nvPr/>
        </p:nvPicPr>
        <p:blipFill>
          <a:blip r:embed="rId2"/>
          <a:stretch>
            <a:fillRect/>
          </a:stretch>
        </p:blipFill>
        <p:spPr>
          <a:xfrm>
            <a:off x="0" y="0"/>
            <a:ext cx="6858000" cy="8390199"/>
          </a:xfrm>
          <a:prstGeom prst="rect">
            <a:avLst/>
          </a:prstGeom>
        </p:spPr>
      </p:pic>
      <p:sp>
        <p:nvSpPr>
          <p:cNvPr id="4" name="TextBox 3">
            <a:extLst>
              <a:ext uri="{FF2B5EF4-FFF2-40B4-BE49-F238E27FC236}">
                <a16:creationId xmlns:a16="http://schemas.microsoft.com/office/drawing/2014/main" id="{DC29C33A-C7EB-A9BE-431D-B87067F81722}"/>
              </a:ext>
            </a:extLst>
          </p:cNvPr>
          <p:cNvSpPr txBox="1"/>
          <p:nvPr/>
        </p:nvSpPr>
        <p:spPr>
          <a:xfrm>
            <a:off x="0" y="8534400"/>
            <a:ext cx="6858000" cy="461665"/>
          </a:xfrm>
          <a:prstGeom prst="rect">
            <a:avLst/>
          </a:prstGeom>
          <a:solidFill>
            <a:schemeClr val="accent1">
              <a:lumMod val="20000"/>
              <a:lumOff val="80000"/>
            </a:schemeClr>
          </a:solidFill>
        </p:spPr>
        <p:txBody>
          <a:bodyPr wrap="square" rtlCol="0">
            <a:spAutoFit/>
          </a:bodyPr>
          <a:lstStyle/>
          <a:p>
            <a:pPr algn="ctr"/>
            <a:r>
              <a:rPr lang="en-US" sz="2400" dirty="0">
                <a:solidFill>
                  <a:srgbClr val="FF0000"/>
                </a:solidFill>
                <a:hlinkClick r:id="rId3">
                  <a:extLst>
                    <a:ext uri="{A12FA001-AC4F-418D-AE19-62706E023703}">
                      <ahyp:hlinkClr xmlns:ahyp="http://schemas.microsoft.com/office/drawing/2018/hyperlinkcolor" val="tx"/>
                    </a:ext>
                  </a:extLst>
                </a:hlinkClick>
              </a:rPr>
              <a:t>CLICK HERE TO JOIN OR RENEW TODAY</a:t>
            </a:r>
            <a:endParaRPr lang="en-GB" sz="2400" dirty="0">
              <a:solidFill>
                <a:srgbClr val="FF0000"/>
              </a:solidFill>
            </a:endParaRPr>
          </a:p>
        </p:txBody>
      </p:sp>
    </p:spTree>
    <p:extLst>
      <p:ext uri="{BB962C8B-B14F-4D97-AF65-F5344CB8AC3E}">
        <p14:creationId xmlns:p14="http://schemas.microsoft.com/office/powerpoint/2010/main" val="2144641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C6F681-A26E-49DA-6711-34D1DB725B62}"/>
              </a:ext>
            </a:extLst>
          </p:cNvPr>
          <p:cNvSpPr txBox="1"/>
          <p:nvPr/>
        </p:nvSpPr>
        <p:spPr>
          <a:xfrm>
            <a:off x="0" y="114300"/>
            <a:ext cx="6858000" cy="8915400"/>
          </a:xfrm>
          <a:prstGeom prst="rect">
            <a:avLst/>
          </a:prstGeom>
          <a:solidFill>
            <a:schemeClr val="accent3">
              <a:lumMod val="20000"/>
              <a:lumOff val="80000"/>
            </a:schemeClr>
          </a:solidFill>
        </p:spPr>
        <p:txBody>
          <a:bodyPr wrap="square" rtlCol="0">
            <a:spAutoFit/>
          </a:bodyPr>
          <a:lstStyle/>
          <a:p>
            <a:pPr algn="ctr"/>
            <a:r>
              <a:rPr lang="en-GB" sz="1600" b="1" u="sng" dirty="0">
                <a:solidFill>
                  <a:schemeClr val="bg1"/>
                </a:solidFill>
              </a:rPr>
              <a:t>TRAINING SCHEDULE MAY-AUG 2026</a:t>
            </a:r>
          </a:p>
          <a:p>
            <a:pPr algn="ctr"/>
            <a:r>
              <a:rPr lang="en-GB" sz="1400" u="sng" dirty="0">
                <a:solidFill>
                  <a:schemeClr val="bg1"/>
                </a:solidFill>
              </a:rPr>
              <a:t> FREE FOR BDCT COMMUNITY TEAMS, CARE HOME AND DOMICILLIARY CARE STAFF @KEIGHLEY HEALTH CENTER</a:t>
            </a:r>
          </a:p>
          <a:p>
            <a:endParaRPr lang="en-GB" sz="1200" dirty="0">
              <a:solidFill>
                <a:schemeClr val="bg1"/>
              </a:solidFill>
            </a:endParaRPr>
          </a:p>
          <a:p>
            <a:r>
              <a:rPr lang="en-GB" sz="1200" b="1" dirty="0">
                <a:solidFill>
                  <a:schemeClr val="bg1"/>
                </a:solidFill>
              </a:rPr>
              <a:t>0930-12.30 – Introduction to Palliative + EOL care</a:t>
            </a:r>
            <a:endParaRPr lang="en-GB" sz="1200" dirty="0">
              <a:solidFill>
                <a:schemeClr val="bg1"/>
              </a:solidFill>
            </a:endParaRPr>
          </a:p>
          <a:p>
            <a:r>
              <a:rPr lang="en-GB" sz="1200" b="1" dirty="0">
                <a:solidFill>
                  <a:schemeClr val="bg1"/>
                </a:solidFill>
              </a:rPr>
              <a:t>13-16.30 BD Bodyguard syringe pump </a:t>
            </a: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b="1" dirty="0">
              <a:solidFill>
                <a:schemeClr val="bg1"/>
              </a:solidFill>
            </a:endParaRPr>
          </a:p>
          <a:p>
            <a:endParaRPr lang="en-GB" sz="1200" dirty="0">
              <a:solidFill>
                <a:schemeClr val="bg1"/>
              </a:solidFill>
            </a:endParaRPr>
          </a:p>
          <a:p>
            <a:endParaRPr lang="en-GB" sz="1200" dirty="0">
              <a:solidFill>
                <a:schemeClr val="bg1"/>
              </a:solidFill>
            </a:endParaRPr>
          </a:p>
          <a:p>
            <a:endParaRPr lang="en-GB" sz="1200" dirty="0">
              <a:solidFill>
                <a:schemeClr val="bg1"/>
              </a:solidFill>
            </a:endParaRPr>
          </a:p>
          <a:p>
            <a:endParaRPr lang="en-GB" sz="1200" dirty="0">
              <a:solidFill>
                <a:schemeClr val="bg1"/>
              </a:solidFill>
            </a:endParaRPr>
          </a:p>
          <a:p>
            <a:endParaRPr lang="en-GB" sz="1200" dirty="0">
              <a:solidFill>
                <a:schemeClr val="bg1"/>
              </a:solidFill>
            </a:endParaRPr>
          </a:p>
          <a:p>
            <a:endParaRPr lang="en-GB" sz="1200" dirty="0">
              <a:solidFill>
                <a:schemeClr val="bg1"/>
              </a:solidFill>
            </a:endParaRPr>
          </a:p>
          <a:p>
            <a:endParaRPr lang="en-GB" sz="1200" dirty="0">
              <a:solidFill>
                <a:schemeClr val="bg1"/>
              </a:solidFill>
            </a:endParaRPr>
          </a:p>
          <a:p>
            <a:endParaRPr lang="en-GB" sz="1200" dirty="0">
              <a:solidFill>
                <a:schemeClr val="bg1"/>
              </a:solidFill>
            </a:endParaRPr>
          </a:p>
          <a:p>
            <a:endParaRPr lang="en-GB" sz="1200" dirty="0">
              <a:solidFill>
                <a:schemeClr val="bg1"/>
              </a:solidFill>
            </a:endParaRPr>
          </a:p>
          <a:p>
            <a:endParaRPr lang="en-GB" sz="1200" dirty="0">
              <a:solidFill>
                <a:schemeClr val="bg1"/>
              </a:solidFill>
            </a:endParaRPr>
          </a:p>
          <a:p>
            <a:pPr algn="ctr"/>
            <a:endParaRPr lang="en-GB" sz="1400" u="sng" dirty="0">
              <a:solidFill>
                <a:schemeClr val="bg1">
                  <a:lumMod val="85000"/>
                  <a:lumOff val="15000"/>
                </a:schemeClr>
              </a:solidFill>
            </a:endParaRPr>
          </a:p>
          <a:p>
            <a:pPr algn="ctr"/>
            <a:endParaRPr lang="en-GB" sz="1400" u="sng" dirty="0">
              <a:solidFill>
                <a:schemeClr val="bg1">
                  <a:lumMod val="85000"/>
                  <a:lumOff val="15000"/>
                </a:schemeClr>
              </a:solidFill>
            </a:endParaRPr>
          </a:p>
          <a:p>
            <a:pPr algn="ctr"/>
            <a:r>
              <a:rPr lang="en-GB" sz="1400" u="sng" dirty="0">
                <a:solidFill>
                  <a:schemeClr val="bg1">
                    <a:lumMod val="85000"/>
                    <a:lumOff val="15000"/>
                  </a:schemeClr>
                </a:solidFill>
              </a:rPr>
              <a:t>Please email </a:t>
            </a:r>
            <a:r>
              <a:rPr lang="en-GB" sz="1400" b="1" u="sng" dirty="0">
                <a:solidFill>
                  <a:srgbClr val="FF0000"/>
                </a:solidFill>
                <a:hlinkClick r:id="rId2">
                  <a:extLst>
                    <a:ext uri="{A12FA001-AC4F-418D-AE19-62706E023703}">
                      <ahyp:hlinkClr xmlns:ahyp="http://schemas.microsoft.com/office/drawing/2018/hyperlinkcolor" val="tx"/>
                    </a:ext>
                  </a:extLst>
                </a:hlinkClick>
              </a:rPr>
              <a:t>palliativecareadmin@bdct.nhs.uk</a:t>
            </a:r>
            <a:r>
              <a:rPr lang="en-GB" sz="1400" u="sng" dirty="0">
                <a:solidFill>
                  <a:schemeClr val="bg1">
                    <a:lumMod val="85000"/>
                    <a:lumOff val="15000"/>
                  </a:schemeClr>
                </a:solidFill>
              </a:rPr>
              <a:t> to book a place.</a:t>
            </a:r>
          </a:p>
          <a:p>
            <a:pPr algn="ctr"/>
            <a:endParaRPr lang="en-GB" sz="1400" u="sng" dirty="0">
              <a:solidFill>
                <a:schemeClr val="bg1">
                  <a:lumMod val="85000"/>
                  <a:lumOff val="15000"/>
                </a:schemeClr>
              </a:solidFill>
            </a:endParaRPr>
          </a:p>
          <a:p>
            <a:pPr algn="ctr"/>
            <a:endParaRPr lang="en-GB" sz="1400" u="sng" dirty="0">
              <a:solidFill>
                <a:schemeClr val="bg1">
                  <a:lumMod val="85000"/>
                  <a:lumOff val="15000"/>
                </a:schemeClr>
              </a:solidFill>
            </a:endParaRPr>
          </a:p>
          <a:p>
            <a:pPr algn="ctr"/>
            <a:endParaRPr lang="en-GB" sz="1400" u="sng" dirty="0">
              <a:solidFill>
                <a:schemeClr val="bg1">
                  <a:lumMod val="85000"/>
                  <a:lumOff val="15000"/>
                </a:schemeClr>
              </a:solidFill>
            </a:endParaRPr>
          </a:p>
          <a:p>
            <a:pPr algn="ctr"/>
            <a:endParaRPr lang="en-GB" sz="1400" u="sng" dirty="0">
              <a:solidFill>
                <a:schemeClr val="bg1">
                  <a:lumMod val="85000"/>
                  <a:lumOff val="15000"/>
                </a:schemeClr>
              </a:solidFill>
            </a:endParaRPr>
          </a:p>
          <a:p>
            <a:pPr algn="ctr"/>
            <a:endParaRPr lang="en-GB" sz="1400" u="sng" dirty="0">
              <a:solidFill>
                <a:schemeClr val="bg1">
                  <a:lumMod val="85000"/>
                  <a:lumOff val="15000"/>
                </a:schemeClr>
              </a:solidFill>
            </a:endParaRPr>
          </a:p>
          <a:p>
            <a:pPr algn="ctr"/>
            <a:endParaRPr lang="en-GB" sz="1400" u="sng" dirty="0">
              <a:solidFill>
                <a:schemeClr val="bg1">
                  <a:lumMod val="85000"/>
                  <a:lumOff val="15000"/>
                </a:schemeClr>
              </a:solidFill>
            </a:endParaRPr>
          </a:p>
          <a:p>
            <a:pPr algn="ctr"/>
            <a:endParaRPr lang="en-GB" sz="1400" dirty="0">
              <a:solidFill>
                <a:schemeClr val="bg1">
                  <a:lumMod val="85000"/>
                  <a:lumOff val="15000"/>
                </a:schemeClr>
              </a:solidFill>
            </a:endParaRPr>
          </a:p>
        </p:txBody>
      </p:sp>
      <p:graphicFrame>
        <p:nvGraphicFramePr>
          <p:cNvPr id="4" name="Table 3">
            <a:extLst>
              <a:ext uri="{FF2B5EF4-FFF2-40B4-BE49-F238E27FC236}">
                <a16:creationId xmlns:a16="http://schemas.microsoft.com/office/drawing/2014/main" id="{78891C37-E6F5-36CA-DFE5-081CBEEA3F0A}"/>
              </a:ext>
            </a:extLst>
          </p:cNvPr>
          <p:cNvGraphicFramePr>
            <a:graphicFrameLocks noGrp="1"/>
          </p:cNvGraphicFramePr>
          <p:nvPr>
            <p:extLst>
              <p:ext uri="{D42A27DB-BD31-4B8C-83A1-F6EECF244321}">
                <p14:modId xmlns:p14="http://schemas.microsoft.com/office/powerpoint/2010/main" val="4012916536"/>
              </p:ext>
            </p:extLst>
          </p:nvPr>
        </p:nvGraphicFramePr>
        <p:xfrm>
          <a:off x="317500" y="1752600"/>
          <a:ext cx="6388100" cy="5215135"/>
        </p:xfrm>
        <a:graphic>
          <a:graphicData uri="http://schemas.openxmlformats.org/drawingml/2006/table">
            <a:tbl>
              <a:tblPr firstRow="1" firstCol="1" bandRow="1">
                <a:tableStyleId>{F5AB1C69-6EDB-4FF4-983F-18BD219EF322}</a:tableStyleId>
              </a:tblPr>
              <a:tblGrid>
                <a:gridCol w="3194050">
                  <a:extLst>
                    <a:ext uri="{9D8B030D-6E8A-4147-A177-3AD203B41FA5}">
                      <a16:colId xmlns:a16="http://schemas.microsoft.com/office/drawing/2014/main" val="721157110"/>
                    </a:ext>
                  </a:extLst>
                </a:gridCol>
                <a:gridCol w="3194050">
                  <a:extLst>
                    <a:ext uri="{9D8B030D-6E8A-4147-A177-3AD203B41FA5}">
                      <a16:colId xmlns:a16="http://schemas.microsoft.com/office/drawing/2014/main" val="4146245224"/>
                    </a:ext>
                  </a:extLst>
                </a:gridCol>
              </a:tblGrid>
              <a:tr h="145713">
                <a:tc>
                  <a:txBody>
                    <a:bodyPr/>
                    <a:lstStyle/>
                    <a:p>
                      <a:pPr algn="ctr">
                        <a:lnSpc>
                          <a:spcPct val="107000"/>
                        </a:lnSpc>
                        <a:spcAft>
                          <a:spcPts val="800"/>
                        </a:spcAft>
                        <a:buNone/>
                      </a:pPr>
                      <a:r>
                        <a:rPr lang="en-GB" sz="1400" dirty="0">
                          <a:solidFill>
                            <a:schemeClr val="tx1"/>
                          </a:solidFill>
                          <a:effectLst/>
                        </a:rPr>
                        <a:t>Date</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400" baseline="0" dirty="0">
                          <a:solidFill>
                            <a:schemeClr val="tx1"/>
                          </a:solidFill>
                          <a:effectLst/>
                          <a:highlight>
                            <a:srgbClr val="008000"/>
                          </a:highlight>
                        </a:rPr>
                        <a:t>Venue</a:t>
                      </a:r>
                      <a:endParaRPr lang="en-GB" sz="1400" baseline="0" dirty="0">
                        <a:solidFill>
                          <a:schemeClr val="tx1"/>
                        </a:solidFill>
                        <a:effectLst/>
                        <a:highlight>
                          <a:srgbClr val="008000"/>
                        </a:highligh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320995129"/>
                  </a:ext>
                </a:extLst>
              </a:tr>
              <a:tr h="145713">
                <a:tc>
                  <a:txBody>
                    <a:bodyPr/>
                    <a:lstStyle/>
                    <a:p>
                      <a:pPr algn="ctr">
                        <a:lnSpc>
                          <a:spcPct val="107000"/>
                        </a:lnSpc>
                        <a:spcAft>
                          <a:spcPts val="800"/>
                        </a:spcAft>
                        <a:buNone/>
                      </a:pPr>
                      <a:r>
                        <a:rPr lang="en-GB" sz="1200" dirty="0">
                          <a:solidFill>
                            <a:schemeClr val="tx1"/>
                          </a:solidFill>
                          <a:effectLst/>
                        </a:rPr>
                        <a:t>8</a:t>
                      </a:r>
                      <a:r>
                        <a:rPr lang="en-GB" sz="1200" baseline="30000" dirty="0">
                          <a:solidFill>
                            <a:schemeClr val="tx1"/>
                          </a:solidFill>
                          <a:effectLst/>
                        </a:rPr>
                        <a:t>th</a:t>
                      </a:r>
                      <a:r>
                        <a:rPr lang="en-GB" sz="1200" dirty="0">
                          <a:solidFill>
                            <a:schemeClr val="tx1"/>
                          </a:solidFill>
                          <a:effectLst/>
                        </a:rPr>
                        <a:t> May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2940593970"/>
                  </a:ext>
                </a:extLst>
              </a:tr>
              <a:tr h="145713">
                <a:tc>
                  <a:txBody>
                    <a:bodyPr/>
                    <a:lstStyle/>
                    <a:p>
                      <a:pPr algn="ctr">
                        <a:lnSpc>
                          <a:spcPct val="107000"/>
                        </a:lnSpc>
                        <a:spcAft>
                          <a:spcPts val="800"/>
                        </a:spcAft>
                        <a:buNone/>
                      </a:pPr>
                      <a:r>
                        <a:rPr lang="en-GB" sz="1200" dirty="0">
                          <a:solidFill>
                            <a:schemeClr val="tx1"/>
                          </a:solidFill>
                          <a:effectLst/>
                        </a:rPr>
                        <a:t>15</a:t>
                      </a:r>
                      <a:r>
                        <a:rPr lang="en-GB" sz="1200" baseline="30000" dirty="0">
                          <a:solidFill>
                            <a:schemeClr val="tx1"/>
                          </a:solidFill>
                          <a:effectLst/>
                        </a:rPr>
                        <a:t>th</a:t>
                      </a:r>
                      <a:r>
                        <a:rPr lang="en-GB" sz="1200" dirty="0">
                          <a:solidFill>
                            <a:schemeClr val="tx1"/>
                          </a:solidFill>
                          <a:effectLst/>
                        </a:rPr>
                        <a:t> May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3882433798"/>
                  </a:ext>
                </a:extLst>
              </a:tr>
              <a:tr h="145713">
                <a:tc>
                  <a:txBody>
                    <a:bodyPr/>
                    <a:lstStyle/>
                    <a:p>
                      <a:pPr algn="ctr">
                        <a:lnSpc>
                          <a:spcPct val="107000"/>
                        </a:lnSpc>
                        <a:spcAft>
                          <a:spcPts val="800"/>
                        </a:spcAft>
                        <a:buNone/>
                      </a:pPr>
                      <a:r>
                        <a:rPr lang="en-GB" sz="1200" dirty="0">
                          <a:solidFill>
                            <a:schemeClr val="tx1"/>
                          </a:solidFill>
                          <a:effectLst/>
                        </a:rPr>
                        <a:t>29</a:t>
                      </a:r>
                      <a:r>
                        <a:rPr lang="en-GB" sz="1200" baseline="30000" dirty="0">
                          <a:solidFill>
                            <a:schemeClr val="tx1"/>
                          </a:solidFill>
                          <a:effectLst/>
                        </a:rPr>
                        <a:t>th</a:t>
                      </a:r>
                      <a:r>
                        <a:rPr lang="en-GB" sz="1200" dirty="0">
                          <a:solidFill>
                            <a:schemeClr val="tx1"/>
                          </a:solidFill>
                          <a:effectLst/>
                        </a:rPr>
                        <a:t> May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2885367825"/>
                  </a:ext>
                </a:extLst>
              </a:tr>
              <a:tr h="145713">
                <a:tc>
                  <a:txBody>
                    <a:bodyPr/>
                    <a:lstStyle/>
                    <a:p>
                      <a:pPr algn="ctr">
                        <a:lnSpc>
                          <a:spcPct val="107000"/>
                        </a:lnSpc>
                        <a:spcAft>
                          <a:spcPts val="800"/>
                        </a:spcAft>
                        <a:buNone/>
                      </a:pPr>
                      <a:r>
                        <a:rPr lang="en-GB" sz="1200" dirty="0">
                          <a:solidFill>
                            <a:schemeClr val="tx1"/>
                          </a:solidFill>
                          <a:effectLst/>
                        </a:rPr>
                        <a:t>5</a:t>
                      </a:r>
                      <a:r>
                        <a:rPr lang="en-GB" sz="1200" baseline="30000" dirty="0">
                          <a:solidFill>
                            <a:schemeClr val="tx1"/>
                          </a:solidFill>
                          <a:effectLst/>
                        </a:rPr>
                        <a:t>th</a:t>
                      </a:r>
                      <a:r>
                        <a:rPr lang="en-GB" sz="1200" dirty="0">
                          <a:solidFill>
                            <a:schemeClr val="tx1"/>
                          </a:solidFill>
                          <a:effectLst/>
                        </a:rPr>
                        <a:t> June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4160214134"/>
                  </a:ext>
                </a:extLst>
              </a:tr>
              <a:tr h="145713">
                <a:tc>
                  <a:txBody>
                    <a:bodyPr/>
                    <a:lstStyle/>
                    <a:p>
                      <a:pPr algn="ctr">
                        <a:lnSpc>
                          <a:spcPct val="107000"/>
                        </a:lnSpc>
                        <a:spcAft>
                          <a:spcPts val="800"/>
                        </a:spcAft>
                        <a:buNone/>
                      </a:pPr>
                      <a:r>
                        <a:rPr lang="en-GB" sz="1200" dirty="0">
                          <a:solidFill>
                            <a:schemeClr val="tx1"/>
                          </a:solidFill>
                          <a:effectLst/>
                        </a:rPr>
                        <a:t>19</a:t>
                      </a:r>
                      <a:r>
                        <a:rPr lang="en-GB" sz="1200" baseline="30000" dirty="0">
                          <a:solidFill>
                            <a:schemeClr val="tx1"/>
                          </a:solidFill>
                          <a:effectLst/>
                        </a:rPr>
                        <a:t>th</a:t>
                      </a:r>
                      <a:r>
                        <a:rPr lang="en-GB" sz="1200" dirty="0">
                          <a:solidFill>
                            <a:schemeClr val="tx1"/>
                          </a:solidFill>
                          <a:effectLst/>
                        </a:rPr>
                        <a:t> June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604519970"/>
                  </a:ext>
                </a:extLst>
              </a:tr>
              <a:tr h="145713">
                <a:tc>
                  <a:txBody>
                    <a:bodyPr/>
                    <a:lstStyle/>
                    <a:p>
                      <a:pPr algn="ctr">
                        <a:lnSpc>
                          <a:spcPct val="107000"/>
                        </a:lnSpc>
                        <a:spcAft>
                          <a:spcPts val="800"/>
                        </a:spcAft>
                        <a:buNone/>
                      </a:pPr>
                      <a:r>
                        <a:rPr lang="en-GB" sz="1200" dirty="0">
                          <a:solidFill>
                            <a:schemeClr val="tx1"/>
                          </a:solidFill>
                          <a:effectLst/>
                        </a:rPr>
                        <a:t>26</a:t>
                      </a:r>
                      <a:r>
                        <a:rPr lang="en-GB" sz="1200" baseline="30000" dirty="0">
                          <a:solidFill>
                            <a:schemeClr val="tx1"/>
                          </a:solidFill>
                          <a:effectLst/>
                        </a:rPr>
                        <a:t>th</a:t>
                      </a:r>
                      <a:r>
                        <a:rPr lang="en-GB" sz="1200" dirty="0">
                          <a:solidFill>
                            <a:schemeClr val="tx1"/>
                          </a:solidFill>
                          <a:effectLst/>
                        </a:rPr>
                        <a:t> June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608741366"/>
                  </a:ext>
                </a:extLst>
              </a:tr>
              <a:tr h="145713">
                <a:tc>
                  <a:txBody>
                    <a:bodyPr/>
                    <a:lstStyle/>
                    <a:p>
                      <a:pPr algn="ctr">
                        <a:lnSpc>
                          <a:spcPct val="107000"/>
                        </a:lnSpc>
                        <a:spcAft>
                          <a:spcPts val="800"/>
                        </a:spcAft>
                        <a:buNone/>
                      </a:pPr>
                      <a:r>
                        <a:rPr lang="en-GB" sz="1200" dirty="0">
                          <a:solidFill>
                            <a:schemeClr val="tx1"/>
                          </a:solidFill>
                          <a:effectLst/>
                        </a:rPr>
                        <a:t>3</a:t>
                      </a:r>
                      <a:r>
                        <a:rPr lang="en-GB" sz="1200" baseline="30000" dirty="0">
                          <a:solidFill>
                            <a:schemeClr val="tx1"/>
                          </a:solidFill>
                          <a:effectLst/>
                        </a:rPr>
                        <a:t>rd</a:t>
                      </a:r>
                      <a:r>
                        <a:rPr lang="en-GB" sz="1200" dirty="0">
                          <a:solidFill>
                            <a:schemeClr val="tx1"/>
                          </a:solidFill>
                          <a:effectLst/>
                        </a:rPr>
                        <a:t> July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2344208362"/>
                  </a:ext>
                </a:extLst>
              </a:tr>
              <a:tr h="145713">
                <a:tc>
                  <a:txBody>
                    <a:bodyPr/>
                    <a:lstStyle/>
                    <a:p>
                      <a:pPr algn="ctr">
                        <a:lnSpc>
                          <a:spcPct val="107000"/>
                        </a:lnSpc>
                        <a:spcAft>
                          <a:spcPts val="800"/>
                        </a:spcAft>
                        <a:buNone/>
                      </a:pPr>
                      <a:r>
                        <a:rPr lang="en-GB" sz="1200" dirty="0">
                          <a:solidFill>
                            <a:schemeClr val="tx1"/>
                          </a:solidFill>
                          <a:effectLst/>
                        </a:rPr>
                        <a:t>10</a:t>
                      </a:r>
                      <a:r>
                        <a:rPr lang="en-GB" sz="1200" baseline="30000" dirty="0">
                          <a:solidFill>
                            <a:schemeClr val="tx1"/>
                          </a:solidFill>
                          <a:effectLst/>
                        </a:rPr>
                        <a:t>th</a:t>
                      </a:r>
                      <a:r>
                        <a:rPr lang="en-GB" sz="1200" dirty="0">
                          <a:solidFill>
                            <a:schemeClr val="tx1"/>
                          </a:solidFill>
                          <a:effectLst/>
                        </a:rPr>
                        <a:t> July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1412184948"/>
                  </a:ext>
                </a:extLst>
              </a:tr>
              <a:tr h="145713">
                <a:tc>
                  <a:txBody>
                    <a:bodyPr/>
                    <a:lstStyle/>
                    <a:p>
                      <a:pPr algn="ctr">
                        <a:lnSpc>
                          <a:spcPct val="107000"/>
                        </a:lnSpc>
                        <a:spcAft>
                          <a:spcPts val="800"/>
                        </a:spcAft>
                        <a:buNone/>
                      </a:pPr>
                      <a:r>
                        <a:rPr lang="en-GB" sz="1200" dirty="0">
                          <a:solidFill>
                            <a:schemeClr val="tx1"/>
                          </a:solidFill>
                          <a:effectLst/>
                        </a:rPr>
                        <a:t>24</a:t>
                      </a:r>
                      <a:r>
                        <a:rPr lang="en-GB" sz="1200" baseline="30000" dirty="0">
                          <a:solidFill>
                            <a:schemeClr val="tx1"/>
                          </a:solidFill>
                          <a:effectLst/>
                        </a:rPr>
                        <a:t>th</a:t>
                      </a:r>
                      <a:r>
                        <a:rPr lang="en-GB" sz="1200" dirty="0">
                          <a:solidFill>
                            <a:schemeClr val="tx1"/>
                          </a:solidFill>
                          <a:effectLst/>
                        </a:rPr>
                        <a:t> July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2933334920"/>
                  </a:ext>
                </a:extLst>
              </a:tr>
              <a:tr h="145713">
                <a:tc>
                  <a:txBody>
                    <a:bodyPr/>
                    <a:lstStyle/>
                    <a:p>
                      <a:pPr algn="ctr">
                        <a:lnSpc>
                          <a:spcPct val="107000"/>
                        </a:lnSpc>
                        <a:spcAft>
                          <a:spcPts val="800"/>
                        </a:spcAft>
                        <a:buNone/>
                      </a:pPr>
                      <a:r>
                        <a:rPr lang="en-GB" sz="1200" dirty="0">
                          <a:solidFill>
                            <a:schemeClr val="tx1"/>
                          </a:solidFill>
                          <a:effectLst/>
                        </a:rPr>
                        <a:t>31</a:t>
                      </a:r>
                      <a:r>
                        <a:rPr lang="en-GB" sz="1200" baseline="30000" dirty="0">
                          <a:solidFill>
                            <a:schemeClr val="tx1"/>
                          </a:solidFill>
                          <a:effectLst/>
                        </a:rPr>
                        <a:t>st</a:t>
                      </a:r>
                      <a:r>
                        <a:rPr lang="en-GB" sz="1200" dirty="0">
                          <a:solidFill>
                            <a:schemeClr val="tx1"/>
                          </a:solidFill>
                          <a:effectLst/>
                        </a:rPr>
                        <a:t> July 2026</a:t>
                      </a: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684273759"/>
                  </a:ext>
                </a:extLst>
              </a:tr>
              <a:tr h="145713">
                <a:tc>
                  <a:txBody>
                    <a:bodyPr/>
                    <a:lstStyle/>
                    <a:p>
                      <a:pPr algn="ctr">
                        <a:lnSpc>
                          <a:spcPct val="107000"/>
                        </a:lnSpc>
                        <a:spcAft>
                          <a:spcPts val="800"/>
                        </a:spcAft>
                        <a:buNone/>
                      </a:pPr>
                      <a:r>
                        <a:rPr lang="en-GB" sz="1200" dirty="0">
                          <a:solidFill>
                            <a:schemeClr val="tx1"/>
                          </a:solidFill>
                          <a:effectLst/>
                        </a:rPr>
                        <a:t>7</a:t>
                      </a:r>
                      <a:r>
                        <a:rPr lang="en-GB" sz="1200" baseline="30000" dirty="0">
                          <a:solidFill>
                            <a:schemeClr val="tx1"/>
                          </a:solidFill>
                          <a:effectLst/>
                        </a:rPr>
                        <a:t>th</a:t>
                      </a:r>
                      <a:r>
                        <a:rPr lang="en-GB" sz="1200" dirty="0">
                          <a:solidFill>
                            <a:schemeClr val="tx1"/>
                          </a:solidFill>
                          <a:effectLst/>
                        </a:rPr>
                        <a:t> August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2616200888"/>
                  </a:ext>
                </a:extLst>
              </a:tr>
              <a:tr h="145713">
                <a:tc>
                  <a:txBody>
                    <a:bodyPr/>
                    <a:lstStyle/>
                    <a:p>
                      <a:pPr algn="ctr">
                        <a:lnSpc>
                          <a:spcPct val="107000"/>
                        </a:lnSpc>
                        <a:spcAft>
                          <a:spcPts val="800"/>
                        </a:spcAft>
                        <a:buNone/>
                      </a:pPr>
                      <a:r>
                        <a:rPr lang="en-GB" sz="1200" dirty="0">
                          <a:solidFill>
                            <a:schemeClr val="tx1"/>
                          </a:solidFill>
                          <a:effectLst/>
                        </a:rPr>
                        <a:t>21</a:t>
                      </a:r>
                      <a:r>
                        <a:rPr lang="en-GB" sz="1200" baseline="30000" dirty="0">
                          <a:solidFill>
                            <a:schemeClr val="tx1"/>
                          </a:solidFill>
                          <a:effectLst/>
                        </a:rPr>
                        <a:t>st</a:t>
                      </a:r>
                      <a:r>
                        <a:rPr lang="en-GB" sz="1200" dirty="0">
                          <a:solidFill>
                            <a:schemeClr val="tx1"/>
                          </a:solidFill>
                          <a:effectLst/>
                        </a:rPr>
                        <a:t> August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2954623578"/>
                  </a:ext>
                </a:extLst>
              </a:tr>
              <a:tr h="145713">
                <a:tc>
                  <a:txBody>
                    <a:bodyPr/>
                    <a:lstStyle/>
                    <a:p>
                      <a:pPr algn="ctr">
                        <a:lnSpc>
                          <a:spcPct val="107000"/>
                        </a:lnSpc>
                        <a:spcAft>
                          <a:spcPts val="800"/>
                        </a:spcAft>
                        <a:buNone/>
                      </a:pPr>
                      <a:r>
                        <a:rPr lang="en-GB" sz="1200" dirty="0">
                          <a:solidFill>
                            <a:schemeClr val="tx1"/>
                          </a:solidFill>
                          <a:effectLst/>
                        </a:rPr>
                        <a:t>28</a:t>
                      </a:r>
                      <a:r>
                        <a:rPr lang="en-GB" sz="1200" baseline="30000" dirty="0">
                          <a:solidFill>
                            <a:schemeClr val="tx1"/>
                          </a:solidFill>
                          <a:effectLst/>
                        </a:rPr>
                        <a:t>th</a:t>
                      </a:r>
                      <a:r>
                        <a:rPr lang="en-GB" sz="1200" dirty="0">
                          <a:solidFill>
                            <a:schemeClr val="tx1"/>
                          </a:solidFill>
                          <a:effectLst/>
                        </a:rPr>
                        <a:t> Aug 2026</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tc>
                  <a:txBody>
                    <a:bodyPr/>
                    <a:lstStyle/>
                    <a:p>
                      <a:pPr algn="ctr">
                        <a:lnSpc>
                          <a:spcPct val="107000"/>
                        </a:lnSpc>
                        <a:spcAft>
                          <a:spcPts val="800"/>
                        </a:spcAft>
                        <a:buNone/>
                      </a:pPr>
                      <a:r>
                        <a:rPr lang="en-GB" sz="1200" dirty="0">
                          <a:solidFill>
                            <a:schemeClr val="bg1">
                              <a:lumMod val="85000"/>
                              <a:lumOff val="15000"/>
                            </a:schemeClr>
                          </a:solidFill>
                          <a:effectLst/>
                        </a:rPr>
                        <a:t>Health education room Oakworth Rd, Keighley BD21 1SA</a:t>
                      </a:r>
                      <a:endParaRPr lang="en-GB" sz="1200" dirty="0">
                        <a:solidFill>
                          <a:schemeClr val="bg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45800" marR="45800" marT="0" marB="0"/>
                </a:tc>
                <a:extLst>
                  <a:ext uri="{0D108BD9-81ED-4DB2-BD59-A6C34878D82A}">
                    <a16:rowId xmlns:a16="http://schemas.microsoft.com/office/drawing/2014/main" val="937549308"/>
                  </a:ext>
                </a:extLst>
              </a:tr>
            </a:tbl>
          </a:graphicData>
        </a:graphic>
      </p:graphicFrame>
    </p:spTree>
    <p:extLst>
      <p:ext uri="{BB962C8B-B14F-4D97-AF65-F5344CB8AC3E}">
        <p14:creationId xmlns:p14="http://schemas.microsoft.com/office/powerpoint/2010/main" val="1759664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8273C9-55CA-E445-A32A-36B0B365D715}"/>
              </a:ext>
            </a:extLst>
          </p:cNvPr>
          <p:cNvSpPr txBox="1"/>
          <p:nvPr/>
        </p:nvSpPr>
        <p:spPr>
          <a:xfrm>
            <a:off x="152400" y="289163"/>
            <a:ext cx="6553200" cy="5909310"/>
          </a:xfrm>
          <a:prstGeom prst="rect">
            <a:avLst/>
          </a:prstGeom>
          <a:solidFill>
            <a:schemeClr val="accent6">
              <a:lumMod val="20000"/>
              <a:lumOff val="80000"/>
            </a:schemeClr>
          </a:solidFill>
        </p:spPr>
        <p:txBody>
          <a:bodyPr wrap="square" rtlCol="0">
            <a:spAutoFit/>
          </a:bodyPr>
          <a:lstStyle/>
          <a:p>
            <a:pPr algn="ctr"/>
            <a:r>
              <a:rPr lang="en-GB" sz="1400" b="1" u="sng" dirty="0">
                <a:solidFill>
                  <a:schemeClr val="bg1"/>
                </a:solidFill>
              </a:rPr>
              <a:t> </a:t>
            </a:r>
          </a:p>
          <a:p>
            <a:pPr algn="ctr"/>
            <a:r>
              <a:rPr lang="en-GB" sz="1400" b="1" u="sng" dirty="0">
                <a:solidFill>
                  <a:schemeClr val="bg1"/>
                </a:solidFill>
              </a:rPr>
              <a:t>COMPASSIONATE LEADERSHIP PROGRAMME</a:t>
            </a:r>
          </a:p>
          <a:p>
            <a:pPr algn="ctr"/>
            <a:endParaRPr lang="en-GB" sz="1400" dirty="0">
              <a:solidFill>
                <a:schemeClr val="bg1"/>
              </a:solidFill>
            </a:endParaRPr>
          </a:p>
          <a:p>
            <a:pPr algn="ctr"/>
            <a:r>
              <a:rPr lang="en-GB" sz="1400" dirty="0">
                <a:solidFill>
                  <a:schemeClr val="bg1"/>
                </a:solidFill>
              </a:rPr>
              <a:t>Transform Your Leadership Skills with the Compassionate Leadership Programme.</a:t>
            </a:r>
          </a:p>
          <a:p>
            <a:pPr algn="ctr"/>
            <a:r>
              <a:rPr lang="en-GB" sz="1400" dirty="0">
                <a:solidFill>
                  <a:schemeClr val="bg1"/>
                </a:solidFill>
              </a:rPr>
              <a:t>Are you ready to lead with empathy, strengthen team cohesion and create environments where everyone can thrive?  Join Cohort 7 of the Compassionate Leadership Programme, endorsed by Professor Michael West MBE, and take the next step in your leadership journey.</a:t>
            </a:r>
          </a:p>
          <a:p>
            <a:pPr algn="ctr"/>
            <a:endParaRPr lang="en-GB" sz="1400" dirty="0">
              <a:solidFill>
                <a:schemeClr val="bg1"/>
              </a:solidFill>
            </a:endParaRPr>
          </a:p>
          <a:p>
            <a:pPr algn="ctr"/>
            <a:endParaRPr lang="en-GB" sz="1400" dirty="0">
              <a:solidFill>
                <a:schemeClr val="bg1"/>
              </a:solidFill>
            </a:endParaRPr>
          </a:p>
          <a:p>
            <a:pPr algn="ctr"/>
            <a:endParaRPr lang="en-GB" sz="1400" dirty="0">
              <a:solidFill>
                <a:schemeClr val="bg1"/>
              </a:solidFill>
            </a:endParaRPr>
          </a:p>
          <a:p>
            <a:pPr algn="ctr"/>
            <a:endParaRPr lang="en-GB" sz="1400" dirty="0">
              <a:solidFill>
                <a:schemeClr val="bg1"/>
              </a:solidFill>
            </a:endParaRPr>
          </a:p>
          <a:p>
            <a:pPr algn="ctr"/>
            <a:endParaRPr lang="en-GB" sz="1400" dirty="0">
              <a:solidFill>
                <a:schemeClr val="bg1"/>
              </a:solidFill>
            </a:endParaRPr>
          </a:p>
          <a:p>
            <a:pPr algn="ctr"/>
            <a:endParaRPr lang="en-GB" sz="1400" dirty="0">
              <a:solidFill>
                <a:schemeClr val="bg1"/>
              </a:solidFill>
            </a:endParaRPr>
          </a:p>
          <a:p>
            <a:pPr algn="ctr"/>
            <a:endParaRPr lang="en-GB" sz="1400" dirty="0">
              <a:solidFill>
                <a:schemeClr val="bg1"/>
              </a:solidFill>
            </a:endParaRPr>
          </a:p>
          <a:p>
            <a:pPr algn="ctr"/>
            <a:r>
              <a:rPr lang="en-GB" sz="1400" dirty="0">
                <a:solidFill>
                  <a:schemeClr val="bg1"/>
                </a:solidFill>
              </a:rPr>
              <a:t>To join this impactful programme and be part of a growing network of compassionate leaders transforming health and care across Bradford, go to </a:t>
            </a:r>
            <a:r>
              <a:rPr lang="en-GB" sz="1400" b="1" dirty="0">
                <a:solidFill>
                  <a:srgbClr val="FF0000"/>
                </a:solidFill>
                <a:hlinkClick r:id="rId2">
                  <a:extLst>
                    <a:ext uri="{A12FA001-AC4F-418D-AE19-62706E023703}">
                      <ahyp:hlinkClr xmlns:ahyp="http://schemas.microsoft.com/office/drawing/2018/hyperlinkcolor" val="tx"/>
                    </a:ext>
                  </a:extLst>
                </a:hlinkClick>
              </a:rPr>
              <a:t>https://www.eventbrite.co.uk/e/compassionate-leadership-programme-tickets-1985571661289?aff=oddtdtcreator</a:t>
            </a:r>
            <a:r>
              <a:rPr lang="en-GB" sz="1400" dirty="0">
                <a:solidFill>
                  <a:schemeClr val="bg1"/>
                </a:solidFill>
              </a:rPr>
              <a:t>.  </a:t>
            </a:r>
          </a:p>
          <a:p>
            <a:pPr algn="ctr"/>
            <a:r>
              <a:rPr lang="en-GB" sz="1400" dirty="0">
                <a:solidFill>
                  <a:schemeClr val="bg1"/>
                </a:solidFill>
              </a:rPr>
              <a:t>When applying, please include your role, organisation and whether you currently lead a team.</a:t>
            </a:r>
          </a:p>
          <a:p>
            <a:pPr algn="ctr"/>
            <a:r>
              <a:rPr lang="en-GB" sz="1400" dirty="0">
                <a:solidFill>
                  <a:schemeClr val="bg1"/>
                </a:solidFill>
              </a:rPr>
              <a:t>We look forward to receiving your application!</a:t>
            </a:r>
          </a:p>
          <a:p>
            <a:pPr algn="ctr"/>
            <a:endParaRPr lang="en-GB" sz="1400" dirty="0">
              <a:solidFill>
                <a:schemeClr val="bg1"/>
              </a:solidFill>
            </a:endParaRPr>
          </a:p>
          <a:p>
            <a:pPr algn="ctr"/>
            <a:r>
              <a:rPr lang="en-GB" sz="1400" dirty="0">
                <a:solidFill>
                  <a:schemeClr val="bg1"/>
                </a:solidFill>
              </a:rPr>
              <a:t>Please click </a:t>
            </a:r>
            <a:r>
              <a:rPr lang="en-GB" sz="1400" b="1" dirty="0">
                <a:solidFill>
                  <a:srgbClr val="FF0000"/>
                </a:solidFill>
                <a:hlinkClick r:id="rId3">
                  <a:extLst>
                    <a:ext uri="{A12FA001-AC4F-418D-AE19-62706E023703}">
                      <ahyp:hlinkClr xmlns:ahyp="http://schemas.microsoft.com/office/drawing/2018/hyperlinkcolor" val="tx"/>
                    </a:ext>
                  </a:extLst>
                </a:hlinkClick>
              </a:rPr>
              <a:t>HERE</a:t>
            </a:r>
            <a:r>
              <a:rPr lang="en-GB" sz="1400" dirty="0">
                <a:solidFill>
                  <a:schemeClr val="bg1"/>
                </a:solidFill>
              </a:rPr>
              <a:t> to view the Compassionate Leadership Programme</a:t>
            </a:r>
          </a:p>
          <a:p>
            <a:pPr algn="ctr"/>
            <a:r>
              <a:rPr lang="en-GB" sz="1400" dirty="0">
                <a:solidFill>
                  <a:schemeClr val="bg1"/>
                </a:solidFill>
              </a:rPr>
              <a:t>Leaflet.</a:t>
            </a:r>
          </a:p>
          <a:p>
            <a:endParaRPr lang="en-GB" sz="1400" dirty="0">
              <a:solidFill>
                <a:schemeClr val="bg1"/>
              </a:solidFill>
            </a:endParaRPr>
          </a:p>
        </p:txBody>
      </p:sp>
      <p:graphicFrame>
        <p:nvGraphicFramePr>
          <p:cNvPr id="8" name="Table 7">
            <a:extLst>
              <a:ext uri="{FF2B5EF4-FFF2-40B4-BE49-F238E27FC236}">
                <a16:creationId xmlns:a16="http://schemas.microsoft.com/office/drawing/2014/main" id="{4A2D569A-B8D3-B6D1-1104-02635BCC7526}"/>
              </a:ext>
            </a:extLst>
          </p:cNvPr>
          <p:cNvGraphicFramePr>
            <a:graphicFrameLocks noGrp="1"/>
          </p:cNvGraphicFramePr>
          <p:nvPr>
            <p:extLst>
              <p:ext uri="{D42A27DB-BD31-4B8C-83A1-F6EECF244321}">
                <p14:modId xmlns:p14="http://schemas.microsoft.com/office/powerpoint/2010/main" val="1040174601"/>
              </p:ext>
            </p:extLst>
          </p:nvPr>
        </p:nvGraphicFramePr>
        <p:xfrm>
          <a:off x="519748" y="2209800"/>
          <a:ext cx="5818504" cy="1142999"/>
        </p:xfrm>
        <a:graphic>
          <a:graphicData uri="http://schemas.openxmlformats.org/drawingml/2006/table">
            <a:tbl>
              <a:tblPr firstRow="1" firstCol="1" bandRow="1">
                <a:tableStyleId>{5C22544A-7EE6-4342-B048-85BDC9FD1C3A}</a:tableStyleId>
              </a:tblPr>
              <a:tblGrid>
                <a:gridCol w="864477">
                  <a:extLst>
                    <a:ext uri="{9D8B030D-6E8A-4147-A177-3AD203B41FA5}">
                      <a16:colId xmlns:a16="http://schemas.microsoft.com/office/drawing/2014/main" val="2807500483"/>
                    </a:ext>
                  </a:extLst>
                </a:gridCol>
                <a:gridCol w="865283">
                  <a:extLst>
                    <a:ext uri="{9D8B030D-6E8A-4147-A177-3AD203B41FA5}">
                      <a16:colId xmlns:a16="http://schemas.microsoft.com/office/drawing/2014/main" val="2602951025"/>
                    </a:ext>
                  </a:extLst>
                </a:gridCol>
                <a:gridCol w="865283">
                  <a:extLst>
                    <a:ext uri="{9D8B030D-6E8A-4147-A177-3AD203B41FA5}">
                      <a16:colId xmlns:a16="http://schemas.microsoft.com/office/drawing/2014/main" val="2312213979"/>
                    </a:ext>
                  </a:extLst>
                </a:gridCol>
                <a:gridCol w="3223461">
                  <a:extLst>
                    <a:ext uri="{9D8B030D-6E8A-4147-A177-3AD203B41FA5}">
                      <a16:colId xmlns:a16="http://schemas.microsoft.com/office/drawing/2014/main" val="3369448439"/>
                    </a:ext>
                  </a:extLst>
                </a:gridCol>
              </a:tblGrid>
              <a:tr h="214139">
                <a:tc>
                  <a:txBody>
                    <a:bodyPr/>
                    <a:lstStyle/>
                    <a:p>
                      <a:pPr marL="90170" marR="88265" algn="ctr">
                        <a:lnSpc>
                          <a:spcPct val="104000"/>
                        </a:lnSpc>
                        <a:spcAft>
                          <a:spcPts val="800"/>
                        </a:spcAft>
                        <a:buNone/>
                      </a:pPr>
                      <a:r>
                        <a:rPr lang="en-GB" sz="1200" dirty="0">
                          <a:effectLst/>
                        </a:rPr>
                        <a:t>UNIT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90170" marR="88265" algn="ctr">
                        <a:lnSpc>
                          <a:spcPct val="104000"/>
                        </a:lnSpc>
                        <a:spcAft>
                          <a:spcPts val="800"/>
                        </a:spcAft>
                        <a:buNone/>
                      </a:pPr>
                      <a:r>
                        <a:rPr lang="en-GB" sz="1200" dirty="0">
                          <a:effectLst/>
                        </a:rPr>
                        <a:t>DATE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marL="90170" marR="88265" algn="ctr">
                        <a:lnSpc>
                          <a:spcPct val="104000"/>
                        </a:lnSpc>
                        <a:spcAft>
                          <a:spcPts val="800"/>
                        </a:spcAft>
                        <a:buNone/>
                      </a:pPr>
                      <a:r>
                        <a:rPr lang="en-GB" sz="1200" dirty="0">
                          <a:effectLst/>
                        </a:rPr>
                        <a:t>TIME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marL="90170" marR="88265" algn="ctr">
                        <a:lnSpc>
                          <a:spcPct val="104000"/>
                        </a:lnSpc>
                        <a:spcAft>
                          <a:spcPts val="800"/>
                        </a:spcAft>
                        <a:buNone/>
                      </a:pPr>
                      <a:r>
                        <a:rPr lang="en-GB" sz="1200" dirty="0">
                          <a:effectLst/>
                        </a:rPr>
                        <a:t>TITLE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extLst>
                  <a:ext uri="{0D108BD9-81ED-4DB2-BD59-A6C34878D82A}">
                    <a16:rowId xmlns:a16="http://schemas.microsoft.com/office/drawing/2014/main" val="3758338140"/>
                  </a:ext>
                </a:extLst>
              </a:tr>
              <a:tr h="309620">
                <a:tc>
                  <a:txBody>
                    <a:bodyPr/>
                    <a:lstStyle/>
                    <a:p>
                      <a:pPr marL="90170" marR="88265" algn="ctr">
                        <a:lnSpc>
                          <a:spcPct val="104000"/>
                        </a:lnSpc>
                        <a:spcAft>
                          <a:spcPts val="800"/>
                        </a:spcAft>
                        <a:buNone/>
                      </a:pPr>
                      <a:r>
                        <a:rPr lang="en-GB" sz="1200" dirty="0">
                          <a:effectLst/>
                        </a:rPr>
                        <a:t>Unit 1</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90170" marR="88265" algn="ctr">
                        <a:lnSpc>
                          <a:spcPct val="104000"/>
                        </a:lnSpc>
                        <a:spcAft>
                          <a:spcPts val="800"/>
                        </a:spcAft>
                        <a:buNone/>
                      </a:pPr>
                      <a:r>
                        <a:rPr lang="en-GB" sz="1200" dirty="0">
                          <a:effectLst/>
                        </a:rPr>
                        <a:t>12/05/26</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marL="90170" marR="88265" algn="ctr">
                        <a:lnSpc>
                          <a:spcPct val="104000"/>
                        </a:lnSpc>
                        <a:spcAft>
                          <a:spcPts val="800"/>
                        </a:spcAft>
                        <a:buNone/>
                      </a:pPr>
                      <a:r>
                        <a:rPr lang="en-GB" sz="1200" dirty="0">
                          <a:effectLst/>
                        </a:rPr>
                        <a:t>9.30-4.00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marL="90170" marR="88265" algn="l">
                        <a:lnSpc>
                          <a:spcPct val="104000"/>
                        </a:lnSpc>
                        <a:spcAft>
                          <a:spcPts val="800"/>
                        </a:spcAft>
                        <a:buNone/>
                      </a:pPr>
                      <a:r>
                        <a:rPr lang="en-GB" sz="1200" dirty="0">
                          <a:effectLst/>
                        </a:rPr>
                        <a:t>Self-Compassion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extLst>
                  <a:ext uri="{0D108BD9-81ED-4DB2-BD59-A6C34878D82A}">
                    <a16:rowId xmlns:a16="http://schemas.microsoft.com/office/drawing/2014/main" val="2530316968"/>
                  </a:ext>
                </a:extLst>
              </a:tr>
              <a:tr h="309620">
                <a:tc>
                  <a:txBody>
                    <a:bodyPr/>
                    <a:lstStyle/>
                    <a:p>
                      <a:pPr marL="90170" marR="88265" algn="ctr">
                        <a:lnSpc>
                          <a:spcPct val="104000"/>
                        </a:lnSpc>
                        <a:spcAft>
                          <a:spcPts val="800"/>
                        </a:spcAft>
                        <a:buNone/>
                      </a:pPr>
                      <a:r>
                        <a:rPr lang="en-GB" sz="1200" dirty="0">
                          <a:effectLst/>
                        </a:rPr>
                        <a:t>Unit 2</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90170" marR="88265" algn="ctr">
                        <a:lnSpc>
                          <a:spcPct val="104000"/>
                        </a:lnSpc>
                        <a:spcAft>
                          <a:spcPts val="800"/>
                        </a:spcAft>
                        <a:buNone/>
                      </a:pPr>
                      <a:r>
                        <a:rPr lang="en-GB" sz="1200" dirty="0">
                          <a:effectLst/>
                        </a:rPr>
                        <a:t>02/06/26</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marL="90170" marR="88265" algn="ctr">
                        <a:lnSpc>
                          <a:spcPct val="104000"/>
                        </a:lnSpc>
                        <a:spcAft>
                          <a:spcPts val="800"/>
                        </a:spcAft>
                        <a:buNone/>
                      </a:pPr>
                      <a:r>
                        <a:rPr lang="en-GB" sz="1200" dirty="0">
                          <a:effectLst/>
                        </a:rPr>
                        <a:t>9.30-4.00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marL="90170" marR="88265" algn="l">
                        <a:lnSpc>
                          <a:spcPct val="104000"/>
                        </a:lnSpc>
                        <a:spcAft>
                          <a:spcPts val="800"/>
                        </a:spcAft>
                        <a:buNone/>
                      </a:pPr>
                      <a:r>
                        <a:rPr lang="en-GB" sz="1200" dirty="0">
                          <a:effectLst/>
                        </a:rPr>
                        <a:t>Leadership and Team Compassion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extLst>
                  <a:ext uri="{0D108BD9-81ED-4DB2-BD59-A6C34878D82A}">
                    <a16:rowId xmlns:a16="http://schemas.microsoft.com/office/drawing/2014/main" val="2494213492"/>
                  </a:ext>
                </a:extLst>
              </a:tr>
              <a:tr h="309620">
                <a:tc>
                  <a:txBody>
                    <a:bodyPr/>
                    <a:lstStyle/>
                    <a:p>
                      <a:pPr marL="90170" marR="88265" algn="ctr">
                        <a:lnSpc>
                          <a:spcPct val="104000"/>
                        </a:lnSpc>
                        <a:spcAft>
                          <a:spcPts val="800"/>
                        </a:spcAft>
                        <a:buNone/>
                        <a:tabLst>
                          <a:tab pos="795655" algn="ctr"/>
                          <a:tab pos="1066800" algn="l"/>
                        </a:tabLst>
                      </a:pPr>
                      <a:r>
                        <a:rPr lang="en-GB" sz="1200" dirty="0">
                          <a:effectLst/>
                        </a:rPr>
                        <a:t>Unit 3</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90170" marR="88265" algn="ctr">
                        <a:lnSpc>
                          <a:spcPct val="104000"/>
                        </a:lnSpc>
                        <a:spcAft>
                          <a:spcPts val="800"/>
                        </a:spcAft>
                        <a:buNone/>
                      </a:pPr>
                      <a:r>
                        <a:rPr lang="en-GB" sz="1200" dirty="0">
                          <a:effectLst/>
                        </a:rPr>
                        <a:t>23/06/26</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marL="90170" marR="88265" algn="ctr">
                        <a:lnSpc>
                          <a:spcPct val="104000"/>
                        </a:lnSpc>
                        <a:spcAft>
                          <a:spcPts val="800"/>
                        </a:spcAft>
                        <a:buNone/>
                      </a:pPr>
                      <a:r>
                        <a:rPr lang="en-GB" sz="1200" dirty="0">
                          <a:effectLst/>
                        </a:rPr>
                        <a:t>9.30-4.00</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tc>
                  <a:txBody>
                    <a:bodyPr/>
                    <a:lstStyle/>
                    <a:p>
                      <a:pPr marL="90170" marR="88265" algn="l">
                        <a:lnSpc>
                          <a:spcPct val="104000"/>
                        </a:lnSpc>
                        <a:spcAft>
                          <a:spcPts val="800"/>
                        </a:spcAft>
                        <a:buNone/>
                      </a:pPr>
                      <a:r>
                        <a:rPr lang="en-GB" sz="1200" dirty="0">
                          <a:effectLst/>
                        </a:rPr>
                        <a:t>Compassionate Organisations and Innovation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50" marR="6350" marT="0" marB="0" anchor="ctr"/>
                </a:tc>
                <a:extLst>
                  <a:ext uri="{0D108BD9-81ED-4DB2-BD59-A6C34878D82A}">
                    <a16:rowId xmlns:a16="http://schemas.microsoft.com/office/drawing/2014/main" val="3577245429"/>
                  </a:ext>
                </a:extLst>
              </a:tr>
            </a:tbl>
          </a:graphicData>
        </a:graphic>
      </p:graphicFrame>
      <p:sp>
        <p:nvSpPr>
          <p:cNvPr id="9" name="TextBox 8">
            <a:extLst>
              <a:ext uri="{FF2B5EF4-FFF2-40B4-BE49-F238E27FC236}">
                <a16:creationId xmlns:a16="http://schemas.microsoft.com/office/drawing/2014/main" id="{A462BECE-59CB-6CA6-FB9D-6AA9629009E2}"/>
              </a:ext>
            </a:extLst>
          </p:cNvPr>
          <p:cNvSpPr txBox="1"/>
          <p:nvPr/>
        </p:nvSpPr>
        <p:spPr>
          <a:xfrm>
            <a:off x="169745" y="6331069"/>
            <a:ext cx="6535855" cy="2523768"/>
          </a:xfrm>
          <a:prstGeom prst="rect">
            <a:avLst/>
          </a:prstGeom>
          <a:solidFill>
            <a:schemeClr val="accent4">
              <a:lumMod val="20000"/>
              <a:lumOff val="80000"/>
            </a:schemeClr>
          </a:solidFill>
        </p:spPr>
        <p:txBody>
          <a:bodyPr wrap="square">
            <a:spAutoFit/>
          </a:bodyPr>
          <a:lstStyle/>
          <a:p>
            <a:pPr algn="ctr">
              <a:buNone/>
            </a:pPr>
            <a:r>
              <a:rPr lang="en-GB" b="1" u="sng" dirty="0">
                <a:solidFill>
                  <a:schemeClr val="bg1"/>
                </a:solidFill>
                <a:effectLst/>
                <a:ea typeface="Aptos" panose="020B0004020202020204" pitchFamily="34" charset="0"/>
                <a:cs typeface="Aptos" panose="020B0004020202020204" pitchFamily="34" charset="0"/>
              </a:rPr>
              <a:t>FIRST STEP INTO LEADING A TEAM PROGRAMME</a:t>
            </a:r>
            <a:r>
              <a:rPr lang="en-GB" sz="1400" dirty="0">
                <a:solidFill>
                  <a:schemeClr val="bg1"/>
                </a:solidFill>
                <a:effectLst/>
                <a:ea typeface="Aptos" panose="020B0004020202020204" pitchFamily="34" charset="0"/>
                <a:cs typeface="Aptos" panose="020B0004020202020204" pitchFamily="34" charset="0"/>
              </a:rPr>
              <a:t> </a:t>
            </a:r>
          </a:p>
          <a:p>
            <a:pPr algn="ctr">
              <a:buNone/>
            </a:pPr>
            <a:r>
              <a:rPr lang="en-GB" sz="1400" dirty="0">
                <a:solidFill>
                  <a:schemeClr val="bg1"/>
                </a:solidFill>
                <a:effectLst/>
                <a:ea typeface="Aptos" panose="020B0004020202020204" pitchFamily="34" charset="0"/>
                <a:cs typeface="Aptos" panose="020B0004020202020204" pitchFamily="34" charset="0"/>
              </a:rPr>
              <a:t>Are you, or someone in your service, taking your first steps into leading a small team? Our practical, confidence‑building management programme is designed specifically for new team leaders, supervisors and care co‑ordinators across social care.</a:t>
            </a:r>
          </a:p>
          <a:p>
            <a:pPr algn="ctr">
              <a:buNone/>
            </a:pPr>
            <a:r>
              <a:rPr lang="en-GB" sz="1400" dirty="0">
                <a:solidFill>
                  <a:schemeClr val="bg1"/>
                </a:solidFill>
                <a:effectLst/>
                <a:ea typeface="Aptos" panose="020B0004020202020204" pitchFamily="34" charset="0"/>
                <a:cs typeface="Aptos" panose="020B0004020202020204" pitchFamily="34" charset="0"/>
              </a:rPr>
              <a:t> </a:t>
            </a:r>
            <a:r>
              <a:rPr lang="en-GB" sz="1400" b="1" dirty="0">
                <a:solidFill>
                  <a:schemeClr val="bg1"/>
                </a:solidFill>
                <a:effectLst/>
                <a:ea typeface="Aptos" panose="020B0004020202020204" pitchFamily="34" charset="0"/>
                <a:cs typeface="Segoe UI Emoji" panose="020B0502040204020203" pitchFamily="34" charset="0"/>
              </a:rPr>
              <a:t>🗓</a:t>
            </a:r>
            <a:r>
              <a:rPr lang="en-GB" sz="1400" b="1" dirty="0">
                <a:solidFill>
                  <a:schemeClr val="bg1"/>
                </a:solidFill>
                <a:effectLst/>
                <a:ea typeface="Aptos" panose="020B0004020202020204" pitchFamily="34" charset="0"/>
                <a:cs typeface="Aptos" panose="020B0004020202020204" pitchFamily="34" charset="0"/>
              </a:rPr>
              <a:t> Key Dates</a:t>
            </a:r>
            <a:endParaRPr lang="en-GB" sz="1400" dirty="0">
              <a:solidFill>
                <a:schemeClr val="bg1"/>
              </a:solidFill>
              <a:effectLst/>
              <a:ea typeface="Aptos" panose="020B0004020202020204" pitchFamily="34" charset="0"/>
              <a:cs typeface="Aptos" panose="020B0004020202020204" pitchFamily="34" charset="0"/>
            </a:endParaRPr>
          </a:p>
          <a:p>
            <a:pPr marL="342900" lvl="0" indent="-342900" algn="ctr">
              <a:buSzPts val="1000"/>
              <a:buFont typeface="Symbol" panose="05050102010706020507" pitchFamily="18" charset="2"/>
              <a:buChar char=""/>
              <a:tabLst>
                <a:tab pos="457200" algn="l"/>
              </a:tabLst>
            </a:pPr>
            <a:r>
              <a:rPr lang="en-GB" sz="1400" b="1" dirty="0">
                <a:solidFill>
                  <a:schemeClr val="bg1"/>
                </a:solidFill>
                <a:effectLst/>
                <a:ea typeface="Times New Roman" panose="02020603050405020304" pitchFamily="18" charset="0"/>
                <a:cs typeface="Aptos" panose="020B0004020202020204" pitchFamily="34" charset="0"/>
              </a:rPr>
              <a:t>16 April (Online)</a:t>
            </a:r>
            <a:r>
              <a:rPr lang="en-GB" sz="1400" dirty="0">
                <a:solidFill>
                  <a:schemeClr val="bg1"/>
                </a:solidFill>
                <a:effectLst/>
                <a:ea typeface="Times New Roman" panose="02020603050405020304" pitchFamily="18" charset="0"/>
                <a:cs typeface="Aptos" panose="020B0004020202020204" pitchFamily="34" charset="0"/>
              </a:rPr>
              <a:t> – Me, Myself &amp; I</a:t>
            </a:r>
            <a:endParaRPr lang="en-GB" sz="1400" dirty="0">
              <a:solidFill>
                <a:schemeClr val="bg1"/>
              </a:solidFill>
              <a:effectLst/>
              <a:ea typeface="Aptos" panose="020B0004020202020204" pitchFamily="34" charset="0"/>
              <a:cs typeface="Aptos" panose="020B0004020202020204" pitchFamily="34" charset="0"/>
            </a:endParaRPr>
          </a:p>
          <a:p>
            <a:pPr marL="342900" lvl="0" indent="-342900" algn="ctr">
              <a:buSzPts val="1000"/>
              <a:buFont typeface="Symbol" panose="05050102010706020507" pitchFamily="18" charset="2"/>
              <a:buChar char=""/>
              <a:tabLst>
                <a:tab pos="457200" algn="l"/>
              </a:tabLst>
            </a:pPr>
            <a:r>
              <a:rPr lang="en-GB" sz="1400" b="1" dirty="0">
                <a:solidFill>
                  <a:schemeClr val="bg1"/>
                </a:solidFill>
                <a:effectLst/>
                <a:ea typeface="Times New Roman" panose="02020603050405020304" pitchFamily="18" charset="0"/>
                <a:cs typeface="Aptos" panose="020B0004020202020204" pitchFamily="34" charset="0"/>
              </a:rPr>
              <a:t>23 April (In Person, Saltaire)</a:t>
            </a:r>
            <a:r>
              <a:rPr lang="en-GB" sz="1400" dirty="0">
                <a:solidFill>
                  <a:schemeClr val="bg1"/>
                </a:solidFill>
                <a:effectLst/>
                <a:ea typeface="Times New Roman" panose="02020603050405020304" pitchFamily="18" charset="0"/>
                <a:cs typeface="Aptos" panose="020B0004020202020204" pitchFamily="34" charset="0"/>
              </a:rPr>
              <a:t> – Managing Tasks, Time &amp; People</a:t>
            </a:r>
            <a:endParaRPr lang="en-GB" sz="1400" dirty="0">
              <a:solidFill>
                <a:schemeClr val="bg1"/>
              </a:solidFill>
              <a:effectLst/>
              <a:ea typeface="Aptos" panose="020B0004020202020204" pitchFamily="34" charset="0"/>
              <a:cs typeface="Aptos" panose="020B0004020202020204" pitchFamily="34" charset="0"/>
            </a:endParaRPr>
          </a:p>
          <a:p>
            <a:pPr marL="342900" lvl="0" indent="-342900" algn="ctr">
              <a:buSzPts val="1000"/>
              <a:buFont typeface="Symbol" panose="05050102010706020507" pitchFamily="18" charset="2"/>
              <a:buChar char=""/>
              <a:tabLst>
                <a:tab pos="457200" algn="l"/>
              </a:tabLst>
            </a:pPr>
            <a:r>
              <a:rPr lang="en-GB" sz="1400" b="1" dirty="0">
                <a:solidFill>
                  <a:schemeClr val="bg1"/>
                </a:solidFill>
                <a:effectLst/>
                <a:ea typeface="Times New Roman" panose="02020603050405020304" pitchFamily="18" charset="0"/>
                <a:cs typeface="Aptos" panose="020B0004020202020204" pitchFamily="34" charset="0"/>
              </a:rPr>
              <a:t>28 April (Online)</a:t>
            </a:r>
            <a:r>
              <a:rPr lang="en-GB" sz="1400" dirty="0">
                <a:solidFill>
                  <a:schemeClr val="bg1"/>
                </a:solidFill>
                <a:effectLst/>
                <a:ea typeface="Times New Roman" panose="02020603050405020304" pitchFamily="18" charset="0"/>
                <a:cs typeface="Aptos" panose="020B0004020202020204" pitchFamily="34" charset="0"/>
              </a:rPr>
              <a:t> – Planning Your Development</a:t>
            </a:r>
            <a:endParaRPr lang="en-GB" sz="1400" dirty="0">
              <a:solidFill>
                <a:schemeClr val="bg1"/>
              </a:solidFill>
              <a:effectLst/>
              <a:ea typeface="Aptos" panose="020B0004020202020204" pitchFamily="34" charset="0"/>
              <a:cs typeface="Aptos" panose="020B0004020202020204" pitchFamily="34" charset="0"/>
            </a:endParaRPr>
          </a:p>
          <a:p>
            <a:pPr marL="342900" lvl="0" indent="-342900" algn="ctr">
              <a:buSzPts val="1000"/>
              <a:buFont typeface="Symbol" panose="05050102010706020507" pitchFamily="18" charset="2"/>
              <a:buChar char=""/>
              <a:tabLst>
                <a:tab pos="457200" algn="l"/>
              </a:tabLst>
            </a:pPr>
            <a:r>
              <a:rPr lang="en-GB" sz="1400" b="1" dirty="0">
                <a:solidFill>
                  <a:schemeClr val="bg1"/>
                </a:solidFill>
                <a:effectLst/>
                <a:ea typeface="Times New Roman" panose="02020603050405020304" pitchFamily="18" charset="0"/>
                <a:cs typeface="Aptos" panose="020B0004020202020204" pitchFamily="34" charset="0"/>
              </a:rPr>
              <a:t>21 May (Online)</a:t>
            </a:r>
            <a:r>
              <a:rPr lang="en-GB" sz="1400" dirty="0">
                <a:solidFill>
                  <a:schemeClr val="bg1"/>
                </a:solidFill>
                <a:effectLst/>
                <a:ea typeface="Times New Roman" panose="02020603050405020304" pitchFamily="18" charset="0"/>
                <a:cs typeface="Aptos" panose="020B0004020202020204" pitchFamily="34" charset="0"/>
              </a:rPr>
              <a:t> – Final Reflections</a:t>
            </a:r>
            <a:r>
              <a:rPr lang="en-GB" sz="1400" dirty="0">
                <a:solidFill>
                  <a:schemeClr val="bg1"/>
                </a:solidFill>
                <a:effectLst/>
                <a:ea typeface="Aptos" panose="020B0004020202020204" pitchFamily="34" charset="0"/>
                <a:cs typeface="Aptos" panose="020B0004020202020204" pitchFamily="34" charset="0"/>
              </a:rPr>
              <a:t> </a:t>
            </a:r>
          </a:p>
          <a:p>
            <a:pPr algn="ctr">
              <a:buNone/>
            </a:pPr>
            <a:r>
              <a:rPr lang="en-GB" sz="1400" dirty="0">
                <a:solidFill>
                  <a:schemeClr val="bg1"/>
                </a:solidFill>
                <a:effectLst/>
                <a:ea typeface="Aptos" panose="020B0004020202020204" pitchFamily="34" charset="0"/>
                <a:cs typeface="Segoe UI Emoji" panose="020B0502040204020203" pitchFamily="34" charset="0"/>
              </a:rPr>
              <a:t>🏅</a:t>
            </a:r>
            <a:r>
              <a:rPr lang="en-GB" sz="1400" dirty="0">
                <a:solidFill>
                  <a:schemeClr val="bg1"/>
                </a:solidFill>
                <a:effectLst/>
                <a:ea typeface="Aptos" panose="020B0004020202020204" pitchFamily="34" charset="0"/>
                <a:cs typeface="Aptos" panose="020B0004020202020204" pitchFamily="34" charset="0"/>
              </a:rPr>
              <a:t> </a:t>
            </a:r>
            <a:r>
              <a:rPr lang="en-GB" sz="1400" b="1" dirty="0">
                <a:solidFill>
                  <a:schemeClr val="bg1"/>
                </a:solidFill>
                <a:effectLst/>
                <a:ea typeface="Aptos" panose="020B0004020202020204" pitchFamily="34" charset="0"/>
                <a:cs typeface="Aptos" panose="020B0004020202020204" pitchFamily="34" charset="0"/>
              </a:rPr>
              <a:t>Certificate on completion   </a:t>
            </a:r>
            <a:r>
              <a:rPr lang="en-GB" sz="1400" b="1" dirty="0">
                <a:solidFill>
                  <a:srgbClr val="FF0000"/>
                </a:solidFill>
                <a:effectLst/>
                <a:ea typeface="Aptos" panose="020B0004020202020204" pitchFamily="34" charset="0"/>
                <a:cs typeface="Aptos" panose="020B0004020202020204" pitchFamily="34" charset="0"/>
                <a:hlinkClick r:id="rId4">
                  <a:extLst>
                    <a:ext uri="{A12FA001-AC4F-418D-AE19-62706E023703}">
                      <ahyp:hlinkClr xmlns:ahyp="http://schemas.microsoft.com/office/drawing/2018/hyperlinkcolor" val="tx"/>
                    </a:ext>
                  </a:extLst>
                </a:hlinkClick>
              </a:rPr>
              <a:t>See flyer for more details!</a:t>
            </a:r>
            <a:endParaRPr lang="en-GB" sz="1400" dirty="0">
              <a:solidFill>
                <a:srgbClr val="FF0000"/>
              </a:solidFill>
              <a:effectLs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10051887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31480</TotalTime>
  <Words>1438</Words>
  <Application>Microsoft Office PowerPoint</Application>
  <PresentationFormat>On-screen Show (4:3)</PresentationFormat>
  <Paragraphs>168</Paragraphs>
  <Slides>6</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vt:i4>
      </vt:variant>
    </vt:vector>
  </HeadingPairs>
  <TitlesOfParts>
    <vt:vector size="17" baseType="lpstr">
      <vt:lpstr>MS PGothic</vt:lpstr>
      <vt:lpstr>Aptos</vt:lpstr>
      <vt:lpstr>Aptos Display</vt:lpstr>
      <vt:lpstr>Arial</vt:lpstr>
      <vt:lpstr>Arial MT</vt:lpstr>
      <vt:lpstr>Calibri</vt:lpstr>
      <vt:lpstr>Century Gothic</vt:lpstr>
      <vt:lpstr>Symbol</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Hunt</dc:creator>
  <cp:lastModifiedBy>Jonathan Saynor</cp:lastModifiedBy>
  <cp:revision>1590</cp:revision>
  <dcterms:created xsi:type="dcterms:W3CDTF">2023-04-26T11:31:48Z</dcterms:created>
  <dcterms:modified xsi:type="dcterms:W3CDTF">2026-04-09T12:57:38Z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2023-04-26T00:00:00Z</vt:filetime>
  </property>
  <property fmtid="{D5CDD505-2E9C-101B-9397-08002B2CF9AE}" pid="3" name="Creator">
    <vt:lpwstr>Microsoft® PowerPoint® 2016</vt:lpwstr>
  </property>
  <property fmtid="{D5CDD505-2E9C-101B-9397-08002B2CF9AE}" pid="4" name="LastSaved">
    <vt:filetime>2023-04-26T00:00:00Z</vt:filetime>
  </property>
</Properties>
</file>